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6"/>
  </p:notesMasterIdLst>
  <p:sldIdLst>
    <p:sldId id="257" r:id="rId2"/>
    <p:sldId id="1989" r:id="rId3"/>
    <p:sldId id="1991" r:id="rId4"/>
    <p:sldId id="2005" r:id="rId5"/>
    <p:sldId id="1929" r:id="rId6"/>
    <p:sldId id="1997" r:id="rId7"/>
    <p:sldId id="1994" r:id="rId8"/>
    <p:sldId id="1990" r:id="rId9"/>
    <p:sldId id="1995" r:id="rId10"/>
    <p:sldId id="1996" r:id="rId11"/>
    <p:sldId id="1941" r:id="rId12"/>
    <p:sldId id="1942" r:id="rId13"/>
    <p:sldId id="1943" r:id="rId14"/>
    <p:sldId id="1948" r:id="rId15"/>
    <p:sldId id="1944" r:id="rId16"/>
    <p:sldId id="1982" r:id="rId17"/>
    <p:sldId id="1980" r:id="rId18"/>
    <p:sldId id="1945" r:id="rId19"/>
    <p:sldId id="1946" r:id="rId20"/>
    <p:sldId id="1960" r:id="rId21"/>
    <p:sldId id="1947" r:id="rId22"/>
    <p:sldId id="1939" r:id="rId23"/>
    <p:sldId id="1962" r:id="rId24"/>
    <p:sldId id="1998" r:id="rId25"/>
    <p:sldId id="1999" r:id="rId26"/>
    <p:sldId id="2000" r:id="rId27"/>
    <p:sldId id="269" r:id="rId28"/>
    <p:sldId id="2001" r:id="rId29"/>
    <p:sldId id="1961" r:id="rId30"/>
    <p:sldId id="272" r:id="rId31"/>
    <p:sldId id="2002" r:id="rId32"/>
    <p:sldId id="1949" r:id="rId33"/>
    <p:sldId id="1965" r:id="rId34"/>
    <p:sldId id="1988" r:id="rId35"/>
    <p:sldId id="2003" r:id="rId36"/>
    <p:sldId id="2004" r:id="rId37"/>
    <p:sldId id="1964" r:id="rId38"/>
    <p:sldId id="1978" r:id="rId39"/>
    <p:sldId id="1973" r:id="rId40"/>
    <p:sldId id="1975" r:id="rId41"/>
    <p:sldId id="1976" r:id="rId42"/>
    <p:sldId id="1977" r:id="rId43"/>
    <p:sldId id="1971" r:id="rId44"/>
    <p:sldId id="1956" r:id="rId45"/>
    <p:sldId id="1967" r:id="rId46"/>
    <p:sldId id="1979" r:id="rId47"/>
    <p:sldId id="1981" r:id="rId48"/>
    <p:sldId id="1931" r:id="rId49"/>
    <p:sldId id="1983" r:id="rId50"/>
    <p:sldId id="1984" r:id="rId51"/>
    <p:sldId id="1985" r:id="rId52"/>
    <p:sldId id="1987" r:id="rId53"/>
    <p:sldId id="1986" r:id="rId54"/>
    <p:sldId id="1932" r:id="rId5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3837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1121"/>
    <p:restoredTop sz="94773"/>
  </p:normalViewPr>
  <p:slideViewPr>
    <p:cSldViewPr snapToGrid="0" snapToObjects="1">
      <p:cViewPr varScale="1">
        <p:scale>
          <a:sx n="103" d="100"/>
          <a:sy n="103" d="100"/>
        </p:scale>
        <p:origin x="208" y="536"/>
      </p:cViewPr>
      <p:guideLst/>
    </p:cSldViewPr>
  </p:slid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3EEA007-C975-EC4A-B05E-F17FFFAC773A}" type="datetimeFigureOut">
              <a:rPr lang="en-US" smtClean="0"/>
              <a:t>4/3/24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4C753FE-543F-A24C-A51E-8A8983BB50D3}" type="slidenum">
              <a:rPr lang="en-US" smtClean="0"/>
              <a:t>‹#›</a:t>
            </a:fld>
            <a:endParaRPr lang="en-US"/>
          </a:p>
        </p:txBody>
      </p:sp>
    </p:spTree>
    <p:extLst>
      <p:ext uri="{BB962C8B-B14F-4D97-AF65-F5344CB8AC3E}">
        <p14:creationId xmlns:p14="http://schemas.microsoft.com/office/powerpoint/2010/main" val="21459607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0" name="Google Shape;60;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processing, we review the quality of the raw reads, using the program </a:t>
            </a:r>
            <a:r>
              <a:rPr lang="en-US" dirty="0" err="1"/>
              <a:t>fastqc</a:t>
            </a:r>
            <a:r>
              <a:rPr lang="en-US" dirty="0"/>
              <a:t> to output html report files, like above. These are included in the QC subfolder. Note that the quality of the </a:t>
            </a:r>
            <a:r>
              <a:rPr lang="en-US" dirty="0" err="1"/>
              <a:t>basecalls</a:t>
            </a:r>
            <a:r>
              <a:rPr lang="en-US" dirty="0"/>
              <a:t> tends to decline as we reach the end of the 150 bp read.</a:t>
            </a:r>
          </a:p>
        </p:txBody>
      </p:sp>
      <p:sp>
        <p:nvSpPr>
          <p:cNvPr id="4" name="Slide Number Placeholder 3"/>
          <p:cNvSpPr>
            <a:spLocks noGrp="1"/>
          </p:cNvSpPr>
          <p:nvPr>
            <p:ph type="sldNum" sz="quarter" idx="5"/>
          </p:nvPr>
        </p:nvSpPr>
        <p:spPr/>
        <p:txBody>
          <a:bodyPr/>
          <a:lstStyle/>
          <a:p>
            <a:fld id="{B4C753FE-543F-A24C-A51E-8A8983BB50D3}" type="slidenum">
              <a:rPr lang="en-US" smtClean="0"/>
              <a:t>11</a:t>
            </a:fld>
            <a:endParaRPr lang="en-US"/>
          </a:p>
        </p:txBody>
      </p:sp>
    </p:spTree>
    <p:extLst>
      <p:ext uri="{BB962C8B-B14F-4D97-AF65-F5344CB8AC3E}">
        <p14:creationId xmlns:p14="http://schemas.microsoft.com/office/powerpoint/2010/main" val="22988325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our next step, we use the program </a:t>
            </a:r>
            <a:r>
              <a:rPr lang="en-US" dirty="0" err="1"/>
              <a:t>trimmomatic</a:t>
            </a:r>
            <a:r>
              <a:rPr lang="en-US" dirty="0"/>
              <a:t> to remove these low quality reads. Reads under 36 bp are discarded.</a:t>
            </a:r>
          </a:p>
        </p:txBody>
      </p:sp>
      <p:sp>
        <p:nvSpPr>
          <p:cNvPr id="4" name="Slide Number Placeholder 3"/>
          <p:cNvSpPr>
            <a:spLocks noGrp="1"/>
          </p:cNvSpPr>
          <p:nvPr>
            <p:ph type="sldNum" sz="quarter" idx="5"/>
          </p:nvPr>
        </p:nvSpPr>
        <p:spPr/>
        <p:txBody>
          <a:bodyPr/>
          <a:lstStyle/>
          <a:p>
            <a:fld id="{B4C753FE-543F-A24C-A51E-8A8983BB50D3}" type="slidenum">
              <a:rPr lang="en-US" smtClean="0"/>
              <a:t>12</a:t>
            </a:fld>
            <a:endParaRPr lang="en-US"/>
          </a:p>
        </p:txBody>
      </p:sp>
    </p:spTree>
    <p:extLst>
      <p:ext uri="{BB962C8B-B14F-4D97-AF65-F5344CB8AC3E}">
        <p14:creationId xmlns:p14="http://schemas.microsoft.com/office/powerpoint/2010/main" val="7839213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Step 3, we remove low-complexity reads include (e.g. homopolymer runs ”AAAAAA” and repeats “ATATATA’). If not removed, low complexity sequences can cause </a:t>
            </a:r>
            <a:r>
              <a:rPr lang="en-US" dirty="0" err="1"/>
              <a:t>misassemblies</a:t>
            </a:r>
            <a:endParaRPr lang="en-US" dirty="0"/>
          </a:p>
        </p:txBody>
      </p:sp>
      <p:sp>
        <p:nvSpPr>
          <p:cNvPr id="4" name="Slide Number Placeholder 3"/>
          <p:cNvSpPr>
            <a:spLocks noGrp="1"/>
          </p:cNvSpPr>
          <p:nvPr>
            <p:ph type="sldNum" sz="quarter" idx="5"/>
          </p:nvPr>
        </p:nvSpPr>
        <p:spPr/>
        <p:txBody>
          <a:bodyPr/>
          <a:lstStyle/>
          <a:p>
            <a:fld id="{B4C753FE-543F-A24C-A51E-8A8983BB50D3}" type="slidenum">
              <a:rPr lang="en-US" smtClean="0"/>
              <a:t>13</a:t>
            </a:fld>
            <a:endParaRPr lang="en-US"/>
          </a:p>
        </p:txBody>
      </p:sp>
    </p:spTree>
    <p:extLst>
      <p:ext uri="{BB962C8B-B14F-4D97-AF65-F5344CB8AC3E}">
        <p14:creationId xmlns:p14="http://schemas.microsoft.com/office/powerpoint/2010/main" val="1521022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Kmernorm</a:t>
            </a:r>
            <a:r>
              <a:rPr lang="en-US" dirty="0"/>
              <a:t> is much faster than the the read normalization program that comes built into the assembly software. Normalization allows assembly to run ~10X faster and with no significant decline in assembly quality.</a:t>
            </a:r>
          </a:p>
        </p:txBody>
      </p:sp>
      <p:sp>
        <p:nvSpPr>
          <p:cNvPr id="4" name="Slide Number Placeholder 3"/>
          <p:cNvSpPr>
            <a:spLocks noGrp="1"/>
          </p:cNvSpPr>
          <p:nvPr>
            <p:ph type="sldNum" sz="quarter" idx="5"/>
          </p:nvPr>
        </p:nvSpPr>
        <p:spPr/>
        <p:txBody>
          <a:bodyPr/>
          <a:lstStyle/>
          <a:p>
            <a:fld id="{B4C753FE-543F-A24C-A51E-8A8983BB50D3}" type="slidenum">
              <a:rPr lang="en-US" smtClean="0"/>
              <a:t>14</a:t>
            </a:fld>
            <a:endParaRPr lang="en-US"/>
          </a:p>
        </p:txBody>
      </p:sp>
    </p:spTree>
    <p:extLst>
      <p:ext uri="{BB962C8B-B14F-4D97-AF65-F5344CB8AC3E}">
        <p14:creationId xmlns:p14="http://schemas.microsoft.com/office/powerpoint/2010/main" val="35193525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 first of three decontamination steps, we remove reads that align to nucleotides in a custom database of genomic contaminants. We obtained these contaminants by sequencing ‘empty’ (i.e. negative control) plates in the clean lab.</a:t>
            </a:r>
          </a:p>
        </p:txBody>
      </p:sp>
      <p:sp>
        <p:nvSpPr>
          <p:cNvPr id="4" name="Slide Number Placeholder 3"/>
          <p:cNvSpPr>
            <a:spLocks noGrp="1"/>
          </p:cNvSpPr>
          <p:nvPr>
            <p:ph type="sldNum" sz="quarter" idx="5"/>
          </p:nvPr>
        </p:nvSpPr>
        <p:spPr/>
        <p:txBody>
          <a:bodyPr/>
          <a:lstStyle/>
          <a:p>
            <a:fld id="{B4C753FE-543F-A24C-A51E-8A8983BB50D3}" type="slidenum">
              <a:rPr lang="en-US" smtClean="0"/>
              <a:t>15</a:t>
            </a:fld>
            <a:endParaRPr lang="en-US"/>
          </a:p>
        </p:txBody>
      </p:sp>
    </p:spTree>
    <p:extLst>
      <p:ext uri="{BB962C8B-B14F-4D97-AF65-F5344CB8AC3E}">
        <p14:creationId xmlns:p14="http://schemas.microsoft.com/office/powerpoint/2010/main" val="40787170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C753FE-543F-A24C-A51E-8A8983BB50D3}" type="slidenum">
              <a:rPr lang="en-US" smtClean="0"/>
              <a:t>16</a:t>
            </a:fld>
            <a:endParaRPr lang="en-US"/>
          </a:p>
        </p:txBody>
      </p:sp>
    </p:spTree>
    <p:extLst>
      <p:ext uri="{BB962C8B-B14F-4D97-AF65-F5344CB8AC3E}">
        <p14:creationId xmlns:p14="http://schemas.microsoft.com/office/powerpoint/2010/main" val="10575473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does </a:t>
            </a:r>
            <a:r>
              <a:rPr lang="en-US" dirty="0" err="1"/>
              <a:t>kmernorm</a:t>
            </a:r>
            <a:r>
              <a:rPr lang="en-US" dirty="0"/>
              <a:t> remove so many </a:t>
            </a:r>
            <a:r>
              <a:rPr lang="en-US" dirty="0" err="1"/>
              <a:t>readpairs</a:t>
            </a:r>
            <a:r>
              <a:rPr lang="en-US" dirty="0"/>
              <a:t>? Because MDA introduces extreme amplification bias (orders-of-magnitude difference in coverage between different regions).</a:t>
            </a:r>
          </a:p>
        </p:txBody>
      </p:sp>
      <p:sp>
        <p:nvSpPr>
          <p:cNvPr id="4" name="Slide Number Placeholder 3"/>
          <p:cNvSpPr>
            <a:spLocks noGrp="1"/>
          </p:cNvSpPr>
          <p:nvPr>
            <p:ph type="sldNum" sz="quarter" idx="5"/>
          </p:nvPr>
        </p:nvSpPr>
        <p:spPr/>
        <p:txBody>
          <a:bodyPr/>
          <a:lstStyle/>
          <a:p>
            <a:fld id="{B4C753FE-543F-A24C-A51E-8A8983BB50D3}" type="slidenum">
              <a:rPr lang="en-US" smtClean="0"/>
              <a:t>17</a:t>
            </a:fld>
            <a:endParaRPr lang="en-US"/>
          </a:p>
        </p:txBody>
      </p:sp>
    </p:spTree>
    <p:extLst>
      <p:ext uri="{BB962C8B-B14F-4D97-AF65-F5344CB8AC3E}">
        <p14:creationId xmlns:p14="http://schemas.microsoft.com/office/powerpoint/2010/main" val="26664800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SPAdes</a:t>
            </a:r>
            <a:r>
              <a:rPr lang="en-US" dirty="0"/>
              <a:t> is unparalleled for the “de-novo” (i.e. reference-free) assembly of DNA obtained from single cells. Critically, it assumes that coverage of input reads will be highly uneven (due to amplification bias introduced during Multiple Displacement </a:t>
            </a:r>
            <a:r>
              <a:rPr lang="en-US" dirty="0" err="1"/>
              <a:t>Amplificiation</a:t>
            </a:r>
            <a:r>
              <a:rPr lang="en-US" dirty="0"/>
              <a:t>).</a:t>
            </a:r>
          </a:p>
        </p:txBody>
      </p:sp>
      <p:sp>
        <p:nvSpPr>
          <p:cNvPr id="4" name="Slide Number Placeholder 3"/>
          <p:cNvSpPr>
            <a:spLocks noGrp="1"/>
          </p:cNvSpPr>
          <p:nvPr>
            <p:ph type="sldNum" sz="quarter" idx="5"/>
          </p:nvPr>
        </p:nvSpPr>
        <p:spPr/>
        <p:txBody>
          <a:bodyPr/>
          <a:lstStyle/>
          <a:p>
            <a:fld id="{B4C753FE-543F-A24C-A51E-8A8983BB50D3}" type="slidenum">
              <a:rPr lang="en-US" smtClean="0"/>
              <a:t>18</a:t>
            </a:fld>
            <a:endParaRPr lang="en-US"/>
          </a:p>
        </p:txBody>
      </p:sp>
    </p:spTree>
    <p:extLst>
      <p:ext uri="{BB962C8B-B14F-4D97-AF65-F5344CB8AC3E}">
        <p14:creationId xmlns:p14="http://schemas.microsoft.com/office/powerpoint/2010/main" val="24157572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make sure to run spades in single-cell mode, so that it does not take read coverage into account. This output assembly is considered raw and likely has some areas that need to be processed. The next several slides deal with matters of QC, that have been carefully optimized.</a:t>
            </a:r>
          </a:p>
        </p:txBody>
      </p:sp>
      <p:sp>
        <p:nvSpPr>
          <p:cNvPr id="4" name="Slide Number Placeholder 3"/>
          <p:cNvSpPr>
            <a:spLocks noGrp="1"/>
          </p:cNvSpPr>
          <p:nvPr>
            <p:ph type="sldNum" sz="quarter" idx="5"/>
          </p:nvPr>
        </p:nvSpPr>
        <p:spPr/>
        <p:txBody>
          <a:bodyPr/>
          <a:lstStyle/>
          <a:p>
            <a:fld id="{B4C753FE-543F-A24C-A51E-8A8983BB50D3}" type="slidenum">
              <a:rPr lang="en-US" smtClean="0"/>
              <a:t>19</a:t>
            </a:fld>
            <a:endParaRPr lang="en-US"/>
          </a:p>
        </p:txBody>
      </p:sp>
    </p:spTree>
    <p:extLst>
      <p:ext uri="{BB962C8B-B14F-4D97-AF65-F5344CB8AC3E}">
        <p14:creationId xmlns:p14="http://schemas.microsoft.com/office/powerpoint/2010/main" val="18559921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C753FE-543F-A24C-A51E-8A8983BB50D3}" type="slidenum">
              <a:rPr lang="en-US" smtClean="0"/>
              <a:t>21</a:t>
            </a:fld>
            <a:endParaRPr lang="en-US"/>
          </a:p>
        </p:txBody>
      </p:sp>
    </p:spTree>
    <p:extLst>
      <p:ext uri="{BB962C8B-B14F-4D97-AF65-F5344CB8AC3E}">
        <p14:creationId xmlns:p14="http://schemas.microsoft.com/office/powerpoint/2010/main" val="6432069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Each sample gets its own namesake folder. That folder contains the final genome assembly (e.g. AH-141-C18_contigs.fasta), and also three directories, where the products of varies pipeline steps are deposited. (Note that we don’t include all of the intermediates from read processing, since </a:t>
            </a:r>
            <a:r>
              <a:rPr lang="en-US" dirty="0" err="1"/>
              <a:t>fastq</a:t>
            </a:r>
            <a:r>
              <a:rPr lang="en-US" dirty="0"/>
              <a:t> files are very large.)</a:t>
            </a:r>
          </a:p>
        </p:txBody>
      </p:sp>
      <p:sp>
        <p:nvSpPr>
          <p:cNvPr id="4" name="Slide Number Placeholder 3"/>
          <p:cNvSpPr>
            <a:spLocks noGrp="1"/>
          </p:cNvSpPr>
          <p:nvPr>
            <p:ph type="sldNum" sz="quarter" idx="5"/>
          </p:nvPr>
        </p:nvSpPr>
        <p:spPr/>
        <p:txBody>
          <a:bodyPr/>
          <a:lstStyle/>
          <a:p>
            <a:fld id="{B4C753FE-543F-A24C-A51E-8A8983BB50D3}" type="slidenum">
              <a:rPr lang="en-US" smtClean="0"/>
              <a:t>2</a:t>
            </a:fld>
            <a:endParaRPr lang="en-US"/>
          </a:p>
        </p:txBody>
      </p:sp>
    </p:spTree>
    <p:extLst>
      <p:ext uri="{BB962C8B-B14F-4D97-AF65-F5344CB8AC3E}">
        <p14:creationId xmlns:p14="http://schemas.microsoft.com/office/powerpoint/2010/main" val="400328184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C753FE-543F-A24C-A51E-8A8983BB50D3}" type="slidenum">
              <a:rPr lang="en-US" smtClean="0"/>
              <a:t>22</a:t>
            </a:fld>
            <a:endParaRPr lang="en-US"/>
          </a:p>
        </p:txBody>
      </p:sp>
    </p:spTree>
    <p:extLst>
      <p:ext uri="{BB962C8B-B14F-4D97-AF65-F5344CB8AC3E}">
        <p14:creationId xmlns:p14="http://schemas.microsoft.com/office/powerpoint/2010/main" val="568990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only one classification approach. In coming lectures we’ll talk about how multigene approaches are also used.</a:t>
            </a:r>
          </a:p>
        </p:txBody>
      </p:sp>
      <p:sp>
        <p:nvSpPr>
          <p:cNvPr id="4" name="Slide Number Placeholder 3"/>
          <p:cNvSpPr>
            <a:spLocks noGrp="1"/>
          </p:cNvSpPr>
          <p:nvPr>
            <p:ph type="sldNum" sz="quarter" idx="5"/>
          </p:nvPr>
        </p:nvSpPr>
        <p:spPr/>
        <p:txBody>
          <a:bodyPr/>
          <a:lstStyle/>
          <a:p>
            <a:fld id="{B4C753FE-543F-A24C-A51E-8A8983BB50D3}" type="slidenum">
              <a:rPr lang="en-US" smtClean="0"/>
              <a:t>24</a:t>
            </a:fld>
            <a:endParaRPr lang="en-US"/>
          </a:p>
        </p:txBody>
      </p:sp>
    </p:spTree>
    <p:extLst>
      <p:ext uri="{BB962C8B-B14F-4D97-AF65-F5344CB8AC3E}">
        <p14:creationId xmlns:p14="http://schemas.microsoft.com/office/powerpoint/2010/main" val="422470004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only one classification approach. In coming lectures we’ll talk about how multigene approaches are also used.</a:t>
            </a:r>
          </a:p>
        </p:txBody>
      </p:sp>
      <p:sp>
        <p:nvSpPr>
          <p:cNvPr id="4" name="Slide Number Placeholder 3"/>
          <p:cNvSpPr>
            <a:spLocks noGrp="1"/>
          </p:cNvSpPr>
          <p:nvPr>
            <p:ph type="sldNum" sz="quarter" idx="5"/>
          </p:nvPr>
        </p:nvSpPr>
        <p:spPr/>
        <p:txBody>
          <a:bodyPr/>
          <a:lstStyle/>
          <a:p>
            <a:fld id="{B4C753FE-543F-A24C-A51E-8A8983BB50D3}" type="slidenum">
              <a:rPr lang="en-US" smtClean="0"/>
              <a:t>25</a:t>
            </a:fld>
            <a:endParaRPr lang="en-US"/>
          </a:p>
        </p:txBody>
      </p:sp>
    </p:spTree>
    <p:extLst>
      <p:ext uri="{BB962C8B-B14F-4D97-AF65-F5344CB8AC3E}">
        <p14:creationId xmlns:p14="http://schemas.microsoft.com/office/powerpoint/2010/main" val="18821569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only one classification approach. In coming lectures we’ll talk about how multigene approaches are also used.</a:t>
            </a:r>
          </a:p>
        </p:txBody>
      </p:sp>
      <p:sp>
        <p:nvSpPr>
          <p:cNvPr id="4" name="Slide Number Placeholder 3"/>
          <p:cNvSpPr>
            <a:spLocks noGrp="1"/>
          </p:cNvSpPr>
          <p:nvPr>
            <p:ph type="sldNum" sz="quarter" idx="5"/>
          </p:nvPr>
        </p:nvSpPr>
        <p:spPr/>
        <p:txBody>
          <a:bodyPr/>
          <a:lstStyle/>
          <a:p>
            <a:fld id="{B4C753FE-543F-A24C-A51E-8A8983BB50D3}" type="slidenum">
              <a:rPr lang="en-US" smtClean="0"/>
              <a:t>26</a:t>
            </a:fld>
            <a:endParaRPr lang="en-US"/>
          </a:p>
        </p:txBody>
      </p:sp>
    </p:spTree>
    <p:extLst>
      <p:ext uri="{BB962C8B-B14F-4D97-AF65-F5344CB8AC3E}">
        <p14:creationId xmlns:p14="http://schemas.microsoft.com/office/powerpoint/2010/main" val="309143200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only one classification approach. In coming lectures we’ll talk about how multigene approaches are also used.</a:t>
            </a:r>
          </a:p>
        </p:txBody>
      </p:sp>
      <p:sp>
        <p:nvSpPr>
          <p:cNvPr id="4" name="Slide Number Placeholder 3"/>
          <p:cNvSpPr>
            <a:spLocks noGrp="1"/>
          </p:cNvSpPr>
          <p:nvPr>
            <p:ph type="sldNum" sz="quarter" idx="5"/>
          </p:nvPr>
        </p:nvSpPr>
        <p:spPr/>
        <p:txBody>
          <a:bodyPr/>
          <a:lstStyle/>
          <a:p>
            <a:fld id="{B4C753FE-543F-A24C-A51E-8A8983BB50D3}" type="slidenum">
              <a:rPr lang="en-US" smtClean="0"/>
              <a:t>27</a:t>
            </a:fld>
            <a:endParaRPr lang="en-US"/>
          </a:p>
        </p:txBody>
      </p:sp>
    </p:spTree>
    <p:extLst>
      <p:ext uri="{BB962C8B-B14F-4D97-AF65-F5344CB8AC3E}">
        <p14:creationId xmlns:p14="http://schemas.microsoft.com/office/powerpoint/2010/main" val="353868957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coming lectures</a:t>
            </a:r>
            <a:r>
              <a:rPr lang="en-US"/>
              <a:t>, we will also d</a:t>
            </a:r>
            <a:endParaRPr lang="en-US" dirty="0"/>
          </a:p>
        </p:txBody>
      </p:sp>
      <p:sp>
        <p:nvSpPr>
          <p:cNvPr id="4" name="Slide Number Placeholder 3"/>
          <p:cNvSpPr>
            <a:spLocks noGrp="1"/>
          </p:cNvSpPr>
          <p:nvPr>
            <p:ph type="sldNum" sz="quarter" idx="5"/>
          </p:nvPr>
        </p:nvSpPr>
        <p:spPr/>
        <p:txBody>
          <a:bodyPr/>
          <a:lstStyle/>
          <a:p>
            <a:fld id="{B4C753FE-543F-A24C-A51E-8A8983BB50D3}" type="slidenum">
              <a:rPr lang="en-US" smtClean="0"/>
              <a:t>30</a:t>
            </a:fld>
            <a:endParaRPr lang="en-US"/>
          </a:p>
        </p:txBody>
      </p:sp>
    </p:spTree>
    <p:extLst>
      <p:ext uri="{BB962C8B-B14F-4D97-AF65-F5344CB8AC3E}">
        <p14:creationId xmlns:p14="http://schemas.microsoft.com/office/powerpoint/2010/main" val="329785223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C753FE-543F-A24C-A51E-8A8983BB50D3}" type="slidenum">
              <a:rPr lang="en-US" smtClean="0"/>
              <a:t>31</a:t>
            </a:fld>
            <a:endParaRPr lang="en-US"/>
          </a:p>
        </p:txBody>
      </p:sp>
    </p:spTree>
    <p:extLst>
      <p:ext uri="{BB962C8B-B14F-4D97-AF65-F5344CB8AC3E}">
        <p14:creationId xmlns:p14="http://schemas.microsoft.com/office/powerpoint/2010/main" val="208709906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C753FE-543F-A24C-A51E-8A8983BB50D3}" type="slidenum">
              <a:rPr lang="en-US" smtClean="0"/>
              <a:t>32</a:t>
            </a:fld>
            <a:endParaRPr lang="en-US"/>
          </a:p>
        </p:txBody>
      </p:sp>
    </p:spTree>
    <p:extLst>
      <p:ext uri="{BB962C8B-B14F-4D97-AF65-F5344CB8AC3E}">
        <p14:creationId xmlns:p14="http://schemas.microsoft.com/office/powerpoint/2010/main" val="211760766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C753FE-543F-A24C-A51E-8A8983BB50D3}" type="slidenum">
              <a:rPr lang="en-US" smtClean="0"/>
              <a:t>33</a:t>
            </a:fld>
            <a:endParaRPr lang="en-US"/>
          </a:p>
        </p:txBody>
      </p:sp>
    </p:spTree>
    <p:extLst>
      <p:ext uri="{BB962C8B-B14F-4D97-AF65-F5344CB8AC3E}">
        <p14:creationId xmlns:p14="http://schemas.microsoft.com/office/powerpoint/2010/main" val="215881131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C753FE-543F-A24C-A51E-8A8983BB50D3}" type="slidenum">
              <a:rPr lang="en-US" smtClean="0"/>
              <a:t>34</a:t>
            </a:fld>
            <a:endParaRPr lang="en-US"/>
          </a:p>
        </p:txBody>
      </p:sp>
    </p:spTree>
    <p:extLst>
      <p:ext uri="{BB962C8B-B14F-4D97-AF65-F5344CB8AC3E}">
        <p14:creationId xmlns:p14="http://schemas.microsoft.com/office/powerpoint/2010/main" val="10775015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Each sample gets its own namesake folder. That folder contains the final genome assembly (e.g. AH-141-C18_contigs.fasta), and also three directories, where the products of varies pipeline steps are deposited. (Note that we don’t include all of the intermediates from read processing, since </a:t>
            </a:r>
            <a:r>
              <a:rPr lang="en-US" dirty="0" err="1"/>
              <a:t>fastq</a:t>
            </a:r>
            <a:r>
              <a:rPr lang="en-US" dirty="0"/>
              <a:t> files are very large.)</a:t>
            </a:r>
          </a:p>
        </p:txBody>
      </p:sp>
      <p:sp>
        <p:nvSpPr>
          <p:cNvPr id="4" name="Slide Number Placeholder 3"/>
          <p:cNvSpPr>
            <a:spLocks noGrp="1"/>
          </p:cNvSpPr>
          <p:nvPr>
            <p:ph type="sldNum" sz="quarter" idx="5"/>
          </p:nvPr>
        </p:nvSpPr>
        <p:spPr/>
        <p:txBody>
          <a:bodyPr/>
          <a:lstStyle/>
          <a:p>
            <a:fld id="{B4C753FE-543F-A24C-A51E-8A8983BB50D3}" type="slidenum">
              <a:rPr lang="en-US" smtClean="0"/>
              <a:t>3</a:t>
            </a:fld>
            <a:endParaRPr lang="en-US"/>
          </a:p>
        </p:txBody>
      </p:sp>
    </p:spTree>
    <p:extLst>
      <p:ext uri="{BB962C8B-B14F-4D97-AF65-F5344CB8AC3E}">
        <p14:creationId xmlns:p14="http://schemas.microsoft.com/office/powerpoint/2010/main" val="112038136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C753FE-543F-A24C-A51E-8A8983BB50D3}" type="slidenum">
              <a:rPr lang="en-US" smtClean="0"/>
              <a:t>38</a:t>
            </a:fld>
            <a:endParaRPr lang="en-US"/>
          </a:p>
        </p:txBody>
      </p:sp>
    </p:spTree>
    <p:extLst>
      <p:ext uri="{BB962C8B-B14F-4D97-AF65-F5344CB8AC3E}">
        <p14:creationId xmlns:p14="http://schemas.microsoft.com/office/powerpoint/2010/main" val="278950848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4C753FE-543F-A24C-A51E-8A8983BB50D3}" type="slidenum">
              <a:rPr lang="en-US" smtClean="0"/>
              <a:t>39</a:t>
            </a:fld>
            <a:endParaRPr lang="en-US"/>
          </a:p>
        </p:txBody>
      </p:sp>
    </p:spTree>
    <p:extLst>
      <p:ext uri="{BB962C8B-B14F-4D97-AF65-F5344CB8AC3E}">
        <p14:creationId xmlns:p14="http://schemas.microsoft.com/office/powerpoint/2010/main" val="399635816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4C753FE-543F-A24C-A51E-8A8983BB50D3}" type="slidenum">
              <a:rPr lang="en-US" smtClean="0"/>
              <a:t>40</a:t>
            </a:fld>
            <a:endParaRPr lang="en-US"/>
          </a:p>
        </p:txBody>
      </p:sp>
    </p:spTree>
    <p:extLst>
      <p:ext uri="{BB962C8B-B14F-4D97-AF65-F5344CB8AC3E}">
        <p14:creationId xmlns:p14="http://schemas.microsoft.com/office/powerpoint/2010/main" val="426497661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4C753FE-543F-A24C-A51E-8A8983BB50D3}" type="slidenum">
              <a:rPr lang="en-US" smtClean="0"/>
              <a:t>41</a:t>
            </a:fld>
            <a:endParaRPr lang="en-US"/>
          </a:p>
        </p:txBody>
      </p:sp>
    </p:spTree>
    <p:extLst>
      <p:ext uri="{BB962C8B-B14F-4D97-AF65-F5344CB8AC3E}">
        <p14:creationId xmlns:p14="http://schemas.microsoft.com/office/powerpoint/2010/main" val="17713004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4C753FE-543F-A24C-A51E-8A8983BB50D3}" type="slidenum">
              <a:rPr lang="en-US" smtClean="0"/>
              <a:t>42</a:t>
            </a:fld>
            <a:endParaRPr lang="en-US"/>
          </a:p>
        </p:txBody>
      </p:sp>
    </p:spTree>
    <p:extLst>
      <p:ext uri="{BB962C8B-B14F-4D97-AF65-F5344CB8AC3E}">
        <p14:creationId xmlns:p14="http://schemas.microsoft.com/office/powerpoint/2010/main" val="11362135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C753FE-543F-A24C-A51E-8A8983BB50D3}" type="slidenum">
              <a:rPr lang="en-US" smtClean="0"/>
              <a:t>43</a:t>
            </a:fld>
            <a:endParaRPr lang="en-US"/>
          </a:p>
        </p:txBody>
      </p:sp>
    </p:spTree>
    <p:extLst>
      <p:ext uri="{BB962C8B-B14F-4D97-AF65-F5344CB8AC3E}">
        <p14:creationId xmlns:p14="http://schemas.microsoft.com/office/powerpoint/2010/main" val="388216072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4C753FE-543F-A24C-A51E-8A8983BB50D3}" type="slidenum">
              <a:rPr lang="en-US" smtClean="0"/>
              <a:t>45</a:t>
            </a:fld>
            <a:endParaRPr lang="en-US"/>
          </a:p>
        </p:txBody>
      </p:sp>
    </p:spTree>
    <p:extLst>
      <p:ext uri="{BB962C8B-B14F-4D97-AF65-F5344CB8AC3E}">
        <p14:creationId xmlns:p14="http://schemas.microsoft.com/office/powerpoint/2010/main" val="84339158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4C753FE-543F-A24C-A51E-8A8983BB50D3}" type="slidenum">
              <a:rPr lang="en-US" smtClean="0"/>
              <a:t>46</a:t>
            </a:fld>
            <a:endParaRPr lang="en-US"/>
          </a:p>
        </p:txBody>
      </p:sp>
    </p:spTree>
    <p:extLst>
      <p:ext uri="{BB962C8B-B14F-4D97-AF65-F5344CB8AC3E}">
        <p14:creationId xmlns:p14="http://schemas.microsoft.com/office/powerpoint/2010/main" val="412274128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4C753FE-543F-A24C-A51E-8A8983BB50D3}" type="slidenum">
              <a:rPr lang="en-US" smtClean="0"/>
              <a:t>47</a:t>
            </a:fld>
            <a:endParaRPr lang="en-US"/>
          </a:p>
        </p:txBody>
      </p:sp>
    </p:spTree>
    <p:extLst>
      <p:ext uri="{BB962C8B-B14F-4D97-AF65-F5344CB8AC3E}">
        <p14:creationId xmlns:p14="http://schemas.microsoft.com/office/powerpoint/2010/main" val="347774523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4C753FE-543F-A24C-A51E-8A8983BB50D3}" type="slidenum">
              <a:rPr lang="en-US" smtClean="0"/>
              <a:t>48</a:t>
            </a:fld>
            <a:endParaRPr lang="en-US"/>
          </a:p>
        </p:txBody>
      </p:sp>
    </p:spTree>
    <p:extLst>
      <p:ext uri="{BB962C8B-B14F-4D97-AF65-F5344CB8AC3E}">
        <p14:creationId xmlns:p14="http://schemas.microsoft.com/office/powerpoint/2010/main" val="42926823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Each sample gets its own namesake folder. That folder contains the final genome assembly (e.g. AH-141-C18_contigs.fasta), and also three directories, where the products of varies pipeline steps are deposited. (Note that we don’t include all of the intermediates from read processing, since </a:t>
            </a:r>
            <a:r>
              <a:rPr lang="en-US" dirty="0" err="1"/>
              <a:t>fastq</a:t>
            </a:r>
            <a:r>
              <a:rPr lang="en-US" dirty="0"/>
              <a:t> files are very large.)</a:t>
            </a:r>
          </a:p>
        </p:txBody>
      </p:sp>
      <p:sp>
        <p:nvSpPr>
          <p:cNvPr id="4" name="Slide Number Placeholder 3"/>
          <p:cNvSpPr>
            <a:spLocks noGrp="1"/>
          </p:cNvSpPr>
          <p:nvPr>
            <p:ph type="sldNum" sz="quarter" idx="5"/>
          </p:nvPr>
        </p:nvSpPr>
        <p:spPr/>
        <p:txBody>
          <a:bodyPr/>
          <a:lstStyle/>
          <a:p>
            <a:fld id="{B4C753FE-543F-A24C-A51E-8A8983BB50D3}" type="slidenum">
              <a:rPr lang="en-US" smtClean="0"/>
              <a:t>4</a:t>
            </a:fld>
            <a:endParaRPr lang="en-US"/>
          </a:p>
        </p:txBody>
      </p:sp>
    </p:spTree>
    <p:extLst>
      <p:ext uri="{BB962C8B-B14F-4D97-AF65-F5344CB8AC3E}">
        <p14:creationId xmlns:p14="http://schemas.microsoft.com/office/powerpoint/2010/main" val="236530929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You’ll take a look at that sheet this afternoon, during the interactive session.</a:t>
            </a:r>
          </a:p>
        </p:txBody>
      </p:sp>
      <p:sp>
        <p:nvSpPr>
          <p:cNvPr id="4" name="Slide Number Placeholder 3"/>
          <p:cNvSpPr>
            <a:spLocks noGrp="1"/>
          </p:cNvSpPr>
          <p:nvPr>
            <p:ph type="sldNum" sz="quarter" idx="5"/>
          </p:nvPr>
        </p:nvSpPr>
        <p:spPr/>
        <p:txBody>
          <a:bodyPr/>
          <a:lstStyle/>
          <a:p>
            <a:fld id="{B4C753FE-543F-A24C-A51E-8A8983BB50D3}" type="slidenum">
              <a:rPr lang="en-US" smtClean="0"/>
              <a:t>54</a:t>
            </a:fld>
            <a:endParaRPr lang="en-US"/>
          </a:p>
        </p:txBody>
      </p:sp>
    </p:spTree>
    <p:extLst>
      <p:ext uri="{BB962C8B-B14F-4D97-AF65-F5344CB8AC3E}">
        <p14:creationId xmlns:p14="http://schemas.microsoft.com/office/powerpoint/2010/main" val="24696576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Each sample gets its own namesake folder. That folder contains the final genome assembly (e.g. AH-141-C18_contigs.fasta), and also three directories, where the products of varies pipeline steps are deposited. (Note that we don’t include all of the intermediates from read processing, since </a:t>
            </a:r>
            <a:r>
              <a:rPr lang="en-US" dirty="0" err="1"/>
              <a:t>fastq</a:t>
            </a:r>
            <a:r>
              <a:rPr lang="en-US" dirty="0"/>
              <a:t> files are very large.)</a:t>
            </a:r>
          </a:p>
        </p:txBody>
      </p:sp>
      <p:sp>
        <p:nvSpPr>
          <p:cNvPr id="4" name="Slide Number Placeholder 3"/>
          <p:cNvSpPr>
            <a:spLocks noGrp="1"/>
          </p:cNvSpPr>
          <p:nvPr>
            <p:ph type="sldNum" sz="quarter" idx="5"/>
          </p:nvPr>
        </p:nvSpPr>
        <p:spPr/>
        <p:txBody>
          <a:bodyPr/>
          <a:lstStyle/>
          <a:p>
            <a:fld id="{B4C753FE-543F-A24C-A51E-8A8983BB50D3}" type="slidenum">
              <a:rPr lang="en-US" smtClean="0"/>
              <a:t>5</a:t>
            </a:fld>
            <a:endParaRPr lang="en-US"/>
          </a:p>
        </p:txBody>
      </p:sp>
    </p:spTree>
    <p:extLst>
      <p:ext uri="{BB962C8B-B14F-4D97-AF65-F5344CB8AC3E}">
        <p14:creationId xmlns:p14="http://schemas.microsoft.com/office/powerpoint/2010/main" val="9719836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Each sample gets its own namesake folder. That folder contains the final genome assembly (e.g. AH-141-C18_contigs.fasta), and also three directories, where the products of varies pipeline steps are deposited. (Note that we don’t include all of the intermediates from read processing, since </a:t>
            </a:r>
            <a:r>
              <a:rPr lang="en-US" dirty="0" err="1"/>
              <a:t>fastq</a:t>
            </a:r>
            <a:r>
              <a:rPr lang="en-US" dirty="0"/>
              <a:t> files are very large.)</a:t>
            </a:r>
          </a:p>
        </p:txBody>
      </p:sp>
      <p:sp>
        <p:nvSpPr>
          <p:cNvPr id="4" name="Slide Number Placeholder 3"/>
          <p:cNvSpPr>
            <a:spLocks noGrp="1"/>
          </p:cNvSpPr>
          <p:nvPr>
            <p:ph type="sldNum" sz="quarter" idx="5"/>
          </p:nvPr>
        </p:nvSpPr>
        <p:spPr/>
        <p:txBody>
          <a:bodyPr/>
          <a:lstStyle/>
          <a:p>
            <a:fld id="{B4C753FE-543F-A24C-A51E-8A8983BB50D3}" type="slidenum">
              <a:rPr lang="en-US" smtClean="0"/>
              <a:t>6</a:t>
            </a:fld>
            <a:endParaRPr lang="en-US"/>
          </a:p>
        </p:txBody>
      </p:sp>
    </p:spTree>
    <p:extLst>
      <p:ext uri="{BB962C8B-B14F-4D97-AF65-F5344CB8AC3E}">
        <p14:creationId xmlns:p14="http://schemas.microsoft.com/office/powerpoint/2010/main" val="3379765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Each sample gets its own namesake folder. That folder contains the final genome assembly (e.g. AH-141-C18_contigs.fasta), and also three directories, where the products of varies pipeline steps are deposited. (Note that we don’t include all of the intermediates from read processing, since </a:t>
            </a:r>
            <a:r>
              <a:rPr lang="en-US" dirty="0" err="1"/>
              <a:t>fastq</a:t>
            </a:r>
            <a:r>
              <a:rPr lang="en-US" dirty="0"/>
              <a:t> files are very large.)</a:t>
            </a:r>
          </a:p>
        </p:txBody>
      </p:sp>
      <p:sp>
        <p:nvSpPr>
          <p:cNvPr id="4" name="Slide Number Placeholder 3"/>
          <p:cNvSpPr>
            <a:spLocks noGrp="1"/>
          </p:cNvSpPr>
          <p:nvPr>
            <p:ph type="sldNum" sz="quarter" idx="5"/>
          </p:nvPr>
        </p:nvSpPr>
        <p:spPr/>
        <p:txBody>
          <a:bodyPr/>
          <a:lstStyle/>
          <a:p>
            <a:fld id="{B4C753FE-543F-A24C-A51E-8A8983BB50D3}" type="slidenum">
              <a:rPr lang="en-US" smtClean="0"/>
              <a:t>7</a:t>
            </a:fld>
            <a:endParaRPr lang="en-US"/>
          </a:p>
        </p:txBody>
      </p:sp>
    </p:spTree>
    <p:extLst>
      <p:ext uri="{BB962C8B-B14F-4D97-AF65-F5344CB8AC3E}">
        <p14:creationId xmlns:p14="http://schemas.microsoft.com/office/powerpoint/2010/main" val="6307114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Each sample gets its own namesake folder. That folder contains the final genome assembly (e.g. AH-141-C18_contigs.fasta), and also three directories, where the products of varies pipeline steps are deposited. (Note that we don’t include all of the intermediates from read processing, since </a:t>
            </a:r>
            <a:r>
              <a:rPr lang="en-US" dirty="0" err="1"/>
              <a:t>fastq</a:t>
            </a:r>
            <a:r>
              <a:rPr lang="en-US" dirty="0"/>
              <a:t> files are very large.)</a:t>
            </a:r>
          </a:p>
        </p:txBody>
      </p:sp>
      <p:sp>
        <p:nvSpPr>
          <p:cNvPr id="4" name="Slide Number Placeholder 3"/>
          <p:cNvSpPr>
            <a:spLocks noGrp="1"/>
          </p:cNvSpPr>
          <p:nvPr>
            <p:ph type="sldNum" sz="quarter" idx="5"/>
          </p:nvPr>
        </p:nvSpPr>
        <p:spPr/>
        <p:txBody>
          <a:bodyPr/>
          <a:lstStyle/>
          <a:p>
            <a:fld id="{B4C753FE-543F-A24C-A51E-8A8983BB50D3}" type="slidenum">
              <a:rPr lang="en-US" smtClean="0"/>
              <a:t>8</a:t>
            </a:fld>
            <a:endParaRPr lang="en-US"/>
          </a:p>
        </p:txBody>
      </p:sp>
    </p:spTree>
    <p:extLst>
      <p:ext uri="{BB962C8B-B14F-4D97-AF65-F5344CB8AC3E}">
        <p14:creationId xmlns:p14="http://schemas.microsoft.com/office/powerpoint/2010/main" val="18755541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Each sample gets its own namesake folder. That folder contains the final genome assembly (e.g. AH-141-C18_contigs.fasta), and also three directories, where the products of varies pipeline steps are deposited. (Note that we don’t include all of the intermediates from read processing, since </a:t>
            </a:r>
            <a:r>
              <a:rPr lang="en-US" dirty="0" err="1"/>
              <a:t>fastq</a:t>
            </a:r>
            <a:r>
              <a:rPr lang="en-US" dirty="0"/>
              <a:t> files are very large.)</a:t>
            </a:r>
          </a:p>
        </p:txBody>
      </p:sp>
      <p:sp>
        <p:nvSpPr>
          <p:cNvPr id="4" name="Slide Number Placeholder 3"/>
          <p:cNvSpPr>
            <a:spLocks noGrp="1"/>
          </p:cNvSpPr>
          <p:nvPr>
            <p:ph type="sldNum" sz="quarter" idx="5"/>
          </p:nvPr>
        </p:nvSpPr>
        <p:spPr/>
        <p:txBody>
          <a:bodyPr/>
          <a:lstStyle/>
          <a:p>
            <a:fld id="{B4C753FE-543F-A24C-A51E-8A8983BB50D3}" type="slidenum">
              <a:rPr lang="en-US" smtClean="0"/>
              <a:t>9</a:t>
            </a:fld>
            <a:endParaRPr lang="en-US"/>
          </a:p>
        </p:txBody>
      </p:sp>
    </p:spTree>
    <p:extLst>
      <p:ext uri="{BB962C8B-B14F-4D97-AF65-F5344CB8AC3E}">
        <p14:creationId xmlns:p14="http://schemas.microsoft.com/office/powerpoint/2010/main" val="8685083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F48BD7-D084-A149-8CEA-22A9A710EC4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5EC6903-941B-5C48-BBCA-9319DA62160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DFD3EE6-09B6-CC4D-8DD1-51477A5F6592}"/>
              </a:ext>
            </a:extLst>
          </p:cNvPr>
          <p:cNvSpPr>
            <a:spLocks noGrp="1"/>
          </p:cNvSpPr>
          <p:nvPr>
            <p:ph type="dt" sz="half" idx="10"/>
          </p:nvPr>
        </p:nvSpPr>
        <p:spPr/>
        <p:txBody>
          <a:bodyPr/>
          <a:lstStyle/>
          <a:p>
            <a:fld id="{CE0E1A98-DC23-7143-BA1C-31D846479DA8}" type="datetimeFigureOut">
              <a:rPr lang="en-US" smtClean="0"/>
              <a:t>4/3/24</a:t>
            </a:fld>
            <a:endParaRPr lang="en-US"/>
          </a:p>
        </p:txBody>
      </p:sp>
      <p:sp>
        <p:nvSpPr>
          <p:cNvPr id="5" name="Footer Placeholder 4">
            <a:extLst>
              <a:ext uri="{FF2B5EF4-FFF2-40B4-BE49-F238E27FC236}">
                <a16:creationId xmlns:a16="http://schemas.microsoft.com/office/drawing/2014/main" id="{45FD4DF2-65A8-124B-8860-8860194954D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5A45C50-FF07-784B-9CCC-E7075295380D}"/>
              </a:ext>
            </a:extLst>
          </p:cNvPr>
          <p:cNvSpPr>
            <a:spLocks noGrp="1"/>
          </p:cNvSpPr>
          <p:nvPr>
            <p:ph type="sldNum" sz="quarter" idx="12"/>
          </p:nvPr>
        </p:nvSpPr>
        <p:spPr/>
        <p:txBody>
          <a:bodyPr/>
          <a:lstStyle/>
          <a:p>
            <a:fld id="{A0726A9A-2F4D-334E-907E-50B42BA7DAEE}" type="slidenum">
              <a:rPr lang="en-US" smtClean="0"/>
              <a:t>‹#›</a:t>
            </a:fld>
            <a:endParaRPr lang="en-US"/>
          </a:p>
        </p:txBody>
      </p:sp>
    </p:spTree>
    <p:extLst>
      <p:ext uri="{BB962C8B-B14F-4D97-AF65-F5344CB8AC3E}">
        <p14:creationId xmlns:p14="http://schemas.microsoft.com/office/powerpoint/2010/main" val="29249291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F5E4EE-F509-0946-BA2B-14188D64B7D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20B538E-3D7E-754B-AFDA-ED450CB3743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F20896F-D98D-5640-A9D7-80B2F60E4C75}"/>
              </a:ext>
            </a:extLst>
          </p:cNvPr>
          <p:cNvSpPr>
            <a:spLocks noGrp="1"/>
          </p:cNvSpPr>
          <p:nvPr>
            <p:ph type="dt" sz="half" idx="10"/>
          </p:nvPr>
        </p:nvSpPr>
        <p:spPr/>
        <p:txBody>
          <a:bodyPr/>
          <a:lstStyle/>
          <a:p>
            <a:fld id="{CE0E1A98-DC23-7143-BA1C-31D846479DA8}" type="datetimeFigureOut">
              <a:rPr lang="en-US" smtClean="0"/>
              <a:t>4/3/24</a:t>
            </a:fld>
            <a:endParaRPr lang="en-US"/>
          </a:p>
        </p:txBody>
      </p:sp>
      <p:sp>
        <p:nvSpPr>
          <p:cNvPr id="5" name="Footer Placeholder 4">
            <a:extLst>
              <a:ext uri="{FF2B5EF4-FFF2-40B4-BE49-F238E27FC236}">
                <a16:creationId xmlns:a16="http://schemas.microsoft.com/office/drawing/2014/main" id="{EB155FE9-ADD5-9D44-84DB-A3EFC00F66E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97B88CA-8401-7E4B-BE22-ED4250789EAD}"/>
              </a:ext>
            </a:extLst>
          </p:cNvPr>
          <p:cNvSpPr>
            <a:spLocks noGrp="1"/>
          </p:cNvSpPr>
          <p:nvPr>
            <p:ph type="sldNum" sz="quarter" idx="12"/>
          </p:nvPr>
        </p:nvSpPr>
        <p:spPr/>
        <p:txBody>
          <a:bodyPr/>
          <a:lstStyle/>
          <a:p>
            <a:fld id="{A0726A9A-2F4D-334E-907E-50B42BA7DAEE}" type="slidenum">
              <a:rPr lang="en-US" smtClean="0"/>
              <a:t>‹#›</a:t>
            </a:fld>
            <a:endParaRPr lang="en-US"/>
          </a:p>
        </p:txBody>
      </p:sp>
    </p:spTree>
    <p:extLst>
      <p:ext uri="{BB962C8B-B14F-4D97-AF65-F5344CB8AC3E}">
        <p14:creationId xmlns:p14="http://schemas.microsoft.com/office/powerpoint/2010/main" val="14671660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53464CB-B38B-1347-9864-780BD638547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770110F-BF9E-2549-B348-F34B24D5FCA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683EEE6-0557-A34F-BF88-382D03C753A0}"/>
              </a:ext>
            </a:extLst>
          </p:cNvPr>
          <p:cNvSpPr>
            <a:spLocks noGrp="1"/>
          </p:cNvSpPr>
          <p:nvPr>
            <p:ph type="dt" sz="half" idx="10"/>
          </p:nvPr>
        </p:nvSpPr>
        <p:spPr/>
        <p:txBody>
          <a:bodyPr/>
          <a:lstStyle/>
          <a:p>
            <a:fld id="{CE0E1A98-DC23-7143-BA1C-31D846479DA8}" type="datetimeFigureOut">
              <a:rPr lang="en-US" smtClean="0"/>
              <a:t>4/3/24</a:t>
            </a:fld>
            <a:endParaRPr lang="en-US"/>
          </a:p>
        </p:txBody>
      </p:sp>
      <p:sp>
        <p:nvSpPr>
          <p:cNvPr id="5" name="Footer Placeholder 4">
            <a:extLst>
              <a:ext uri="{FF2B5EF4-FFF2-40B4-BE49-F238E27FC236}">
                <a16:creationId xmlns:a16="http://schemas.microsoft.com/office/drawing/2014/main" id="{6D6846B6-4CA8-8B42-B64C-F5342D97F77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4544E7B-9E72-7A44-BAD6-5847DD0C8B6F}"/>
              </a:ext>
            </a:extLst>
          </p:cNvPr>
          <p:cNvSpPr>
            <a:spLocks noGrp="1"/>
          </p:cNvSpPr>
          <p:nvPr>
            <p:ph type="sldNum" sz="quarter" idx="12"/>
          </p:nvPr>
        </p:nvSpPr>
        <p:spPr/>
        <p:txBody>
          <a:bodyPr/>
          <a:lstStyle/>
          <a:p>
            <a:fld id="{A0726A9A-2F4D-334E-907E-50B42BA7DAEE}" type="slidenum">
              <a:rPr lang="en-US" smtClean="0"/>
              <a:t>‹#›</a:t>
            </a:fld>
            <a:endParaRPr lang="en-US"/>
          </a:p>
        </p:txBody>
      </p:sp>
    </p:spTree>
    <p:extLst>
      <p:ext uri="{BB962C8B-B14F-4D97-AF65-F5344CB8AC3E}">
        <p14:creationId xmlns:p14="http://schemas.microsoft.com/office/powerpoint/2010/main" val="291432856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p:cSld name="1_Title Slide">
    <p:spTree>
      <p:nvGrpSpPr>
        <p:cNvPr id="1" name="Shape 16"/>
        <p:cNvGrpSpPr/>
        <p:nvPr/>
      </p:nvGrpSpPr>
      <p:grpSpPr>
        <a:xfrm>
          <a:off x="0" y="0"/>
          <a:ext cx="0" cy="0"/>
          <a:chOff x="0" y="0"/>
          <a:chExt cx="0" cy="0"/>
        </a:xfrm>
      </p:grpSpPr>
      <p:pic>
        <p:nvPicPr>
          <p:cNvPr id="17" name="Google Shape;17;p33" descr="A picture containing animal, fish&#10;&#10;Description automatically generated"/>
          <p:cNvPicPr preferRelativeResize="0"/>
          <p:nvPr/>
        </p:nvPicPr>
        <p:blipFill rotWithShape="1">
          <a:blip r:embed="rId2">
            <a:alphaModFix/>
          </a:blip>
          <a:srcRect/>
          <a:stretch/>
        </p:blipFill>
        <p:spPr>
          <a:xfrm>
            <a:off x="0" y="0"/>
            <a:ext cx="12192000" cy="6858000"/>
          </a:xfrm>
          <a:prstGeom prst="rect">
            <a:avLst/>
          </a:prstGeom>
          <a:noFill/>
          <a:ln>
            <a:noFill/>
          </a:ln>
        </p:spPr>
      </p:pic>
      <p:pic>
        <p:nvPicPr>
          <p:cNvPr id="18" name="Google Shape;18;p33"/>
          <p:cNvPicPr preferRelativeResize="0"/>
          <p:nvPr/>
        </p:nvPicPr>
        <p:blipFill rotWithShape="1">
          <a:blip r:embed="rId3">
            <a:alphaModFix/>
          </a:blip>
          <a:srcRect/>
          <a:stretch/>
        </p:blipFill>
        <p:spPr>
          <a:xfrm>
            <a:off x="611292" y="527683"/>
            <a:ext cx="5373993" cy="746388"/>
          </a:xfrm>
          <a:prstGeom prst="rect">
            <a:avLst/>
          </a:prstGeom>
          <a:noFill/>
          <a:ln>
            <a:noFill/>
          </a:ln>
        </p:spPr>
      </p:pic>
    </p:spTree>
    <p:extLst>
      <p:ext uri="{BB962C8B-B14F-4D97-AF65-F5344CB8AC3E}">
        <p14:creationId xmlns:p14="http://schemas.microsoft.com/office/powerpoint/2010/main" val="305254581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Mix 1">
  <p:cSld name="Background: Mix 1">
    <p:spTree>
      <p:nvGrpSpPr>
        <p:cNvPr id="1" name="Shape 12"/>
        <p:cNvGrpSpPr/>
        <p:nvPr/>
      </p:nvGrpSpPr>
      <p:grpSpPr>
        <a:xfrm>
          <a:off x="0" y="0"/>
          <a:ext cx="0" cy="0"/>
          <a:chOff x="0" y="0"/>
          <a:chExt cx="0" cy="0"/>
        </a:xfrm>
      </p:grpSpPr>
      <p:pic>
        <p:nvPicPr>
          <p:cNvPr id="13" name="Google Shape;13;p32"/>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14" name="Google Shape;14;p32"/>
          <p:cNvSpPr txBox="1">
            <a:spLocks noGrp="1"/>
          </p:cNvSpPr>
          <p:nvPr>
            <p:ph type="title"/>
          </p:nvPr>
        </p:nvSpPr>
        <p:spPr>
          <a:xfrm>
            <a:off x="838200" y="365125"/>
            <a:ext cx="10515600" cy="100647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064170"/>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 name="Google Shape;15;p32"/>
          <p:cNvSpPr txBox="1">
            <a:spLocks noGrp="1"/>
          </p:cNvSpPr>
          <p:nvPr>
            <p:ph type="body" idx="1"/>
          </p:nvPr>
        </p:nvSpPr>
        <p:spPr>
          <a:xfrm>
            <a:off x="838200" y="1513115"/>
            <a:ext cx="10515600" cy="4979760"/>
          </a:xfrm>
          <a:prstGeom prst="rect">
            <a:avLst/>
          </a:prstGeom>
          <a:noFill/>
          <a:ln>
            <a:noFill/>
          </a:ln>
        </p:spPr>
        <p:txBody>
          <a:bodyPr spcFirstLastPara="1" wrap="square" lIns="91425" tIns="45700" rIns="91425" bIns="45700" anchor="t" anchorCtr="0">
            <a:normAutofit/>
          </a:bodyPr>
          <a:lstStyle>
            <a:lvl1pPr marL="609585" lvl="0" indent="-457189" algn="l">
              <a:lnSpc>
                <a:spcPct val="90000"/>
              </a:lnSpc>
              <a:spcBef>
                <a:spcPts val="1000"/>
              </a:spcBef>
              <a:spcAft>
                <a:spcPts val="0"/>
              </a:spcAft>
              <a:buClr>
                <a:schemeClr val="dk1"/>
              </a:buClr>
              <a:buSzPts val="1800"/>
              <a:buChar char="•"/>
              <a:defRPr/>
            </a:lvl1pPr>
            <a:lvl2pPr marL="1219170" lvl="1" indent="-457189" algn="l">
              <a:lnSpc>
                <a:spcPct val="90000"/>
              </a:lnSpc>
              <a:spcBef>
                <a:spcPts val="500"/>
              </a:spcBef>
              <a:spcAft>
                <a:spcPts val="0"/>
              </a:spcAft>
              <a:buClr>
                <a:schemeClr val="dk1"/>
              </a:buClr>
              <a:buSzPts val="1800"/>
              <a:buChar char="•"/>
              <a:defRPr/>
            </a:lvl2pPr>
            <a:lvl3pPr marL="1828754" lvl="2" indent="-457189" algn="l">
              <a:lnSpc>
                <a:spcPct val="90000"/>
              </a:lnSpc>
              <a:spcBef>
                <a:spcPts val="500"/>
              </a:spcBef>
              <a:spcAft>
                <a:spcPts val="0"/>
              </a:spcAft>
              <a:buClr>
                <a:schemeClr val="dk1"/>
              </a:buClr>
              <a:buSzPts val="1800"/>
              <a:buChar char="•"/>
              <a:defRPr/>
            </a:lvl3pPr>
            <a:lvl4pPr marL="2438339" lvl="3" indent="-457189" algn="l">
              <a:lnSpc>
                <a:spcPct val="90000"/>
              </a:lnSpc>
              <a:spcBef>
                <a:spcPts val="500"/>
              </a:spcBef>
              <a:spcAft>
                <a:spcPts val="0"/>
              </a:spcAft>
              <a:buClr>
                <a:schemeClr val="dk1"/>
              </a:buClr>
              <a:buSzPts val="1800"/>
              <a:buChar char="•"/>
              <a:defRPr/>
            </a:lvl4pPr>
            <a:lvl5pPr marL="3047924" lvl="4" indent="-457189" algn="l">
              <a:lnSpc>
                <a:spcPct val="90000"/>
              </a:lnSpc>
              <a:spcBef>
                <a:spcPts val="500"/>
              </a:spcBef>
              <a:spcAft>
                <a:spcPts val="0"/>
              </a:spcAft>
              <a:buClr>
                <a:schemeClr val="dk1"/>
              </a:buClr>
              <a:buSzPts val="1800"/>
              <a:buChar char="•"/>
              <a:defRPr/>
            </a:lvl5pPr>
            <a:lvl6pPr marL="3657509" lvl="5" indent="-457189" algn="l">
              <a:lnSpc>
                <a:spcPct val="90000"/>
              </a:lnSpc>
              <a:spcBef>
                <a:spcPts val="500"/>
              </a:spcBef>
              <a:spcAft>
                <a:spcPts val="0"/>
              </a:spcAft>
              <a:buClr>
                <a:schemeClr val="dk1"/>
              </a:buClr>
              <a:buSzPts val="1800"/>
              <a:buChar char="•"/>
              <a:defRPr/>
            </a:lvl6pPr>
            <a:lvl7pPr marL="4267093" lvl="6" indent="-457189" algn="l">
              <a:lnSpc>
                <a:spcPct val="90000"/>
              </a:lnSpc>
              <a:spcBef>
                <a:spcPts val="500"/>
              </a:spcBef>
              <a:spcAft>
                <a:spcPts val="0"/>
              </a:spcAft>
              <a:buClr>
                <a:schemeClr val="dk1"/>
              </a:buClr>
              <a:buSzPts val="1800"/>
              <a:buChar char="•"/>
              <a:defRPr/>
            </a:lvl7pPr>
            <a:lvl8pPr marL="4876678" lvl="7" indent="-457189" algn="l">
              <a:lnSpc>
                <a:spcPct val="90000"/>
              </a:lnSpc>
              <a:spcBef>
                <a:spcPts val="500"/>
              </a:spcBef>
              <a:spcAft>
                <a:spcPts val="0"/>
              </a:spcAft>
              <a:buClr>
                <a:schemeClr val="dk1"/>
              </a:buClr>
              <a:buSzPts val="1800"/>
              <a:buChar char="•"/>
              <a:defRPr/>
            </a:lvl8pPr>
            <a:lvl9pPr marL="5486263" lvl="8" indent="-457189" algn="l">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20986565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675C7-2BE8-404B-8771-CD101905357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86AEFDD-426C-3B48-B227-A25BBD4C030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F9679FB-B185-5E46-A3AC-DF2E43947171}"/>
              </a:ext>
            </a:extLst>
          </p:cNvPr>
          <p:cNvSpPr>
            <a:spLocks noGrp="1"/>
          </p:cNvSpPr>
          <p:nvPr>
            <p:ph type="dt" sz="half" idx="10"/>
          </p:nvPr>
        </p:nvSpPr>
        <p:spPr/>
        <p:txBody>
          <a:bodyPr/>
          <a:lstStyle/>
          <a:p>
            <a:fld id="{CE0E1A98-DC23-7143-BA1C-31D846479DA8}" type="datetimeFigureOut">
              <a:rPr lang="en-US" smtClean="0"/>
              <a:t>4/3/24</a:t>
            </a:fld>
            <a:endParaRPr lang="en-US"/>
          </a:p>
        </p:txBody>
      </p:sp>
      <p:sp>
        <p:nvSpPr>
          <p:cNvPr id="5" name="Footer Placeholder 4">
            <a:extLst>
              <a:ext uri="{FF2B5EF4-FFF2-40B4-BE49-F238E27FC236}">
                <a16:creationId xmlns:a16="http://schemas.microsoft.com/office/drawing/2014/main" id="{CFDF4063-7403-BD4F-B6AB-EE17D8EC6BE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9128A4D-53BE-574B-BB36-9723F98DEE70}"/>
              </a:ext>
            </a:extLst>
          </p:cNvPr>
          <p:cNvSpPr>
            <a:spLocks noGrp="1"/>
          </p:cNvSpPr>
          <p:nvPr>
            <p:ph type="sldNum" sz="quarter" idx="12"/>
          </p:nvPr>
        </p:nvSpPr>
        <p:spPr/>
        <p:txBody>
          <a:bodyPr/>
          <a:lstStyle/>
          <a:p>
            <a:fld id="{A0726A9A-2F4D-334E-907E-50B42BA7DAEE}" type="slidenum">
              <a:rPr lang="en-US" smtClean="0"/>
              <a:t>‹#›</a:t>
            </a:fld>
            <a:endParaRPr lang="en-US"/>
          </a:p>
        </p:txBody>
      </p:sp>
    </p:spTree>
    <p:extLst>
      <p:ext uri="{BB962C8B-B14F-4D97-AF65-F5344CB8AC3E}">
        <p14:creationId xmlns:p14="http://schemas.microsoft.com/office/powerpoint/2010/main" val="23783256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14833B-3BA9-3B4A-AA4B-404DA749EE9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AD8009F-FB80-9B45-A815-07D24EF1418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42A62A5-A0DD-0F44-8AF0-C5F2CC159244}"/>
              </a:ext>
            </a:extLst>
          </p:cNvPr>
          <p:cNvSpPr>
            <a:spLocks noGrp="1"/>
          </p:cNvSpPr>
          <p:nvPr>
            <p:ph type="dt" sz="half" idx="10"/>
          </p:nvPr>
        </p:nvSpPr>
        <p:spPr/>
        <p:txBody>
          <a:bodyPr/>
          <a:lstStyle/>
          <a:p>
            <a:fld id="{CE0E1A98-DC23-7143-BA1C-31D846479DA8}" type="datetimeFigureOut">
              <a:rPr lang="en-US" smtClean="0"/>
              <a:t>4/3/24</a:t>
            </a:fld>
            <a:endParaRPr lang="en-US"/>
          </a:p>
        </p:txBody>
      </p:sp>
      <p:sp>
        <p:nvSpPr>
          <p:cNvPr id="5" name="Footer Placeholder 4">
            <a:extLst>
              <a:ext uri="{FF2B5EF4-FFF2-40B4-BE49-F238E27FC236}">
                <a16:creationId xmlns:a16="http://schemas.microsoft.com/office/drawing/2014/main" id="{A62CEFB2-B9C4-7A48-9102-3B16783999E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5C4C704-789D-B042-A8EC-9ECDD5CF72D9}"/>
              </a:ext>
            </a:extLst>
          </p:cNvPr>
          <p:cNvSpPr>
            <a:spLocks noGrp="1"/>
          </p:cNvSpPr>
          <p:nvPr>
            <p:ph type="sldNum" sz="quarter" idx="12"/>
          </p:nvPr>
        </p:nvSpPr>
        <p:spPr/>
        <p:txBody>
          <a:bodyPr/>
          <a:lstStyle/>
          <a:p>
            <a:fld id="{A0726A9A-2F4D-334E-907E-50B42BA7DAEE}" type="slidenum">
              <a:rPr lang="en-US" smtClean="0"/>
              <a:t>‹#›</a:t>
            </a:fld>
            <a:endParaRPr lang="en-US"/>
          </a:p>
        </p:txBody>
      </p:sp>
    </p:spTree>
    <p:extLst>
      <p:ext uri="{BB962C8B-B14F-4D97-AF65-F5344CB8AC3E}">
        <p14:creationId xmlns:p14="http://schemas.microsoft.com/office/powerpoint/2010/main" val="23873703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9E9A7-571F-3249-9912-D48033704CA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D370AC9-47F6-1C47-B2D2-2B3F207E417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92C8838-28A9-7845-9D56-33408EB5B60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E7DE907-7B0E-2D44-AA98-DCAF8CDB78BE}"/>
              </a:ext>
            </a:extLst>
          </p:cNvPr>
          <p:cNvSpPr>
            <a:spLocks noGrp="1"/>
          </p:cNvSpPr>
          <p:nvPr>
            <p:ph type="dt" sz="half" idx="10"/>
          </p:nvPr>
        </p:nvSpPr>
        <p:spPr/>
        <p:txBody>
          <a:bodyPr/>
          <a:lstStyle/>
          <a:p>
            <a:fld id="{CE0E1A98-DC23-7143-BA1C-31D846479DA8}" type="datetimeFigureOut">
              <a:rPr lang="en-US" smtClean="0"/>
              <a:t>4/3/24</a:t>
            </a:fld>
            <a:endParaRPr lang="en-US"/>
          </a:p>
        </p:txBody>
      </p:sp>
      <p:sp>
        <p:nvSpPr>
          <p:cNvPr id="6" name="Footer Placeholder 5">
            <a:extLst>
              <a:ext uri="{FF2B5EF4-FFF2-40B4-BE49-F238E27FC236}">
                <a16:creationId xmlns:a16="http://schemas.microsoft.com/office/drawing/2014/main" id="{56EDB8E8-109B-9A47-96BB-FA5830DA046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D479951-3EAA-CC4E-97CC-1E5AEB9E8093}"/>
              </a:ext>
            </a:extLst>
          </p:cNvPr>
          <p:cNvSpPr>
            <a:spLocks noGrp="1"/>
          </p:cNvSpPr>
          <p:nvPr>
            <p:ph type="sldNum" sz="quarter" idx="12"/>
          </p:nvPr>
        </p:nvSpPr>
        <p:spPr/>
        <p:txBody>
          <a:bodyPr/>
          <a:lstStyle/>
          <a:p>
            <a:fld id="{A0726A9A-2F4D-334E-907E-50B42BA7DAEE}" type="slidenum">
              <a:rPr lang="en-US" smtClean="0"/>
              <a:t>‹#›</a:t>
            </a:fld>
            <a:endParaRPr lang="en-US"/>
          </a:p>
        </p:txBody>
      </p:sp>
    </p:spTree>
    <p:extLst>
      <p:ext uri="{BB962C8B-B14F-4D97-AF65-F5344CB8AC3E}">
        <p14:creationId xmlns:p14="http://schemas.microsoft.com/office/powerpoint/2010/main" val="6275447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26D81-F365-7E4D-A1DF-B81AFA19170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F662A2F-8A52-A44E-A5B2-33076705C81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F8552C2-6029-3848-BBC2-1EE7D6B98F9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4EB4923-1F8A-B74A-B8B0-887912777FA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54B675E-1084-4845-BE58-418DD93859C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9DD4889-CCD9-544C-BA86-FE46FBC46CE1}"/>
              </a:ext>
            </a:extLst>
          </p:cNvPr>
          <p:cNvSpPr>
            <a:spLocks noGrp="1"/>
          </p:cNvSpPr>
          <p:nvPr>
            <p:ph type="dt" sz="half" idx="10"/>
          </p:nvPr>
        </p:nvSpPr>
        <p:spPr/>
        <p:txBody>
          <a:bodyPr/>
          <a:lstStyle/>
          <a:p>
            <a:fld id="{CE0E1A98-DC23-7143-BA1C-31D846479DA8}" type="datetimeFigureOut">
              <a:rPr lang="en-US" smtClean="0"/>
              <a:t>4/3/24</a:t>
            </a:fld>
            <a:endParaRPr lang="en-US"/>
          </a:p>
        </p:txBody>
      </p:sp>
      <p:sp>
        <p:nvSpPr>
          <p:cNvPr id="8" name="Footer Placeholder 7">
            <a:extLst>
              <a:ext uri="{FF2B5EF4-FFF2-40B4-BE49-F238E27FC236}">
                <a16:creationId xmlns:a16="http://schemas.microsoft.com/office/drawing/2014/main" id="{BC647625-F3DC-B346-A298-931EBBF2392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82672C5-4A9C-FC4B-BDFF-1050731E5773}"/>
              </a:ext>
            </a:extLst>
          </p:cNvPr>
          <p:cNvSpPr>
            <a:spLocks noGrp="1"/>
          </p:cNvSpPr>
          <p:nvPr>
            <p:ph type="sldNum" sz="quarter" idx="12"/>
          </p:nvPr>
        </p:nvSpPr>
        <p:spPr/>
        <p:txBody>
          <a:bodyPr/>
          <a:lstStyle/>
          <a:p>
            <a:fld id="{A0726A9A-2F4D-334E-907E-50B42BA7DAEE}" type="slidenum">
              <a:rPr lang="en-US" smtClean="0"/>
              <a:t>‹#›</a:t>
            </a:fld>
            <a:endParaRPr lang="en-US"/>
          </a:p>
        </p:txBody>
      </p:sp>
    </p:spTree>
    <p:extLst>
      <p:ext uri="{BB962C8B-B14F-4D97-AF65-F5344CB8AC3E}">
        <p14:creationId xmlns:p14="http://schemas.microsoft.com/office/powerpoint/2010/main" val="17752099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1DE8A5-BC51-E149-9C91-520A7BC1728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99F9386-FA58-E543-96E1-EE414C5F6840}"/>
              </a:ext>
            </a:extLst>
          </p:cNvPr>
          <p:cNvSpPr>
            <a:spLocks noGrp="1"/>
          </p:cNvSpPr>
          <p:nvPr>
            <p:ph type="dt" sz="half" idx="10"/>
          </p:nvPr>
        </p:nvSpPr>
        <p:spPr/>
        <p:txBody>
          <a:bodyPr/>
          <a:lstStyle/>
          <a:p>
            <a:fld id="{CE0E1A98-DC23-7143-BA1C-31D846479DA8}" type="datetimeFigureOut">
              <a:rPr lang="en-US" smtClean="0"/>
              <a:t>4/3/24</a:t>
            </a:fld>
            <a:endParaRPr lang="en-US"/>
          </a:p>
        </p:txBody>
      </p:sp>
      <p:sp>
        <p:nvSpPr>
          <p:cNvPr id="4" name="Footer Placeholder 3">
            <a:extLst>
              <a:ext uri="{FF2B5EF4-FFF2-40B4-BE49-F238E27FC236}">
                <a16:creationId xmlns:a16="http://schemas.microsoft.com/office/drawing/2014/main" id="{5A10CF88-C233-274D-9550-84811FD9207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D1D2ED2-AF2E-4F48-A65A-0F6E437E8604}"/>
              </a:ext>
            </a:extLst>
          </p:cNvPr>
          <p:cNvSpPr>
            <a:spLocks noGrp="1"/>
          </p:cNvSpPr>
          <p:nvPr>
            <p:ph type="sldNum" sz="quarter" idx="12"/>
          </p:nvPr>
        </p:nvSpPr>
        <p:spPr/>
        <p:txBody>
          <a:bodyPr/>
          <a:lstStyle/>
          <a:p>
            <a:fld id="{A0726A9A-2F4D-334E-907E-50B42BA7DAEE}" type="slidenum">
              <a:rPr lang="en-US" smtClean="0"/>
              <a:t>‹#›</a:t>
            </a:fld>
            <a:endParaRPr lang="en-US"/>
          </a:p>
        </p:txBody>
      </p:sp>
    </p:spTree>
    <p:extLst>
      <p:ext uri="{BB962C8B-B14F-4D97-AF65-F5344CB8AC3E}">
        <p14:creationId xmlns:p14="http://schemas.microsoft.com/office/powerpoint/2010/main" val="30491220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6BBA9D3-4E00-D24C-8E87-7F5C3DE6E901}"/>
              </a:ext>
            </a:extLst>
          </p:cNvPr>
          <p:cNvSpPr>
            <a:spLocks noGrp="1"/>
          </p:cNvSpPr>
          <p:nvPr>
            <p:ph type="dt" sz="half" idx="10"/>
          </p:nvPr>
        </p:nvSpPr>
        <p:spPr/>
        <p:txBody>
          <a:bodyPr/>
          <a:lstStyle/>
          <a:p>
            <a:fld id="{CE0E1A98-DC23-7143-BA1C-31D846479DA8}" type="datetimeFigureOut">
              <a:rPr lang="en-US" smtClean="0"/>
              <a:t>4/3/24</a:t>
            </a:fld>
            <a:endParaRPr lang="en-US"/>
          </a:p>
        </p:txBody>
      </p:sp>
      <p:sp>
        <p:nvSpPr>
          <p:cNvPr id="3" name="Footer Placeholder 2">
            <a:extLst>
              <a:ext uri="{FF2B5EF4-FFF2-40B4-BE49-F238E27FC236}">
                <a16:creationId xmlns:a16="http://schemas.microsoft.com/office/drawing/2014/main" id="{D8F80C28-D597-2444-AEFA-A77299E9A3B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2D6C57B-F0C0-BA47-9DFB-28A067FA7E26}"/>
              </a:ext>
            </a:extLst>
          </p:cNvPr>
          <p:cNvSpPr>
            <a:spLocks noGrp="1"/>
          </p:cNvSpPr>
          <p:nvPr>
            <p:ph type="sldNum" sz="quarter" idx="12"/>
          </p:nvPr>
        </p:nvSpPr>
        <p:spPr/>
        <p:txBody>
          <a:bodyPr/>
          <a:lstStyle/>
          <a:p>
            <a:fld id="{A0726A9A-2F4D-334E-907E-50B42BA7DAEE}" type="slidenum">
              <a:rPr lang="en-US" smtClean="0"/>
              <a:t>‹#›</a:t>
            </a:fld>
            <a:endParaRPr lang="en-US"/>
          </a:p>
        </p:txBody>
      </p:sp>
    </p:spTree>
    <p:extLst>
      <p:ext uri="{BB962C8B-B14F-4D97-AF65-F5344CB8AC3E}">
        <p14:creationId xmlns:p14="http://schemas.microsoft.com/office/powerpoint/2010/main" val="5832377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37CF68-9B0E-A74B-952D-CE46EC0645F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CF3B5A3-3C6A-F54C-AAC5-471216F6326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6CB7EAB-A9C5-0945-BB32-6F3FC13721E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4AF7721-E6D3-4C49-A7AD-7FB13951A655}"/>
              </a:ext>
            </a:extLst>
          </p:cNvPr>
          <p:cNvSpPr>
            <a:spLocks noGrp="1"/>
          </p:cNvSpPr>
          <p:nvPr>
            <p:ph type="dt" sz="half" idx="10"/>
          </p:nvPr>
        </p:nvSpPr>
        <p:spPr/>
        <p:txBody>
          <a:bodyPr/>
          <a:lstStyle/>
          <a:p>
            <a:fld id="{CE0E1A98-DC23-7143-BA1C-31D846479DA8}" type="datetimeFigureOut">
              <a:rPr lang="en-US" smtClean="0"/>
              <a:t>4/3/24</a:t>
            </a:fld>
            <a:endParaRPr lang="en-US"/>
          </a:p>
        </p:txBody>
      </p:sp>
      <p:sp>
        <p:nvSpPr>
          <p:cNvPr id="6" name="Footer Placeholder 5">
            <a:extLst>
              <a:ext uri="{FF2B5EF4-FFF2-40B4-BE49-F238E27FC236}">
                <a16:creationId xmlns:a16="http://schemas.microsoft.com/office/drawing/2014/main" id="{87BD4360-FD68-454D-9FAF-0FBE0964854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F096F94-B829-1F41-AB6B-118D52F11B6C}"/>
              </a:ext>
            </a:extLst>
          </p:cNvPr>
          <p:cNvSpPr>
            <a:spLocks noGrp="1"/>
          </p:cNvSpPr>
          <p:nvPr>
            <p:ph type="sldNum" sz="quarter" idx="12"/>
          </p:nvPr>
        </p:nvSpPr>
        <p:spPr/>
        <p:txBody>
          <a:bodyPr/>
          <a:lstStyle/>
          <a:p>
            <a:fld id="{A0726A9A-2F4D-334E-907E-50B42BA7DAEE}" type="slidenum">
              <a:rPr lang="en-US" smtClean="0"/>
              <a:t>‹#›</a:t>
            </a:fld>
            <a:endParaRPr lang="en-US"/>
          </a:p>
        </p:txBody>
      </p:sp>
    </p:spTree>
    <p:extLst>
      <p:ext uri="{BB962C8B-B14F-4D97-AF65-F5344CB8AC3E}">
        <p14:creationId xmlns:p14="http://schemas.microsoft.com/office/powerpoint/2010/main" val="22407375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6BEFE9-4E26-8B44-BA2C-EFF5BC85E28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A11B308-4969-4B42-9AE4-FD8C14315D5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775FA6C-88C8-2C48-B652-2DD85338E4C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1581736-A6AA-5B47-970E-49E07ABC7C71}"/>
              </a:ext>
            </a:extLst>
          </p:cNvPr>
          <p:cNvSpPr>
            <a:spLocks noGrp="1"/>
          </p:cNvSpPr>
          <p:nvPr>
            <p:ph type="dt" sz="half" idx="10"/>
          </p:nvPr>
        </p:nvSpPr>
        <p:spPr/>
        <p:txBody>
          <a:bodyPr/>
          <a:lstStyle/>
          <a:p>
            <a:fld id="{CE0E1A98-DC23-7143-BA1C-31D846479DA8}" type="datetimeFigureOut">
              <a:rPr lang="en-US" smtClean="0"/>
              <a:t>4/3/24</a:t>
            </a:fld>
            <a:endParaRPr lang="en-US"/>
          </a:p>
        </p:txBody>
      </p:sp>
      <p:sp>
        <p:nvSpPr>
          <p:cNvPr id="6" name="Footer Placeholder 5">
            <a:extLst>
              <a:ext uri="{FF2B5EF4-FFF2-40B4-BE49-F238E27FC236}">
                <a16:creationId xmlns:a16="http://schemas.microsoft.com/office/drawing/2014/main" id="{5C26AD49-5BC7-0542-B6D7-2A7AA882AE7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B1C2EFB-A30B-D04A-98E5-C434BD8405DF}"/>
              </a:ext>
            </a:extLst>
          </p:cNvPr>
          <p:cNvSpPr>
            <a:spLocks noGrp="1"/>
          </p:cNvSpPr>
          <p:nvPr>
            <p:ph type="sldNum" sz="quarter" idx="12"/>
          </p:nvPr>
        </p:nvSpPr>
        <p:spPr/>
        <p:txBody>
          <a:bodyPr/>
          <a:lstStyle/>
          <a:p>
            <a:fld id="{A0726A9A-2F4D-334E-907E-50B42BA7DAEE}" type="slidenum">
              <a:rPr lang="en-US" smtClean="0"/>
              <a:t>‹#›</a:t>
            </a:fld>
            <a:endParaRPr lang="en-US"/>
          </a:p>
        </p:txBody>
      </p:sp>
    </p:spTree>
    <p:extLst>
      <p:ext uri="{BB962C8B-B14F-4D97-AF65-F5344CB8AC3E}">
        <p14:creationId xmlns:p14="http://schemas.microsoft.com/office/powerpoint/2010/main" val="89942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9A73A2F-093F-4B48-AEB4-03DE48397EC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3E335BE-7755-F548-BF49-0203CFF616F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8A1E0AF-1CA2-8E4E-AB5C-D8AD80F958E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E0E1A98-DC23-7143-BA1C-31D846479DA8}" type="datetimeFigureOut">
              <a:rPr lang="en-US" smtClean="0"/>
              <a:t>4/3/24</a:t>
            </a:fld>
            <a:endParaRPr lang="en-US"/>
          </a:p>
        </p:txBody>
      </p:sp>
      <p:sp>
        <p:nvSpPr>
          <p:cNvPr id="5" name="Footer Placeholder 4">
            <a:extLst>
              <a:ext uri="{FF2B5EF4-FFF2-40B4-BE49-F238E27FC236}">
                <a16:creationId xmlns:a16="http://schemas.microsoft.com/office/drawing/2014/main" id="{4E48351D-3554-E24E-99C7-604A31C3ED5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251759B-BFFB-A74F-A511-4D3DE8873C0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0726A9A-2F4D-334E-907E-50B42BA7DAEE}" type="slidenum">
              <a:rPr lang="en-US" smtClean="0"/>
              <a:t>‹#›</a:t>
            </a:fld>
            <a:endParaRPr lang="en-US"/>
          </a:p>
        </p:txBody>
      </p:sp>
    </p:spTree>
    <p:extLst>
      <p:ext uri="{BB962C8B-B14F-4D97-AF65-F5344CB8AC3E}">
        <p14:creationId xmlns:p14="http://schemas.microsoft.com/office/powerpoint/2010/main" val="266119087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13.xml"/><Relationship Id="rId5" Type="http://schemas.openxmlformats.org/officeDocument/2006/relationships/image" Target="../media/image9.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13.xml"/><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13.xml"/><Relationship Id="rId5" Type="http://schemas.openxmlformats.org/officeDocument/2006/relationships/image" Target="../media/image15.png"/><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13.xml"/><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13.xml"/><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13.xml"/><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13.xml"/><Relationship Id="rId5" Type="http://schemas.openxmlformats.org/officeDocument/2006/relationships/image" Target="../media/image16.png"/><Relationship Id="rId4" Type="http://schemas.openxmlformats.org/officeDocument/2006/relationships/image" Target="../media/image9.png"/></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13.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13.xml"/><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3.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9.xml"/><Relationship Id="rId1" Type="http://schemas.openxmlformats.org/officeDocument/2006/relationships/slideLayout" Target="../slideLayouts/slideLayout13.xml"/><Relationship Id="rId4" Type="http://schemas.openxmlformats.org/officeDocument/2006/relationships/image" Target="../media/image9.png"/></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7.jp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10.png"/><Relationship Id="rId4" Type="http://schemas.openxmlformats.org/officeDocument/2006/relationships/image" Target="../media/image11.png"/></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2.png"/></Relationships>
</file>

<file path=ppt/slides/_rels/slide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2.png"/></Relationships>
</file>

<file path=ppt/slides/_rels/slide2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2.png"/></Relationships>
</file>

<file path=ppt/slides/_rels/slide2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2.png"/></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3.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7.jp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10.png"/><Relationship Id="rId4" Type="http://schemas.openxmlformats.org/officeDocument/2006/relationships/image" Target="../media/image11.png"/></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7.jp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10.png"/><Relationship Id="rId4" Type="http://schemas.openxmlformats.org/officeDocument/2006/relationships/image" Target="../media/image11.png"/></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7.jp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10.png"/><Relationship Id="rId4" Type="http://schemas.openxmlformats.org/officeDocument/2006/relationships/image" Target="../media/image11.png"/></Relationships>
</file>

<file path=ppt/slides/_rels/slide33.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7.jp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10.png"/><Relationship Id="rId4" Type="http://schemas.openxmlformats.org/officeDocument/2006/relationships/image" Target="../media/image11.png"/></Relationships>
</file>

<file path=ppt/slides/_rels/slide34.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7.jp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10.png"/><Relationship Id="rId4" Type="http://schemas.openxmlformats.org/officeDocument/2006/relationships/image" Target="../media/image11.png"/></Relationships>
</file>

<file path=ppt/slides/_rels/slide35.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36.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37.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3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23.emf"/></Relationships>
</file>

<file path=ppt/slides/_rels/slide39.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31.xml"/><Relationship Id="rId1" Type="http://schemas.openxmlformats.org/officeDocument/2006/relationships/slideLayout" Target="../slideLayouts/slideLayout13.xml"/><Relationship Id="rId4" Type="http://schemas.openxmlformats.org/officeDocument/2006/relationships/image" Target="../media/image25.emf"/></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3.xml"/><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32.xml"/><Relationship Id="rId1" Type="http://schemas.openxmlformats.org/officeDocument/2006/relationships/slideLayout" Target="../slideLayouts/slideLayout13.xml"/><Relationship Id="rId4" Type="http://schemas.openxmlformats.org/officeDocument/2006/relationships/image" Target="../media/image27.emf"/></Relationships>
</file>

<file path=ppt/slides/_rels/slide41.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33.xml"/><Relationship Id="rId1" Type="http://schemas.openxmlformats.org/officeDocument/2006/relationships/slideLayout" Target="../slideLayouts/slideLayout13.xml"/><Relationship Id="rId4" Type="http://schemas.openxmlformats.org/officeDocument/2006/relationships/image" Target="../media/image29.emf"/></Relationships>
</file>

<file path=ppt/slides/_rels/slide42.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34.xml"/><Relationship Id="rId1" Type="http://schemas.openxmlformats.org/officeDocument/2006/relationships/slideLayout" Target="../slideLayouts/slideLayout13.xml"/><Relationship Id="rId4" Type="http://schemas.openxmlformats.org/officeDocument/2006/relationships/image" Target="../media/image31.emf"/></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7.jpg"/><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8.xml"/><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0.xml"/><Relationship Id="rId1" Type="http://schemas.openxmlformats.org/officeDocument/2006/relationships/slideLayout" Target="../slideLayouts/slideLayout13.xml"/><Relationship Id="rId4" Type="http://schemas.openxmlformats.org/officeDocument/2006/relationships/image" Target="../media/image7.jp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3.xml"/><Relationship Id="rId4" Type="http://schemas.openxmlformats.org/officeDocument/2006/relationships/image" Target="../media/image7.jpg"/></Relationships>
</file>

<file path=ppt/slides/_rels/slide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7.xml"/><Relationship Id="rId1" Type="http://schemas.openxmlformats.org/officeDocument/2006/relationships/slideLayout" Target="../slideLayouts/slideLayout13.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7.jpg"/><Relationship Id="rId7"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13.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7.jpg"/><Relationship Id="rId7"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3.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Google Shape;62;p2"/>
          <p:cNvSpPr txBox="1"/>
          <p:nvPr/>
        </p:nvSpPr>
        <p:spPr>
          <a:xfrm>
            <a:off x="275285" y="3419763"/>
            <a:ext cx="10612581" cy="1368399"/>
          </a:xfrm>
          <a:prstGeom prst="rect">
            <a:avLst/>
          </a:prstGeom>
          <a:noFill/>
          <a:ln>
            <a:noFill/>
          </a:ln>
        </p:spPr>
        <p:txBody>
          <a:bodyPr spcFirstLastPara="1" wrap="square" lIns="121900" tIns="60933" rIns="121900" bIns="60933" anchor="t" anchorCtr="0">
            <a:normAutofit/>
          </a:bodyPr>
          <a:lstStyle/>
          <a:p>
            <a:pPr>
              <a:lnSpc>
                <a:spcPct val="90000"/>
              </a:lnSpc>
              <a:buClr>
                <a:schemeClr val="lt1"/>
              </a:buClr>
              <a:buSzPts val="2800"/>
            </a:pPr>
            <a:r>
              <a:rPr lang="en-US" sz="3200" b="1" dirty="0">
                <a:solidFill>
                  <a:schemeClr val="lt1"/>
                </a:solidFill>
                <a:ea typeface="Calibri"/>
                <a:cs typeface="Calibri"/>
                <a:sym typeface="Calibri"/>
              </a:rPr>
              <a:t>Greg </a:t>
            </a:r>
            <a:r>
              <a:rPr lang="en-US" sz="3200" b="1" dirty="0" err="1">
                <a:solidFill>
                  <a:schemeClr val="lt1"/>
                </a:solidFill>
                <a:ea typeface="Calibri"/>
                <a:cs typeface="Calibri"/>
                <a:sym typeface="Calibri"/>
              </a:rPr>
              <a:t>Gavelis</a:t>
            </a:r>
            <a:r>
              <a:rPr lang="en-US" sz="3200" b="1" dirty="0">
                <a:solidFill>
                  <a:schemeClr val="lt1"/>
                </a:solidFill>
                <a:ea typeface="Calibri"/>
                <a:cs typeface="Calibri"/>
                <a:sym typeface="Calibri"/>
              </a:rPr>
              <a:t>, Julia Brown, </a:t>
            </a:r>
            <a:r>
              <a:rPr lang="en-US" sz="3200" b="1" dirty="0" err="1">
                <a:solidFill>
                  <a:schemeClr val="lt1"/>
                </a:solidFill>
                <a:ea typeface="Calibri"/>
                <a:cs typeface="Calibri"/>
                <a:sym typeface="Calibri"/>
              </a:rPr>
              <a:t>Ramunas</a:t>
            </a:r>
            <a:r>
              <a:rPr lang="en-US" sz="3200" b="1" dirty="0">
                <a:solidFill>
                  <a:schemeClr val="lt1"/>
                </a:solidFill>
                <a:ea typeface="Calibri"/>
                <a:cs typeface="Calibri"/>
                <a:sym typeface="Calibri"/>
              </a:rPr>
              <a:t> </a:t>
            </a:r>
            <a:r>
              <a:rPr lang="en-US" sz="3200" b="1" dirty="0" err="1">
                <a:solidFill>
                  <a:schemeClr val="lt1"/>
                </a:solidFill>
                <a:ea typeface="Calibri"/>
                <a:cs typeface="Calibri"/>
                <a:sym typeface="Calibri"/>
              </a:rPr>
              <a:t>Stepanauskas</a:t>
            </a:r>
            <a:r>
              <a:rPr lang="en-US" sz="3200" b="1" dirty="0">
                <a:solidFill>
                  <a:schemeClr val="lt1"/>
                </a:solidFill>
                <a:ea typeface="Calibri"/>
                <a:cs typeface="Calibri"/>
                <a:sym typeface="Calibri"/>
              </a:rPr>
              <a:t> </a:t>
            </a:r>
            <a:endParaRPr lang="en-US" sz="3200" b="1" dirty="0">
              <a:solidFill>
                <a:schemeClr val="lt1"/>
              </a:solidFill>
              <a:latin typeface="Calibri"/>
              <a:ea typeface="Calibri"/>
              <a:cs typeface="Calibri"/>
              <a:sym typeface="Calibri"/>
            </a:endParaRPr>
          </a:p>
        </p:txBody>
      </p:sp>
      <p:sp>
        <p:nvSpPr>
          <p:cNvPr id="63" name="Google Shape;63;p2"/>
          <p:cNvSpPr txBox="1"/>
          <p:nvPr/>
        </p:nvSpPr>
        <p:spPr>
          <a:xfrm>
            <a:off x="275285" y="1602079"/>
            <a:ext cx="11157299" cy="1826921"/>
          </a:xfrm>
          <a:prstGeom prst="rect">
            <a:avLst/>
          </a:prstGeom>
          <a:noFill/>
          <a:ln>
            <a:noFill/>
          </a:ln>
        </p:spPr>
        <p:txBody>
          <a:bodyPr spcFirstLastPara="1" wrap="square" lIns="121900" tIns="60933" rIns="121900" bIns="60933" anchor="b" anchorCtr="0">
            <a:normAutofit/>
          </a:bodyPr>
          <a:lstStyle/>
          <a:p>
            <a:pPr>
              <a:lnSpc>
                <a:spcPct val="90000"/>
              </a:lnSpc>
              <a:buClr>
                <a:srgbClr val="BFD541"/>
              </a:buClr>
              <a:buSzPts val="4800"/>
            </a:pPr>
            <a:r>
              <a:rPr lang="en-US" sz="6400" b="1" dirty="0">
                <a:solidFill>
                  <a:srgbClr val="BFD541"/>
                </a:solidFill>
                <a:latin typeface="Calibri"/>
                <a:cs typeface="Calibri"/>
              </a:rPr>
              <a:t>Single cell genomics workflow</a:t>
            </a:r>
            <a:endParaRPr lang="en-US" sz="2400" dirty="0"/>
          </a:p>
        </p:txBody>
      </p:sp>
      <p:sp>
        <p:nvSpPr>
          <p:cNvPr id="4" name="Google Shape;62;p2">
            <a:extLst>
              <a:ext uri="{FF2B5EF4-FFF2-40B4-BE49-F238E27FC236}">
                <a16:creationId xmlns:a16="http://schemas.microsoft.com/office/drawing/2014/main" id="{8B045C53-E8D8-E146-986F-6CA402B54E50}"/>
              </a:ext>
            </a:extLst>
          </p:cNvPr>
          <p:cNvSpPr txBox="1"/>
          <p:nvPr/>
        </p:nvSpPr>
        <p:spPr>
          <a:xfrm>
            <a:off x="820915" y="4113199"/>
            <a:ext cx="9144000" cy="1368399"/>
          </a:xfrm>
          <a:prstGeom prst="rect">
            <a:avLst/>
          </a:prstGeom>
          <a:noFill/>
          <a:ln>
            <a:noFill/>
          </a:ln>
        </p:spPr>
        <p:txBody>
          <a:bodyPr spcFirstLastPara="1" wrap="square" lIns="121900" tIns="60933" rIns="121900" bIns="60933" anchor="t" anchorCtr="0">
            <a:normAutofit/>
          </a:bodyPr>
          <a:lstStyle/>
          <a:p>
            <a:pPr>
              <a:lnSpc>
                <a:spcPct val="90000"/>
              </a:lnSpc>
              <a:buClr>
                <a:schemeClr val="lt1"/>
              </a:buClr>
              <a:buSzPts val="2800"/>
            </a:pPr>
            <a:r>
              <a:rPr lang="en-US" sz="2800" b="1" dirty="0">
                <a:solidFill>
                  <a:schemeClr val="lt1"/>
                </a:solidFill>
                <a:latin typeface="Calibri"/>
                <a:cs typeface="Calibri"/>
                <a:sym typeface="Calibri"/>
              </a:rPr>
              <a:t>Bioinformatics of Microbial Single Cells</a:t>
            </a:r>
          </a:p>
          <a:p>
            <a:pPr>
              <a:lnSpc>
                <a:spcPct val="90000"/>
              </a:lnSpc>
              <a:buClr>
                <a:schemeClr val="lt1"/>
              </a:buClr>
              <a:buSzPts val="2800"/>
            </a:pPr>
            <a:r>
              <a:rPr lang="en-US" sz="2800" b="1" dirty="0">
                <a:solidFill>
                  <a:schemeClr val="lt1"/>
                </a:solidFill>
                <a:latin typeface="Calibri"/>
                <a:cs typeface="Calibri"/>
                <a:sym typeface="Calibri"/>
              </a:rPr>
              <a:t>Wednesday April 3</a:t>
            </a:r>
            <a:r>
              <a:rPr lang="en-US" sz="2800" b="1" baseline="30000" dirty="0">
                <a:solidFill>
                  <a:schemeClr val="lt1"/>
                </a:solidFill>
                <a:latin typeface="Calibri"/>
                <a:cs typeface="Calibri"/>
                <a:sym typeface="Calibri"/>
              </a:rPr>
              <a:t>rd</a:t>
            </a:r>
            <a:r>
              <a:rPr lang="en-US" sz="2800" b="1" dirty="0">
                <a:solidFill>
                  <a:schemeClr val="lt1"/>
                </a:solidFill>
                <a:latin typeface="Calibri"/>
                <a:cs typeface="Calibri"/>
                <a:sym typeface="Calibri"/>
              </a:rPr>
              <a:t>, 2024</a:t>
            </a:r>
          </a:p>
          <a:p>
            <a:pPr>
              <a:lnSpc>
                <a:spcPct val="90000"/>
              </a:lnSpc>
              <a:buClr>
                <a:schemeClr val="lt1"/>
              </a:buClr>
              <a:buSzPts val="2800"/>
            </a:pPr>
            <a:endParaRPr lang="en-US" sz="28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9EF4CC9-6D4C-2870-F70F-D950289FA669}"/>
              </a:ext>
            </a:extLst>
          </p:cNvPr>
          <p:cNvSpPr>
            <a:spLocks noGrp="1"/>
          </p:cNvSpPr>
          <p:nvPr>
            <p:ph type="body" idx="1"/>
          </p:nvPr>
        </p:nvSpPr>
        <p:spPr>
          <a:xfrm>
            <a:off x="3212757" y="2817341"/>
            <a:ext cx="7634416" cy="3477826"/>
          </a:xfrm>
        </p:spPr>
        <p:txBody>
          <a:bodyPr/>
          <a:lstStyle/>
          <a:p>
            <a:pPr marL="152396" indent="0">
              <a:buNone/>
            </a:pPr>
            <a:r>
              <a:rPr lang="en-US" dirty="0"/>
              <a:t>Now, let’s dive into the pipeline!</a:t>
            </a:r>
          </a:p>
        </p:txBody>
      </p:sp>
    </p:spTree>
    <p:extLst>
      <p:ext uri="{BB962C8B-B14F-4D97-AF65-F5344CB8AC3E}">
        <p14:creationId xmlns:p14="http://schemas.microsoft.com/office/powerpoint/2010/main" val="4445996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 name="Title 1">
            <a:extLst>
              <a:ext uri="{FF2B5EF4-FFF2-40B4-BE49-F238E27FC236}">
                <a16:creationId xmlns:a16="http://schemas.microsoft.com/office/drawing/2014/main" id="{76760AD5-3AED-6E47-84D6-1DBF87C9B92A}"/>
              </a:ext>
            </a:extLst>
          </p:cNvPr>
          <p:cNvSpPr>
            <a:spLocks noGrp="1"/>
          </p:cNvSpPr>
          <p:nvPr>
            <p:ph type="title"/>
          </p:nvPr>
        </p:nvSpPr>
        <p:spPr>
          <a:xfrm>
            <a:off x="486508" y="140865"/>
            <a:ext cx="10515600" cy="1325563"/>
          </a:xfrm>
        </p:spPr>
        <p:txBody>
          <a:bodyPr/>
          <a:lstStyle/>
          <a:p>
            <a:r>
              <a:rPr lang="en-US" dirty="0"/>
              <a:t>1. Report Read Quality</a:t>
            </a:r>
          </a:p>
        </p:txBody>
      </p:sp>
      <p:sp>
        <p:nvSpPr>
          <p:cNvPr id="113" name="Content Placeholder 2">
            <a:extLst>
              <a:ext uri="{FF2B5EF4-FFF2-40B4-BE49-F238E27FC236}">
                <a16:creationId xmlns:a16="http://schemas.microsoft.com/office/drawing/2014/main" id="{C5F8636C-C1E3-CB4F-83BD-9B9E94D82D9B}"/>
              </a:ext>
            </a:extLst>
          </p:cNvPr>
          <p:cNvSpPr txBox="1">
            <a:spLocks/>
          </p:cNvSpPr>
          <p:nvPr/>
        </p:nvSpPr>
        <p:spPr>
          <a:xfrm>
            <a:off x="82094" y="1508862"/>
            <a:ext cx="10515600" cy="4351338"/>
          </a:xfrm>
          <a:prstGeom prst="rect">
            <a:avLst/>
          </a:prstGeom>
          <a:noFill/>
          <a:ln>
            <a:noFill/>
          </a:ln>
        </p:spPr>
        <p:txBody>
          <a:bodyPr spcFirstLastPara="1" vert="horz" wrap="square" lIns="91425" tIns="45700" rIns="91425" bIns="45700" rtlCol="0" anchor="t" anchorCtr="0">
            <a:normAutofit/>
          </a:bodyPr>
          <a:lstStyle>
            <a:lvl1pPr marL="609585" lvl="0" indent="-457189" algn="l" defTabSz="914400" rtl="0" eaLnBrk="1" latinLnBrk="0" hangingPunct="1">
              <a:lnSpc>
                <a:spcPct val="90000"/>
              </a:lnSpc>
              <a:spcBef>
                <a:spcPts val="1000"/>
              </a:spcBef>
              <a:spcAft>
                <a:spcPts val="0"/>
              </a:spcAft>
              <a:buClr>
                <a:schemeClr val="dk1"/>
              </a:buClr>
              <a:buSzPts val="1800"/>
              <a:buFont typeface="Arial" panose="020B0604020202020204" pitchFamily="34" charset="0"/>
              <a:buChar char="•"/>
              <a:defRPr sz="2800" kern="1200">
                <a:solidFill>
                  <a:schemeClr val="tx1"/>
                </a:solidFill>
                <a:latin typeface="+mn-lt"/>
                <a:ea typeface="+mn-ea"/>
                <a:cs typeface="+mn-cs"/>
              </a:defRPr>
            </a:lvl1pPr>
            <a:lvl2pPr marL="1219170" lvl="1" indent="-457189" algn="l" defTabSz="914400" rtl="0" eaLnBrk="1" latinLnBrk="0" hangingPunct="1">
              <a:lnSpc>
                <a:spcPct val="90000"/>
              </a:lnSpc>
              <a:spcBef>
                <a:spcPts val="500"/>
              </a:spcBef>
              <a:spcAft>
                <a:spcPts val="0"/>
              </a:spcAft>
              <a:buClr>
                <a:schemeClr val="dk1"/>
              </a:buClr>
              <a:buSzPts val="1800"/>
              <a:buFont typeface="Arial" panose="020B0604020202020204" pitchFamily="34" charset="0"/>
              <a:buChar char="•"/>
              <a:defRPr sz="2400" kern="1200">
                <a:solidFill>
                  <a:schemeClr val="tx1"/>
                </a:solidFill>
                <a:latin typeface="+mn-lt"/>
                <a:ea typeface="+mn-ea"/>
                <a:cs typeface="+mn-cs"/>
              </a:defRPr>
            </a:lvl2pPr>
            <a:lvl3pPr marL="1828754" lvl="2" indent="-457189" algn="l" defTabSz="914400" rtl="0" eaLnBrk="1" latinLnBrk="0" hangingPunct="1">
              <a:lnSpc>
                <a:spcPct val="90000"/>
              </a:lnSpc>
              <a:spcBef>
                <a:spcPts val="500"/>
              </a:spcBef>
              <a:spcAft>
                <a:spcPts val="0"/>
              </a:spcAft>
              <a:buClr>
                <a:schemeClr val="dk1"/>
              </a:buClr>
              <a:buSzPts val="1800"/>
              <a:buFont typeface="Arial" panose="020B0604020202020204" pitchFamily="34" charset="0"/>
              <a:buChar char="•"/>
              <a:defRPr sz="2000" kern="1200">
                <a:solidFill>
                  <a:schemeClr val="tx1"/>
                </a:solidFill>
                <a:latin typeface="+mn-lt"/>
                <a:ea typeface="+mn-ea"/>
                <a:cs typeface="+mn-cs"/>
              </a:defRPr>
            </a:lvl3pPr>
            <a:lvl4pPr marL="2438339" lvl="3" indent="-457189" algn="l" defTabSz="914400" rtl="0" eaLnBrk="1" latinLnBrk="0" hangingPunct="1">
              <a:lnSpc>
                <a:spcPct val="90000"/>
              </a:lnSpc>
              <a:spcBef>
                <a:spcPts val="500"/>
              </a:spcBef>
              <a:spcAft>
                <a:spcPts val="0"/>
              </a:spcAft>
              <a:buClr>
                <a:schemeClr val="dk1"/>
              </a:buClr>
              <a:buSzPts val="1800"/>
              <a:buFont typeface="Arial" panose="020B0604020202020204" pitchFamily="34" charset="0"/>
              <a:buChar char="•"/>
              <a:defRPr sz="1800" kern="1200">
                <a:solidFill>
                  <a:schemeClr val="tx1"/>
                </a:solidFill>
                <a:latin typeface="+mn-lt"/>
                <a:ea typeface="+mn-ea"/>
                <a:cs typeface="+mn-cs"/>
              </a:defRPr>
            </a:lvl4pPr>
            <a:lvl5pPr marL="3047924" lvl="4" indent="-457189" algn="l" defTabSz="914400" rtl="0" eaLnBrk="1" latinLnBrk="0" hangingPunct="1">
              <a:lnSpc>
                <a:spcPct val="90000"/>
              </a:lnSpc>
              <a:spcBef>
                <a:spcPts val="500"/>
              </a:spcBef>
              <a:spcAft>
                <a:spcPts val="0"/>
              </a:spcAft>
              <a:buClr>
                <a:schemeClr val="dk1"/>
              </a:buClr>
              <a:buSzPts val="1800"/>
              <a:buFont typeface="Arial" panose="020B0604020202020204" pitchFamily="34" charset="0"/>
              <a:buChar char="•"/>
              <a:defRPr sz="1800" kern="1200">
                <a:solidFill>
                  <a:schemeClr val="tx1"/>
                </a:solidFill>
                <a:latin typeface="+mn-lt"/>
                <a:ea typeface="+mn-ea"/>
                <a:cs typeface="+mn-cs"/>
              </a:defRPr>
            </a:lvl5pPr>
            <a:lvl6pPr marL="3657509" lvl="5" indent="-457189" algn="l" defTabSz="914400" rtl="0" eaLnBrk="1" latinLnBrk="0" hangingPunct="1">
              <a:lnSpc>
                <a:spcPct val="90000"/>
              </a:lnSpc>
              <a:spcBef>
                <a:spcPts val="500"/>
              </a:spcBef>
              <a:spcAft>
                <a:spcPts val="0"/>
              </a:spcAft>
              <a:buClr>
                <a:schemeClr val="dk1"/>
              </a:buClr>
              <a:buSzPts val="1800"/>
              <a:buFont typeface="Arial" panose="020B0604020202020204" pitchFamily="34" charset="0"/>
              <a:buChar char="•"/>
              <a:defRPr sz="1800" kern="1200">
                <a:solidFill>
                  <a:schemeClr val="tx1"/>
                </a:solidFill>
                <a:latin typeface="+mn-lt"/>
                <a:ea typeface="+mn-ea"/>
                <a:cs typeface="+mn-cs"/>
              </a:defRPr>
            </a:lvl6pPr>
            <a:lvl7pPr marL="4267093" lvl="6" indent="-457189" algn="l" defTabSz="914400" rtl="0" eaLnBrk="1" latinLnBrk="0" hangingPunct="1">
              <a:lnSpc>
                <a:spcPct val="90000"/>
              </a:lnSpc>
              <a:spcBef>
                <a:spcPts val="500"/>
              </a:spcBef>
              <a:spcAft>
                <a:spcPts val="0"/>
              </a:spcAft>
              <a:buClr>
                <a:schemeClr val="dk1"/>
              </a:buClr>
              <a:buSzPts val="1800"/>
              <a:buFont typeface="Arial" panose="020B0604020202020204" pitchFamily="34" charset="0"/>
              <a:buChar char="•"/>
              <a:defRPr sz="1800" kern="1200">
                <a:solidFill>
                  <a:schemeClr val="tx1"/>
                </a:solidFill>
                <a:latin typeface="+mn-lt"/>
                <a:ea typeface="+mn-ea"/>
                <a:cs typeface="+mn-cs"/>
              </a:defRPr>
            </a:lvl7pPr>
            <a:lvl8pPr marL="4876678" lvl="7" indent="-457189" algn="l" defTabSz="914400" rtl="0" eaLnBrk="1" latinLnBrk="0" hangingPunct="1">
              <a:lnSpc>
                <a:spcPct val="90000"/>
              </a:lnSpc>
              <a:spcBef>
                <a:spcPts val="500"/>
              </a:spcBef>
              <a:spcAft>
                <a:spcPts val="0"/>
              </a:spcAft>
              <a:buClr>
                <a:schemeClr val="dk1"/>
              </a:buClr>
              <a:buSzPts val="1800"/>
              <a:buFont typeface="Arial" panose="020B0604020202020204" pitchFamily="34" charset="0"/>
              <a:buChar char="•"/>
              <a:defRPr sz="1800" kern="1200">
                <a:solidFill>
                  <a:schemeClr val="tx1"/>
                </a:solidFill>
                <a:latin typeface="+mn-lt"/>
                <a:ea typeface="+mn-ea"/>
                <a:cs typeface="+mn-cs"/>
              </a:defRPr>
            </a:lvl8pPr>
            <a:lvl9pPr marL="5486263" lvl="8" indent="-457189" algn="l" defTabSz="914400" rtl="0" eaLnBrk="1" latinLnBrk="0" hangingPunct="1">
              <a:lnSpc>
                <a:spcPct val="90000"/>
              </a:lnSpc>
              <a:spcBef>
                <a:spcPts val="500"/>
              </a:spcBef>
              <a:spcAft>
                <a:spcPts val="0"/>
              </a:spcAft>
              <a:buClr>
                <a:schemeClr val="dk1"/>
              </a:buClr>
              <a:buSzPts val="1800"/>
              <a:buFont typeface="Arial" panose="020B0604020202020204" pitchFamily="34" charset="0"/>
              <a:buChar char="•"/>
              <a:defRPr sz="1800" kern="1200">
                <a:solidFill>
                  <a:schemeClr val="tx1"/>
                </a:solidFill>
                <a:latin typeface="+mn-lt"/>
                <a:ea typeface="+mn-ea"/>
                <a:cs typeface="+mn-cs"/>
              </a:defRPr>
            </a:lvl9pPr>
          </a:lstStyle>
          <a:p>
            <a:pPr marL="152396" indent="0">
              <a:buNone/>
            </a:pPr>
            <a:r>
              <a:rPr lang="en-US" b="1" dirty="0" err="1">
                <a:latin typeface="TH SarabunPSK" panose="020B0500040200020003" pitchFamily="34" charset="-34"/>
                <a:cs typeface="TH SarabunPSK" panose="020B0500040200020003" pitchFamily="34" charset="-34"/>
              </a:rPr>
              <a:t>fastqc</a:t>
            </a:r>
            <a:r>
              <a:rPr lang="en-US" dirty="0">
                <a:latin typeface="TH SarabunPSK" panose="020B0500040200020003" pitchFamily="34" charset="-34"/>
                <a:cs typeface="TH SarabunPSK" panose="020B0500040200020003" pitchFamily="34" charset="-34"/>
              </a:rPr>
              <a:t> –q {</a:t>
            </a:r>
            <a:r>
              <a:rPr lang="en-US" dirty="0" err="1">
                <a:latin typeface="TH SarabunPSK" panose="020B0500040200020003" pitchFamily="34" charset="-34"/>
                <a:cs typeface="TH SarabunPSK" panose="020B0500040200020003" pitchFamily="34" charset="-34"/>
              </a:rPr>
              <a:t>forward.fastq</a:t>
            </a:r>
            <a:r>
              <a:rPr lang="en-US" dirty="0">
                <a:latin typeface="TH SarabunPSK" panose="020B0500040200020003" pitchFamily="34" charset="-34"/>
                <a:cs typeface="TH SarabunPSK" panose="020B0500040200020003" pitchFamily="34" charset="-34"/>
              </a:rPr>
              <a:t>} {</a:t>
            </a:r>
            <a:r>
              <a:rPr lang="en-US" dirty="0" err="1">
                <a:latin typeface="TH SarabunPSK" panose="020B0500040200020003" pitchFamily="34" charset="-34"/>
                <a:cs typeface="TH SarabunPSK" panose="020B0500040200020003" pitchFamily="34" charset="-34"/>
              </a:rPr>
              <a:t>reverse.fastq</a:t>
            </a:r>
            <a:r>
              <a:rPr lang="en-US" dirty="0">
                <a:latin typeface="TH SarabunPSK" panose="020B0500040200020003" pitchFamily="34" charset="-34"/>
                <a:cs typeface="TH SarabunPSK" panose="020B0500040200020003" pitchFamily="34" charset="-34"/>
              </a:rPr>
              <a:t>}</a:t>
            </a:r>
          </a:p>
        </p:txBody>
      </p:sp>
      <p:pic>
        <p:nvPicPr>
          <p:cNvPr id="114" name="Picture 2" descr="Low percentage of Illumina reads retained after trimming with Trimmomatic">
            <a:extLst>
              <a:ext uri="{FF2B5EF4-FFF2-40B4-BE49-F238E27FC236}">
                <a16:creationId xmlns:a16="http://schemas.microsoft.com/office/drawing/2014/main" id="{709214E1-4FF6-F345-AC09-29626D9CC6B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226" t="3583" r="55455" b="57639"/>
          <a:stretch/>
        </p:blipFill>
        <p:spPr bwMode="auto">
          <a:xfrm>
            <a:off x="486508" y="2354812"/>
            <a:ext cx="4998751" cy="3505388"/>
          </a:xfrm>
          <a:prstGeom prst="rect">
            <a:avLst/>
          </a:prstGeom>
          <a:noFill/>
          <a:extLst>
            <a:ext uri="{909E8E84-426E-40DD-AFC4-6F175D3DCCD1}">
              <a14:hiddenFill xmlns:a14="http://schemas.microsoft.com/office/drawing/2010/main">
                <a:solidFill>
                  <a:srgbClr val="FFFFFF"/>
                </a:solidFill>
              </a14:hiddenFill>
            </a:ext>
          </a:extLst>
        </p:spPr>
      </p:pic>
      <p:grpSp>
        <p:nvGrpSpPr>
          <p:cNvPr id="117" name="Group 116">
            <a:extLst>
              <a:ext uri="{FF2B5EF4-FFF2-40B4-BE49-F238E27FC236}">
                <a16:creationId xmlns:a16="http://schemas.microsoft.com/office/drawing/2014/main" id="{CE56E822-AD08-804B-934C-41A4037A4BB0}"/>
              </a:ext>
            </a:extLst>
          </p:cNvPr>
          <p:cNvGrpSpPr/>
          <p:nvPr/>
        </p:nvGrpSpPr>
        <p:grpSpPr>
          <a:xfrm>
            <a:off x="9566764" y="1025633"/>
            <a:ext cx="1753952" cy="593984"/>
            <a:chOff x="10300544" y="201544"/>
            <a:chExt cx="1753952" cy="593984"/>
          </a:xfrm>
        </p:grpSpPr>
        <p:sp>
          <p:nvSpPr>
            <p:cNvPr id="118" name="Rounded Rectangle 117">
              <a:extLst>
                <a:ext uri="{FF2B5EF4-FFF2-40B4-BE49-F238E27FC236}">
                  <a16:creationId xmlns:a16="http://schemas.microsoft.com/office/drawing/2014/main" id="{331E9632-835C-6B49-B5E8-C2B79CF5EBE2}"/>
                </a:ext>
              </a:extLst>
            </p:cNvPr>
            <p:cNvSpPr/>
            <p:nvPr/>
          </p:nvSpPr>
          <p:spPr>
            <a:xfrm>
              <a:off x="10300544" y="201544"/>
              <a:ext cx="1753952" cy="430403"/>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ysClr val="windowText" lastClr="000000"/>
                  </a:solidFill>
                  <a:latin typeface="Arial" panose="020B0604020202020204" pitchFamily="34" charset="0"/>
                  <a:cs typeface="Arial" panose="020B0604020202020204" pitchFamily="34" charset="0"/>
                </a:rPr>
                <a:t>Trim</a:t>
              </a:r>
              <a:r>
                <a:rPr lang="en-US" sz="1600" dirty="0">
                  <a:solidFill>
                    <a:sysClr val="windowText" lastClr="000000"/>
                  </a:solidFill>
                  <a:latin typeface="Arial" panose="020B0604020202020204" pitchFamily="34" charset="0"/>
                  <a:cs typeface="Arial" panose="020B0604020202020204" pitchFamily="34" charset="0"/>
                </a:rPr>
                <a:t> </a:t>
              </a:r>
              <a:r>
                <a:rPr lang="en-US" sz="1600" b="1" dirty="0">
                  <a:solidFill>
                    <a:sysClr val="windowText" lastClr="000000"/>
                  </a:solidFill>
                  <a:latin typeface="Arial" panose="020B0604020202020204" pitchFamily="34" charset="0"/>
                  <a:cs typeface="Arial" panose="020B0604020202020204" pitchFamily="34" charset="0"/>
                </a:rPr>
                <a:t>Reads</a:t>
              </a:r>
            </a:p>
          </p:txBody>
        </p:sp>
        <p:sp>
          <p:nvSpPr>
            <p:cNvPr id="119" name="Triangle 118">
              <a:extLst>
                <a:ext uri="{FF2B5EF4-FFF2-40B4-BE49-F238E27FC236}">
                  <a16:creationId xmlns:a16="http://schemas.microsoft.com/office/drawing/2014/main" id="{1BBE109A-7224-6B44-85C7-24E649D19628}"/>
                </a:ext>
              </a:extLst>
            </p:cNvPr>
            <p:cNvSpPr/>
            <p:nvPr/>
          </p:nvSpPr>
          <p:spPr>
            <a:xfrm rot="10800000">
              <a:off x="11017819" y="552884"/>
              <a:ext cx="315571" cy="242644"/>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0" name="Group 119">
            <a:extLst>
              <a:ext uri="{FF2B5EF4-FFF2-40B4-BE49-F238E27FC236}">
                <a16:creationId xmlns:a16="http://schemas.microsoft.com/office/drawing/2014/main" id="{B5D71B9E-F814-834D-8D1D-AE9B278C41FA}"/>
              </a:ext>
            </a:extLst>
          </p:cNvPr>
          <p:cNvGrpSpPr/>
          <p:nvPr/>
        </p:nvGrpSpPr>
        <p:grpSpPr>
          <a:xfrm>
            <a:off x="9572407" y="1663458"/>
            <a:ext cx="1753952" cy="593984"/>
            <a:chOff x="10300544" y="201544"/>
            <a:chExt cx="1753952" cy="593984"/>
          </a:xfrm>
        </p:grpSpPr>
        <p:sp>
          <p:nvSpPr>
            <p:cNvPr id="121" name="Rounded Rectangle 120">
              <a:extLst>
                <a:ext uri="{FF2B5EF4-FFF2-40B4-BE49-F238E27FC236}">
                  <a16:creationId xmlns:a16="http://schemas.microsoft.com/office/drawing/2014/main" id="{96E130CB-5901-2B4B-BA6F-256A7108F45B}"/>
                </a:ext>
              </a:extLst>
            </p:cNvPr>
            <p:cNvSpPr/>
            <p:nvPr/>
          </p:nvSpPr>
          <p:spPr>
            <a:xfrm>
              <a:off x="10300544" y="201544"/>
              <a:ext cx="1753952" cy="430403"/>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ysClr val="windowText" lastClr="000000"/>
                  </a:solidFill>
                  <a:latin typeface="Arial Narrow" panose="020B0604020202020204" pitchFamily="34" charset="0"/>
                  <a:cs typeface="Arial Narrow" panose="020B0604020202020204" pitchFamily="34" charset="0"/>
                </a:rPr>
                <a:t>Filter</a:t>
              </a:r>
              <a:r>
                <a:rPr lang="en-US" sz="1400" dirty="0">
                  <a:solidFill>
                    <a:sysClr val="windowText" lastClr="000000"/>
                  </a:solidFill>
                  <a:latin typeface="Arial Narrow" panose="020B0604020202020204" pitchFamily="34" charset="0"/>
                  <a:cs typeface="Arial Narrow" panose="020B0604020202020204" pitchFamily="34" charset="0"/>
                </a:rPr>
                <a:t> </a:t>
              </a:r>
              <a:r>
                <a:rPr lang="en-US" sz="1400" b="1" dirty="0">
                  <a:solidFill>
                    <a:sysClr val="windowText" lastClr="000000"/>
                  </a:solidFill>
                  <a:latin typeface="Arial Narrow" panose="020B0604020202020204" pitchFamily="34" charset="0"/>
                  <a:cs typeface="Arial Narrow" panose="020B0604020202020204" pitchFamily="34" charset="0"/>
                </a:rPr>
                <a:t>Low-complexity</a:t>
              </a:r>
            </a:p>
          </p:txBody>
        </p:sp>
        <p:sp>
          <p:nvSpPr>
            <p:cNvPr id="122" name="Triangle 121">
              <a:extLst>
                <a:ext uri="{FF2B5EF4-FFF2-40B4-BE49-F238E27FC236}">
                  <a16:creationId xmlns:a16="http://schemas.microsoft.com/office/drawing/2014/main" id="{5F3BC2B6-1C7D-A944-8841-A14245A07C52}"/>
                </a:ext>
              </a:extLst>
            </p:cNvPr>
            <p:cNvSpPr/>
            <p:nvPr/>
          </p:nvSpPr>
          <p:spPr>
            <a:xfrm rot="10800000">
              <a:off x="11017819" y="552884"/>
              <a:ext cx="315571" cy="242644"/>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3" name="Group 122">
            <a:extLst>
              <a:ext uri="{FF2B5EF4-FFF2-40B4-BE49-F238E27FC236}">
                <a16:creationId xmlns:a16="http://schemas.microsoft.com/office/drawing/2014/main" id="{1AAAD526-2BC5-B047-8EF3-6BCFC38DFC48}"/>
              </a:ext>
            </a:extLst>
          </p:cNvPr>
          <p:cNvGrpSpPr/>
          <p:nvPr/>
        </p:nvGrpSpPr>
        <p:grpSpPr>
          <a:xfrm>
            <a:off x="9578050" y="2278707"/>
            <a:ext cx="1753952" cy="593984"/>
            <a:chOff x="10300544" y="201544"/>
            <a:chExt cx="1753952" cy="593984"/>
          </a:xfrm>
        </p:grpSpPr>
        <p:sp>
          <p:nvSpPr>
            <p:cNvPr id="124" name="Rounded Rectangle 123">
              <a:extLst>
                <a:ext uri="{FF2B5EF4-FFF2-40B4-BE49-F238E27FC236}">
                  <a16:creationId xmlns:a16="http://schemas.microsoft.com/office/drawing/2014/main" id="{B8B99D29-583D-E944-83CF-CFE151A4CD54}"/>
                </a:ext>
              </a:extLst>
            </p:cNvPr>
            <p:cNvSpPr/>
            <p:nvPr/>
          </p:nvSpPr>
          <p:spPr>
            <a:xfrm>
              <a:off x="10300544" y="201544"/>
              <a:ext cx="1753952" cy="430403"/>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ysClr val="windowText" lastClr="000000"/>
                  </a:solidFill>
                  <a:latin typeface="Arial" panose="020B0604020202020204" pitchFamily="34" charset="0"/>
                  <a:cs typeface="Arial" panose="020B0604020202020204" pitchFamily="34" charset="0"/>
                </a:rPr>
                <a:t>Normalize</a:t>
              </a:r>
            </a:p>
          </p:txBody>
        </p:sp>
        <p:sp>
          <p:nvSpPr>
            <p:cNvPr id="125" name="Triangle 124">
              <a:extLst>
                <a:ext uri="{FF2B5EF4-FFF2-40B4-BE49-F238E27FC236}">
                  <a16:creationId xmlns:a16="http://schemas.microsoft.com/office/drawing/2014/main" id="{81FFDBE8-F7CE-6E4A-9DAD-FF21A2A308E5}"/>
                </a:ext>
              </a:extLst>
            </p:cNvPr>
            <p:cNvSpPr/>
            <p:nvPr/>
          </p:nvSpPr>
          <p:spPr>
            <a:xfrm rot="10800000">
              <a:off x="11017819" y="552884"/>
              <a:ext cx="315571" cy="242644"/>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6" name="Group 125">
            <a:extLst>
              <a:ext uri="{FF2B5EF4-FFF2-40B4-BE49-F238E27FC236}">
                <a16:creationId xmlns:a16="http://schemas.microsoft.com/office/drawing/2014/main" id="{B2198744-DEF0-BF43-BFC6-A7B13CF32CD3}"/>
              </a:ext>
            </a:extLst>
          </p:cNvPr>
          <p:cNvGrpSpPr/>
          <p:nvPr/>
        </p:nvGrpSpPr>
        <p:grpSpPr>
          <a:xfrm>
            <a:off x="9577913" y="2895269"/>
            <a:ext cx="1753952" cy="593984"/>
            <a:chOff x="10300544" y="201544"/>
            <a:chExt cx="1753952" cy="593984"/>
          </a:xfrm>
        </p:grpSpPr>
        <p:sp>
          <p:nvSpPr>
            <p:cNvPr id="127" name="Rounded Rectangle 126">
              <a:extLst>
                <a:ext uri="{FF2B5EF4-FFF2-40B4-BE49-F238E27FC236}">
                  <a16:creationId xmlns:a16="http://schemas.microsoft.com/office/drawing/2014/main" id="{47D4AD88-3C73-7D48-9357-12561BFCE4CB}"/>
                </a:ext>
              </a:extLst>
            </p:cNvPr>
            <p:cNvSpPr/>
            <p:nvPr/>
          </p:nvSpPr>
          <p:spPr>
            <a:xfrm>
              <a:off x="10300544" y="201544"/>
              <a:ext cx="1753952" cy="430403"/>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ysClr val="windowText" lastClr="000000"/>
                  </a:solidFill>
                  <a:latin typeface="Arial" panose="020B0604020202020204" pitchFamily="34" charset="0"/>
                  <a:cs typeface="Arial" panose="020B0604020202020204" pitchFamily="34" charset="0"/>
                </a:rPr>
                <a:t>Decontaminate</a:t>
              </a:r>
            </a:p>
          </p:txBody>
        </p:sp>
        <p:sp>
          <p:nvSpPr>
            <p:cNvPr id="128" name="Triangle 127">
              <a:extLst>
                <a:ext uri="{FF2B5EF4-FFF2-40B4-BE49-F238E27FC236}">
                  <a16:creationId xmlns:a16="http://schemas.microsoft.com/office/drawing/2014/main" id="{77043C83-D105-3349-BB49-F07D2E1739C1}"/>
                </a:ext>
              </a:extLst>
            </p:cNvPr>
            <p:cNvSpPr/>
            <p:nvPr/>
          </p:nvSpPr>
          <p:spPr>
            <a:xfrm rot="10800000">
              <a:off x="11017819" y="552884"/>
              <a:ext cx="315571" cy="242644"/>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9" name="Group 128">
            <a:extLst>
              <a:ext uri="{FF2B5EF4-FFF2-40B4-BE49-F238E27FC236}">
                <a16:creationId xmlns:a16="http://schemas.microsoft.com/office/drawing/2014/main" id="{7E8A7F15-4180-BC4F-A02C-0F9D46C736E9}"/>
              </a:ext>
            </a:extLst>
          </p:cNvPr>
          <p:cNvGrpSpPr/>
          <p:nvPr/>
        </p:nvGrpSpPr>
        <p:grpSpPr>
          <a:xfrm>
            <a:off x="9572267" y="3499228"/>
            <a:ext cx="1753952" cy="593984"/>
            <a:chOff x="10300544" y="201544"/>
            <a:chExt cx="1753952" cy="593984"/>
          </a:xfrm>
        </p:grpSpPr>
        <p:sp>
          <p:nvSpPr>
            <p:cNvPr id="130" name="Rounded Rectangle 129">
              <a:extLst>
                <a:ext uri="{FF2B5EF4-FFF2-40B4-BE49-F238E27FC236}">
                  <a16:creationId xmlns:a16="http://schemas.microsoft.com/office/drawing/2014/main" id="{F5A67DA2-5593-7A4C-AA0B-7EB968B927C3}"/>
                </a:ext>
              </a:extLst>
            </p:cNvPr>
            <p:cNvSpPr/>
            <p:nvPr/>
          </p:nvSpPr>
          <p:spPr>
            <a:xfrm>
              <a:off x="10300544" y="201544"/>
              <a:ext cx="1753952" cy="430403"/>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ysClr val="windowText" lastClr="000000"/>
                  </a:solidFill>
                  <a:latin typeface="Arial Narrow" panose="020B0604020202020204" pitchFamily="34" charset="0"/>
                  <a:cs typeface="Arial Narrow" panose="020B0604020202020204" pitchFamily="34" charset="0"/>
                </a:rPr>
                <a:t>Assemble Genome</a:t>
              </a:r>
            </a:p>
          </p:txBody>
        </p:sp>
        <p:sp>
          <p:nvSpPr>
            <p:cNvPr id="131" name="Triangle 130">
              <a:extLst>
                <a:ext uri="{FF2B5EF4-FFF2-40B4-BE49-F238E27FC236}">
                  <a16:creationId xmlns:a16="http://schemas.microsoft.com/office/drawing/2014/main" id="{2583DCFC-ED85-2C43-A1C0-DFAEFF1095E6}"/>
                </a:ext>
              </a:extLst>
            </p:cNvPr>
            <p:cNvSpPr/>
            <p:nvPr/>
          </p:nvSpPr>
          <p:spPr>
            <a:xfrm rot="10800000">
              <a:off x="11017819" y="552884"/>
              <a:ext cx="315571" cy="242644"/>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2" name="Group 141">
            <a:extLst>
              <a:ext uri="{FF2B5EF4-FFF2-40B4-BE49-F238E27FC236}">
                <a16:creationId xmlns:a16="http://schemas.microsoft.com/office/drawing/2014/main" id="{01F9A5FC-8740-5A44-9552-B3A33F084309}"/>
              </a:ext>
            </a:extLst>
          </p:cNvPr>
          <p:cNvGrpSpPr/>
          <p:nvPr/>
        </p:nvGrpSpPr>
        <p:grpSpPr>
          <a:xfrm>
            <a:off x="11175761" y="2010319"/>
            <a:ext cx="1168303" cy="856315"/>
            <a:chOff x="7120940" y="1990685"/>
            <a:chExt cx="3581616" cy="2497017"/>
          </a:xfrm>
        </p:grpSpPr>
        <p:pic>
          <p:nvPicPr>
            <p:cNvPr id="143" name="Picture 142">
              <a:extLst>
                <a:ext uri="{FF2B5EF4-FFF2-40B4-BE49-F238E27FC236}">
                  <a16:creationId xmlns:a16="http://schemas.microsoft.com/office/drawing/2014/main" id="{68A021BF-4A59-4849-B351-3A18D905925C}"/>
                </a:ext>
              </a:extLst>
            </p:cNvPr>
            <p:cNvPicPr>
              <a:picLocks noChangeAspect="1"/>
            </p:cNvPicPr>
            <p:nvPr/>
          </p:nvPicPr>
          <p:blipFill>
            <a:blip r:embed="rId4"/>
            <a:stretch>
              <a:fillRect/>
            </a:stretch>
          </p:blipFill>
          <p:spPr>
            <a:xfrm>
              <a:off x="7120940" y="1990685"/>
              <a:ext cx="3529760" cy="2497017"/>
            </a:xfrm>
            <a:prstGeom prst="rect">
              <a:avLst/>
            </a:prstGeom>
          </p:spPr>
        </p:pic>
        <p:sp>
          <p:nvSpPr>
            <p:cNvPr id="144" name="TextBox 143">
              <a:extLst>
                <a:ext uri="{FF2B5EF4-FFF2-40B4-BE49-F238E27FC236}">
                  <a16:creationId xmlns:a16="http://schemas.microsoft.com/office/drawing/2014/main" id="{92900F65-39CA-2948-9247-FBB5C58B1D3C}"/>
                </a:ext>
              </a:extLst>
            </p:cNvPr>
            <p:cNvSpPr txBox="1"/>
            <p:nvPr/>
          </p:nvSpPr>
          <p:spPr>
            <a:xfrm>
              <a:off x="7723277" y="2908806"/>
              <a:ext cx="2979279" cy="1076973"/>
            </a:xfrm>
            <a:prstGeom prst="rect">
              <a:avLst/>
            </a:prstGeom>
            <a:noFill/>
          </p:spPr>
          <p:txBody>
            <a:bodyPr wrap="square" rtlCol="0">
              <a:spAutoFit/>
            </a:bodyPr>
            <a:lstStyle/>
            <a:p>
              <a:r>
                <a:rPr lang="en-US" sz="1750" b="1" dirty="0">
                  <a:latin typeface="Century Gothic" panose="020B0502020202020204" pitchFamily="34" charset="0"/>
                </a:rPr>
                <a:t>reads</a:t>
              </a:r>
            </a:p>
          </p:txBody>
        </p:sp>
      </p:grpSp>
      <p:grpSp>
        <p:nvGrpSpPr>
          <p:cNvPr id="147" name="Group 146">
            <a:extLst>
              <a:ext uri="{FF2B5EF4-FFF2-40B4-BE49-F238E27FC236}">
                <a16:creationId xmlns:a16="http://schemas.microsoft.com/office/drawing/2014/main" id="{83147578-4012-344F-868B-2BFB3D3F5E7B}"/>
              </a:ext>
            </a:extLst>
          </p:cNvPr>
          <p:cNvGrpSpPr/>
          <p:nvPr/>
        </p:nvGrpSpPr>
        <p:grpSpPr>
          <a:xfrm>
            <a:off x="9564848" y="421138"/>
            <a:ext cx="1753952" cy="593984"/>
            <a:chOff x="10300544" y="201544"/>
            <a:chExt cx="1753952" cy="593984"/>
          </a:xfrm>
        </p:grpSpPr>
        <p:sp>
          <p:nvSpPr>
            <p:cNvPr id="148" name="Rounded Rectangle 147">
              <a:extLst>
                <a:ext uri="{FF2B5EF4-FFF2-40B4-BE49-F238E27FC236}">
                  <a16:creationId xmlns:a16="http://schemas.microsoft.com/office/drawing/2014/main" id="{7C4F9DAC-9596-9540-AF67-C44BA0DD683F}"/>
                </a:ext>
              </a:extLst>
            </p:cNvPr>
            <p:cNvSpPr/>
            <p:nvPr/>
          </p:nvSpPr>
          <p:spPr>
            <a:xfrm>
              <a:off x="10300544" y="201544"/>
              <a:ext cx="1753952" cy="430403"/>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err="1">
                  <a:solidFill>
                    <a:sysClr val="windowText" lastClr="000000"/>
                  </a:solidFill>
                  <a:latin typeface="Arial" panose="020B0604020202020204" pitchFamily="34" charset="0"/>
                  <a:cs typeface="Arial" panose="020B0604020202020204" pitchFamily="34" charset="0"/>
                </a:rPr>
                <a:t>FastQC</a:t>
              </a:r>
              <a:endParaRPr lang="en-US" sz="1600" b="1" dirty="0">
                <a:solidFill>
                  <a:sysClr val="windowText" lastClr="000000"/>
                </a:solidFill>
                <a:latin typeface="Arial" panose="020B0604020202020204" pitchFamily="34" charset="0"/>
                <a:cs typeface="Arial" panose="020B0604020202020204" pitchFamily="34" charset="0"/>
              </a:endParaRPr>
            </a:p>
          </p:txBody>
        </p:sp>
        <p:sp>
          <p:nvSpPr>
            <p:cNvPr id="149" name="Triangle 148">
              <a:extLst>
                <a:ext uri="{FF2B5EF4-FFF2-40B4-BE49-F238E27FC236}">
                  <a16:creationId xmlns:a16="http://schemas.microsoft.com/office/drawing/2014/main" id="{265BCAE4-8013-074B-ACE6-693323FF024F}"/>
                </a:ext>
              </a:extLst>
            </p:cNvPr>
            <p:cNvSpPr/>
            <p:nvPr/>
          </p:nvSpPr>
          <p:spPr>
            <a:xfrm rot="10800000">
              <a:off x="11017819" y="552884"/>
              <a:ext cx="315571" cy="242644"/>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50" name="Picture 149">
            <a:extLst>
              <a:ext uri="{FF2B5EF4-FFF2-40B4-BE49-F238E27FC236}">
                <a16:creationId xmlns:a16="http://schemas.microsoft.com/office/drawing/2014/main" id="{3D32A11A-F3CF-9649-B424-4AB905D6E955}"/>
              </a:ext>
            </a:extLst>
          </p:cNvPr>
          <p:cNvPicPr>
            <a:picLocks noChangeAspect="1"/>
          </p:cNvPicPr>
          <p:nvPr/>
        </p:nvPicPr>
        <p:blipFill>
          <a:blip r:embed="rId5"/>
          <a:stretch>
            <a:fillRect/>
          </a:stretch>
        </p:blipFill>
        <p:spPr>
          <a:xfrm>
            <a:off x="11149658" y="166018"/>
            <a:ext cx="1171827" cy="828972"/>
          </a:xfrm>
          <a:prstGeom prst="rect">
            <a:avLst/>
          </a:prstGeom>
        </p:spPr>
      </p:pic>
      <p:sp>
        <p:nvSpPr>
          <p:cNvPr id="151" name="TextBox 150">
            <a:extLst>
              <a:ext uri="{FF2B5EF4-FFF2-40B4-BE49-F238E27FC236}">
                <a16:creationId xmlns:a16="http://schemas.microsoft.com/office/drawing/2014/main" id="{767A16E2-9E60-F34E-9D0E-69E63499254E}"/>
              </a:ext>
            </a:extLst>
          </p:cNvPr>
          <p:cNvSpPr txBox="1"/>
          <p:nvPr/>
        </p:nvSpPr>
        <p:spPr>
          <a:xfrm>
            <a:off x="11416283" y="473368"/>
            <a:ext cx="1158904" cy="400110"/>
          </a:xfrm>
          <a:prstGeom prst="rect">
            <a:avLst/>
          </a:prstGeom>
          <a:noFill/>
        </p:spPr>
        <p:txBody>
          <a:bodyPr wrap="square" rtlCol="0">
            <a:spAutoFit/>
          </a:bodyPr>
          <a:lstStyle/>
          <a:p>
            <a:r>
              <a:rPr lang="en-US" sz="2000" b="1" dirty="0">
                <a:latin typeface="Century Gothic" panose="020B0502020202020204" pitchFamily="34" charset="0"/>
              </a:rPr>
              <a:t>QC</a:t>
            </a:r>
          </a:p>
        </p:txBody>
      </p:sp>
      <p:pic>
        <p:nvPicPr>
          <p:cNvPr id="155" name="Picture 154">
            <a:extLst>
              <a:ext uri="{FF2B5EF4-FFF2-40B4-BE49-F238E27FC236}">
                <a16:creationId xmlns:a16="http://schemas.microsoft.com/office/drawing/2014/main" id="{8FFD37DF-8D3E-D342-9BEB-0C8C58635D88}"/>
              </a:ext>
            </a:extLst>
          </p:cNvPr>
          <p:cNvPicPr>
            <a:picLocks noChangeAspect="1"/>
          </p:cNvPicPr>
          <p:nvPr/>
        </p:nvPicPr>
        <p:blipFill>
          <a:blip r:embed="rId5"/>
          <a:stretch>
            <a:fillRect/>
          </a:stretch>
        </p:blipFill>
        <p:spPr>
          <a:xfrm>
            <a:off x="11155301" y="3230954"/>
            <a:ext cx="1171827" cy="828972"/>
          </a:xfrm>
          <a:prstGeom prst="rect">
            <a:avLst/>
          </a:prstGeom>
        </p:spPr>
      </p:pic>
      <p:sp>
        <p:nvSpPr>
          <p:cNvPr id="156" name="TextBox 155">
            <a:extLst>
              <a:ext uri="{FF2B5EF4-FFF2-40B4-BE49-F238E27FC236}">
                <a16:creationId xmlns:a16="http://schemas.microsoft.com/office/drawing/2014/main" id="{66F28E60-2269-E141-B044-D0CB56C2CC2D}"/>
              </a:ext>
            </a:extLst>
          </p:cNvPr>
          <p:cNvSpPr txBox="1"/>
          <p:nvPr/>
        </p:nvSpPr>
        <p:spPr>
          <a:xfrm>
            <a:off x="11433215" y="3538303"/>
            <a:ext cx="1158904" cy="400110"/>
          </a:xfrm>
          <a:prstGeom prst="rect">
            <a:avLst/>
          </a:prstGeom>
          <a:noFill/>
        </p:spPr>
        <p:txBody>
          <a:bodyPr wrap="square" rtlCol="0">
            <a:spAutoFit/>
          </a:bodyPr>
          <a:lstStyle/>
          <a:p>
            <a:r>
              <a:rPr lang="en-US" sz="2000" b="1" dirty="0">
                <a:latin typeface="Century Gothic" panose="020B0502020202020204" pitchFamily="34" charset="0"/>
              </a:rPr>
              <a:t>QC</a:t>
            </a:r>
          </a:p>
        </p:txBody>
      </p:sp>
      <p:sp>
        <p:nvSpPr>
          <p:cNvPr id="165" name="Rectangle 164">
            <a:extLst>
              <a:ext uri="{FF2B5EF4-FFF2-40B4-BE49-F238E27FC236}">
                <a16:creationId xmlns:a16="http://schemas.microsoft.com/office/drawing/2014/main" id="{8FAE220D-C6BF-D44E-A74E-690651BE7AF1}"/>
              </a:ext>
            </a:extLst>
          </p:cNvPr>
          <p:cNvSpPr/>
          <p:nvPr/>
        </p:nvSpPr>
        <p:spPr>
          <a:xfrm>
            <a:off x="8853237" y="1015122"/>
            <a:ext cx="3870304" cy="42564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TextBox 166">
            <a:extLst>
              <a:ext uri="{FF2B5EF4-FFF2-40B4-BE49-F238E27FC236}">
                <a16:creationId xmlns:a16="http://schemas.microsoft.com/office/drawing/2014/main" id="{139A615A-6460-4040-A756-EB125D1E7D26}"/>
              </a:ext>
            </a:extLst>
          </p:cNvPr>
          <p:cNvSpPr txBox="1"/>
          <p:nvPr/>
        </p:nvSpPr>
        <p:spPr>
          <a:xfrm>
            <a:off x="9778654" y="7353"/>
            <a:ext cx="2190045" cy="369332"/>
          </a:xfrm>
          <a:prstGeom prst="rect">
            <a:avLst/>
          </a:prstGeom>
          <a:noFill/>
        </p:spPr>
        <p:txBody>
          <a:bodyPr wrap="square" rtlCol="0">
            <a:spAutoFit/>
          </a:bodyPr>
          <a:lstStyle/>
          <a:p>
            <a:r>
              <a:rPr lang="en-US" b="1" dirty="0">
                <a:latin typeface="Arial" panose="020B0604020202020204" pitchFamily="34" charset="0"/>
                <a:cs typeface="Arial" panose="020B0604020202020204" pitchFamily="34" charset="0"/>
              </a:rPr>
              <a:t>PIPELINE</a:t>
            </a:r>
          </a:p>
        </p:txBody>
      </p:sp>
    </p:spTree>
    <p:extLst>
      <p:ext uri="{BB962C8B-B14F-4D97-AF65-F5344CB8AC3E}">
        <p14:creationId xmlns:p14="http://schemas.microsoft.com/office/powerpoint/2010/main" val="4897079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8945E7C0-7DDD-8046-B687-6EC9DFBF8788}"/>
              </a:ext>
            </a:extLst>
          </p:cNvPr>
          <p:cNvGrpSpPr/>
          <p:nvPr/>
        </p:nvGrpSpPr>
        <p:grpSpPr>
          <a:xfrm>
            <a:off x="9566764" y="1025633"/>
            <a:ext cx="1753952" cy="593984"/>
            <a:chOff x="10300544" y="201544"/>
            <a:chExt cx="1753952" cy="593984"/>
          </a:xfrm>
        </p:grpSpPr>
        <p:sp>
          <p:nvSpPr>
            <p:cNvPr id="4" name="Rounded Rectangle 3">
              <a:extLst>
                <a:ext uri="{FF2B5EF4-FFF2-40B4-BE49-F238E27FC236}">
                  <a16:creationId xmlns:a16="http://schemas.microsoft.com/office/drawing/2014/main" id="{CD5F3242-B48A-F840-8CCA-B550A577890D}"/>
                </a:ext>
              </a:extLst>
            </p:cNvPr>
            <p:cNvSpPr/>
            <p:nvPr/>
          </p:nvSpPr>
          <p:spPr>
            <a:xfrm>
              <a:off x="10300544" y="201544"/>
              <a:ext cx="1753952" cy="430403"/>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ysClr val="windowText" lastClr="000000"/>
                  </a:solidFill>
                  <a:latin typeface="Arial" panose="020B0604020202020204" pitchFamily="34" charset="0"/>
                  <a:cs typeface="Arial" panose="020B0604020202020204" pitchFamily="34" charset="0"/>
                </a:rPr>
                <a:t>Trim</a:t>
              </a:r>
              <a:r>
                <a:rPr lang="en-US" sz="1600" dirty="0">
                  <a:solidFill>
                    <a:sysClr val="windowText" lastClr="000000"/>
                  </a:solidFill>
                  <a:latin typeface="Arial" panose="020B0604020202020204" pitchFamily="34" charset="0"/>
                  <a:cs typeface="Arial" panose="020B0604020202020204" pitchFamily="34" charset="0"/>
                </a:rPr>
                <a:t> </a:t>
              </a:r>
              <a:r>
                <a:rPr lang="en-US" sz="1600" b="1" dirty="0">
                  <a:solidFill>
                    <a:sysClr val="windowText" lastClr="000000"/>
                  </a:solidFill>
                  <a:latin typeface="Arial" panose="020B0604020202020204" pitchFamily="34" charset="0"/>
                  <a:cs typeface="Arial" panose="020B0604020202020204" pitchFamily="34" charset="0"/>
                </a:rPr>
                <a:t>Reads</a:t>
              </a:r>
            </a:p>
          </p:txBody>
        </p:sp>
        <p:sp>
          <p:nvSpPr>
            <p:cNvPr id="5" name="Triangle 4">
              <a:extLst>
                <a:ext uri="{FF2B5EF4-FFF2-40B4-BE49-F238E27FC236}">
                  <a16:creationId xmlns:a16="http://schemas.microsoft.com/office/drawing/2014/main" id="{03BE05E7-C7A4-DD45-B171-7134CBA042DF}"/>
                </a:ext>
              </a:extLst>
            </p:cNvPr>
            <p:cNvSpPr/>
            <p:nvPr/>
          </p:nvSpPr>
          <p:spPr>
            <a:xfrm rot="10800000">
              <a:off x="11017819" y="552884"/>
              <a:ext cx="315571" cy="242644"/>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 name="Group 5">
            <a:extLst>
              <a:ext uri="{FF2B5EF4-FFF2-40B4-BE49-F238E27FC236}">
                <a16:creationId xmlns:a16="http://schemas.microsoft.com/office/drawing/2014/main" id="{AC275381-B0ED-264B-9B6F-0B5AF90DF43D}"/>
              </a:ext>
            </a:extLst>
          </p:cNvPr>
          <p:cNvGrpSpPr/>
          <p:nvPr/>
        </p:nvGrpSpPr>
        <p:grpSpPr>
          <a:xfrm>
            <a:off x="9572407" y="1663458"/>
            <a:ext cx="1753952" cy="593984"/>
            <a:chOff x="10300544" y="201544"/>
            <a:chExt cx="1753952" cy="593984"/>
          </a:xfrm>
        </p:grpSpPr>
        <p:sp>
          <p:nvSpPr>
            <p:cNvPr id="7" name="Rounded Rectangle 6">
              <a:extLst>
                <a:ext uri="{FF2B5EF4-FFF2-40B4-BE49-F238E27FC236}">
                  <a16:creationId xmlns:a16="http://schemas.microsoft.com/office/drawing/2014/main" id="{EE753E5C-7FEC-5948-90F0-FCB80ADED82B}"/>
                </a:ext>
              </a:extLst>
            </p:cNvPr>
            <p:cNvSpPr/>
            <p:nvPr/>
          </p:nvSpPr>
          <p:spPr>
            <a:xfrm>
              <a:off x="10300544" y="201544"/>
              <a:ext cx="1753952" cy="430403"/>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ysClr val="windowText" lastClr="000000"/>
                  </a:solidFill>
                  <a:latin typeface="Arial Narrow" panose="020B0604020202020204" pitchFamily="34" charset="0"/>
                  <a:cs typeface="Arial Narrow" panose="020B0604020202020204" pitchFamily="34" charset="0"/>
                </a:rPr>
                <a:t>Filter</a:t>
              </a:r>
              <a:r>
                <a:rPr lang="en-US" sz="1400" dirty="0">
                  <a:solidFill>
                    <a:sysClr val="windowText" lastClr="000000"/>
                  </a:solidFill>
                  <a:latin typeface="Arial Narrow" panose="020B0604020202020204" pitchFamily="34" charset="0"/>
                  <a:cs typeface="Arial Narrow" panose="020B0604020202020204" pitchFamily="34" charset="0"/>
                </a:rPr>
                <a:t> </a:t>
              </a:r>
              <a:r>
                <a:rPr lang="en-US" sz="1400" b="1" dirty="0">
                  <a:solidFill>
                    <a:sysClr val="windowText" lastClr="000000"/>
                  </a:solidFill>
                  <a:latin typeface="Arial Narrow" panose="020B0604020202020204" pitchFamily="34" charset="0"/>
                  <a:cs typeface="Arial Narrow" panose="020B0604020202020204" pitchFamily="34" charset="0"/>
                </a:rPr>
                <a:t>Low-complexity</a:t>
              </a:r>
            </a:p>
          </p:txBody>
        </p:sp>
        <p:sp>
          <p:nvSpPr>
            <p:cNvPr id="8" name="Triangle 7">
              <a:extLst>
                <a:ext uri="{FF2B5EF4-FFF2-40B4-BE49-F238E27FC236}">
                  <a16:creationId xmlns:a16="http://schemas.microsoft.com/office/drawing/2014/main" id="{DB6C418A-D26B-6E45-8E44-EA62900D3207}"/>
                </a:ext>
              </a:extLst>
            </p:cNvPr>
            <p:cNvSpPr/>
            <p:nvPr/>
          </p:nvSpPr>
          <p:spPr>
            <a:xfrm rot="10800000">
              <a:off x="11017819" y="552884"/>
              <a:ext cx="315571" cy="242644"/>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 name="Group 8">
            <a:extLst>
              <a:ext uri="{FF2B5EF4-FFF2-40B4-BE49-F238E27FC236}">
                <a16:creationId xmlns:a16="http://schemas.microsoft.com/office/drawing/2014/main" id="{1C36013C-C8B1-3847-9354-A4AC15526DE8}"/>
              </a:ext>
            </a:extLst>
          </p:cNvPr>
          <p:cNvGrpSpPr/>
          <p:nvPr/>
        </p:nvGrpSpPr>
        <p:grpSpPr>
          <a:xfrm>
            <a:off x="9578050" y="2278707"/>
            <a:ext cx="1753952" cy="593984"/>
            <a:chOff x="10300544" y="201544"/>
            <a:chExt cx="1753952" cy="593984"/>
          </a:xfrm>
        </p:grpSpPr>
        <p:sp>
          <p:nvSpPr>
            <p:cNvPr id="10" name="Rounded Rectangle 9">
              <a:extLst>
                <a:ext uri="{FF2B5EF4-FFF2-40B4-BE49-F238E27FC236}">
                  <a16:creationId xmlns:a16="http://schemas.microsoft.com/office/drawing/2014/main" id="{B6DBE502-A2D1-394D-BB10-4AAEAAC1B0AB}"/>
                </a:ext>
              </a:extLst>
            </p:cNvPr>
            <p:cNvSpPr/>
            <p:nvPr/>
          </p:nvSpPr>
          <p:spPr>
            <a:xfrm>
              <a:off x="10300544" y="201544"/>
              <a:ext cx="1753952" cy="430403"/>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ysClr val="windowText" lastClr="000000"/>
                  </a:solidFill>
                  <a:latin typeface="Arial" panose="020B0604020202020204" pitchFamily="34" charset="0"/>
                  <a:cs typeface="Arial" panose="020B0604020202020204" pitchFamily="34" charset="0"/>
                </a:rPr>
                <a:t>Normalize</a:t>
              </a:r>
            </a:p>
          </p:txBody>
        </p:sp>
        <p:sp>
          <p:nvSpPr>
            <p:cNvPr id="11" name="Triangle 10">
              <a:extLst>
                <a:ext uri="{FF2B5EF4-FFF2-40B4-BE49-F238E27FC236}">
                  <a16:creationId xmlns:a16="http://schemas.microsoft.com/office/drawing/2014/main" id="{B00AA3C5-89D0-7240-A614-E77A1FEDFA07}"/>
                </a:ext>
              </a:extLst>
            </p:cNvPr>
            <p:cNvSpPr/>
            <p:nvPr/>
          </p:nvSpPr>
          <p:spPr>
            <a:xfrm rot="10800000">
              <a:off x="11017819" y="552884"/>
              <a:ext cx="315571" cy="242644"/>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 name="Group 11">
            <a:extLst>
              <a:ext uri="{FF2B5EF4-FFF2-40B4-BE49-F238E27FC236}">
                <a16:creationId xmlns:a16="http://schemas.microsoft.com/office/drawing/2014/main" id="{C56E3A00-3438-984B-9D28-AE5E100B0ED4}"/>
              </a:ext>
            </a:extLst>
          </p:cNvPr>
          <p:cNvGrpSpPr/>
          <p:nvPr/>
        </p:nvGrpSpPr>
        <p:grpSpPr>
          <a:xfrm>
            <a:off x="9577913" y="2895269"/>
            <a:ext cx="1753952" cy="593984"/>
            <a:chOff x="10300544" y="201544"/>
            <a:chExt cx="1753952" cy="593984"/>
          </a:xfrm>
        </p:grpSpPr>
        <p:sp>
          <p:nvSpPr>
            <p:cNvPr id="13" name="Rounded Rectangle 12">
              <a:extLst>
                <a:ext uri="{FF2B5EF4-FFF2-40B4-BE49-F238E27FC236}">
                  <a16:creationId xmlns:a16="http://schemas.microsoft.com/office/drawing/2014/main" id="{B56C0F60-BF9B-A942-817F-32FDF51D40AF}"/>
                </a:ext>
              </a:extLst>
            </p:cNvPr>
            <p:cNvSpPr/>
            <p:nvPr/>
          </p:nvSpPr>
          <p:spPr>
            <a:xfrm>
              <a:off x="10300544" y="201544"/>
              <a:ext cx="1753952" cy="430403"/>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ysClr val="windowText" lastClr="000000"/>
                  </a:solidFill>
                  <a:latin typeface="Arial" panose="020B0604020202020204" pitchFamily="34" charset="0"/>
                  <a:cs typeface="Arial" panose="020B0604020202020204" pitchFamily="34" charset="0"/>
                </a:rPr>
                <a:t>Decontaminate</a:t>
              </a:r>
            </a:p>
          </p:txBody>
        </p:sp>
        <p:sp>
          <p:nvSpPr>
            <p:cNvPr id="14" name="Triangle 13">
              <a:extLst>
                <a:ext uri="{FF2B5EF4-FFF2-40B4-BE49-F238E27FC236}">
                  <a16:creationId xmlns:a16="http://schemas.microsoft.com/office/drawing/2014/main" id="{FC4025D3-2CD8-2542-8146-6EF06EFFFB63}"/>
                </a:ext>
              </a:extLst>
            </p:cNvPr>
            <p:cNvSpPr/>
            <p:nvPr/>
          </p:nvSpPr>
          <p:spPr>
            <a:xfrm rot="10800000">
              <a:off x="11017819" y="552884"/>
              <a:ext cx="315571" cy="242644"/>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 name="Group 14">
            <a:extLst>
              <a:ext uri="{FF2B5EF4-FFF2-40B4-BE49-F238E27FC236}">
                <a16:creationId xmlns:a16="http://schemas.microsoft.com/office/drawing/2014/main" id="{6D6711FB-9797-5D4A-879D-8DEBEA70C7CD}"/>
              </a:ext>
            </a:extLst>
          </p:cNvPr>
          <p:cNvGrpSpPr/>
          <p:nvPr/>
        </p:nvGrpSpPr>
        <p:grpSpPr>
          <a:xfrm>
            <a:off x="9572267" y="3499228"/>
            <a:ext cx="1753952" cy="593984"/>
            <a:chOff x="10300544" y="201544"/>
            <a:chExt cx="1753952" cy="593984"/>
          </a:xfrm>
        </p:grpSpPr>
        <p:sp>
          <p:nvSpPr>
            <p:cNvPr id="16" name="Rounded Rectangle 15">
              <a:extLst>
                <a:ext uri="{FF2B5EF4-FFF2-40B4-BE49-F238E27FC236}">
                  <a16:creationId xmlns:a16="http://schemas.microsoft.com/office/drawing/2014/main" id="{49A34DA3-3A5A-7840-ACE5-6D196FC5CEEF}"/>
                </a:ext>
              </a:extLst>
            </p:cNvPr>
            <p:cNvSpPr/>
            <p:nvPr/>
          </p:nvSpPr>
          <p:spPr>
            <a:xfrm>
              <a:off x="10300544" y="201544"/>
              <a:ext cx="1753952" cy="430403"/>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ysClr val="windowText" lastClr="000000"/>
                  </a:solidFill>
                  <a:latin typeface="Arial Narrow" panose="020B0604020202020204" pitchFamily="34" charset="0"/>
                  <a:cs typeface="Arial Narrow" panose="020B0604020202020204" pitchFamily="34" charset="0"/>
                </a:rPr>
                <a:t>Assemble Genome</a:t>
              </a:r>
            </a:p>
          </p:txBody>
        </p:sp>
        <p:sp>
          <p:nvSpPr>
            <p:cNvPr id="17" name="Triangle 16">
              <a:extLst>
                <a:ext uri="{FF2B5EF4-FFF2-40B4-BE49-F238E27FC236}">
                  <a16:creationId xmlns:a16="http://schemas.microsoft.com/office/drawing/2014/main" id="{4455334E-BC21-DA49-9D21-BB284BE9AA3B}"/>
                </a:ext>
              </a:extLst>
            </p:cNvPr>
            <p:cNvSpPr/>
            <p:nvPr/>
          </p:nvSpPr>
          <p:spPr>
            <a:xfrm rot="10800000">
              <a:off x="11017819" y="552884"/>
              <a:ext cx="315571" cy="242644"/>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id="{D4DDE532-D007-9742-A810-7CE9E0B6B03B}"/>
              </a:ext>
            </a:extLst>
          </p:cNvPr>
          <p:cNvGrpSpPr/>
          <p:nvPr/>
        </p:nvGrpSpPr>
        <p:grpSpPr>
          <a:xfrm>
            <a:off x="11175761" y="2010319"/>
            <a:ext cx="1168303" cy="856315"/>
            <a:chOff x="7120940" y="1990685"/>
            <a:chExt cx="3581616" cy="2497017"/>
          </a:xfrm>
        </p:grpSpPr>
        <p:pic>
          <p:nvPicPr>
            <p:cNvPr id="19" name="Picture 18">
              <a:extLst>
                <a:ext uri="{FF2B5EF4-FFF2-40B4-BE49-F238E27FC236}">
                  <a16:creationId xmlns:a16="http://schemas.microsoft.com/office/drawing/2014/main" id="{EABA4F96-5718-4B4C-9CC6-5028A74A17FE}"/>
                </a:ext>
              </a:extLst>
            </p:cNvPr>
            <p:cNvPicPr>
              <a:picLocks noChangeAspect="1"/>
            </p:cNvPicPr>
            <p:nvPr/>
          </p:nvPicPr>
          <p:blipFill>
            <a:blip r:embed="rId3"/>
            <a:stretch>
              <a:fillRect/>
            </a:stretch>
          </p:blipFill>
          <p:spPr>
            <a:xfrm>
              <a:off x="7120940" y="1990685"/>
              <a:ext cx="3529760" cy="2497017"/>
            </a:xfrm>
            <a:prstGeom prst="rect">
              <a:avLst/>
            </a:prstGeom>
          </p:spPr>
        </p:pic>
        <p:sp>
          <p:nvSpPr>
            <p:cNvPr id="20" name="TextBox 19">
              <a:extLst>
                <a:ext uri="{FF2B5EF4-FFF2-40B4-BE49-F238E27FC236}">
                  <a16:creationId xmlns:a16="http://schemas.microsoft.com/office/drawing/2014/main" id="{58DAC1E2-32A3-E940-A85A-31992C1D92A4}"/>
                </a:ext>
              </a:extLst>
            </p:cNvPr>
            <p:cNvSpPr txBox="1"/>
            <p:nvPr/>
          </p:nvSpPr>
          <p:spPr>
            <a:xfrm>
              <a:off x="7723277" y="2908806"/>
              <a:ext cx="2979279" cy="1076973"/>
            </a:xfrm>
            <a:prstGeom prst="rect">
              <a:avLst/>
            </a:prstGeom>
            <a:noFill/>
          </p:spPr>
          <p:txBody>
            <a:bodyPr wrap="square" rtlCol="0">
              <a:spAutoFit/>
            </a:bodyPr>
            <a:lstStyle/>
            <a:p>
              <a:r>
                <a:rPr lang="en-US" sz="1750" b="1" dirty="0">
                  <a:latin typeface="Century Gothic" panose="020B0502020202020204" pitchFamily="34" charset="0"/>
                </a:rPr>
                <a:t>reads</a:t>
              </a:r>
            </a:p>
          </p:txBody>
        </p:sp>
      </p:grpSp>
      <p:grpSp>
        <p:nvGrpSpPr>
          <p:cNvPr id="21" name="Group 20">
            <a:extLst>
              <a:ext uri="{FF2B5EF4-FFF2-40B4-BE49-F238E27FC236}">
                <a16:creationId xmlns:a16="http://schemas.microsoft.com/office/drawing/2014/main" id="{FFECC76D-23B5-EA47-AFEF-B2C465081623}"/>
              </a:ext>
            </a:extLst>
          </p:cNvPr>
          <p:cNvGrpSpPr/>
          <p:nvPr/>
        </p:nvGrpSpPr>
        <p:grpSpPr>
          <a:xfrm>
            <a:off x="9564848" y="421138"/>
            <a:ext cx="1753952" cy="593984"/>
            <a:chOff x="10300544" y="201544"/>
            <a:chExt cx="1753952" cy="593984"/>
          </a:xfrm>
        </p:grpSpPr>
        <p:sp>
          <p:nvSpPr>
            <p:cNvPr id="22" name="Rounded Rectangle 21">
              <a:extLst>
                <a:ext uri="{FF2B5EF4-FFF2-40B4-BE49-F238E27FC236}">
                  <a16:creationId xmlns:a16="http://schemas.microsoft.com/office/drawing/2014/main" id="{8A43F3C2-B8B9-3A4F-B1B2-4BA3EA692C5E}"/>
                </a:ext>
              </a:extLst>
            </p:cNvPr>
            <p:cNvSpPr/>
            <p:nvPr/>
          </p:nvSpPr>
          <p:spPr>
            <a:xfrm>
              <a:off x="10300544" y="201544"/>
              <a:ext cx="1753952" cy="430403"/>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err="1">
                  <a:solidFill>
                    <a:sysClr val="windowText" lastClr="000000"/>
                  </a:solidFill>
                  <a:latin typeface="Arial" panose="020B0604020202020204" pitchFamily="34" charset="0"/>
                  <a:cs typeface="Arial" panose="020B0604020202020204" pitchFamily="34" charset="0"/>
                </a:rPr>
                <a:t>FastQC</a:t>
              </a:r>
              <a:endParaRPr lang="en-US" sz="1600" b="1" dirty="0">
                <a:solidFill>
                  <a:sysClr val="windowText" lastClr="000000"/>
                </a:solidFill>
                <a:latin typeface="Arial" panose="020B0604020202020204" pitchFamily="34" charset="0"/>
                <a:cs typeface="Arial" panose="020B0604020202020204" pitchFamily="34" charset="0"/>
              </a:endParaRPr>
            </a:p>
          </p:txBody>
        </p:sp>
        <p:sp>
          <p:nvSpPr>
            <p:cNvPr id="23" name="Triangle 22">
              <a:extLst>
                <a:ext uri="{FF2B5EF4-FFF2-40B4-BE49-F238E27FC236}">
                  <a16:creationId xmlns:a16="http://schemas.microsoft.com/office/drawing/2014/main" id="{FAA4DD0B-18B4-124D-9CD8-52F39CBDC436}"/>
                </a:ext>
              </a:extLst>
            </p:cNvPr>
            <p:cNvSpPr/>
            <p:nvPr/>
          </p:nvSpPr>
          <p:spPr>
            <a:xfrm rot="10800000">
              <a:off x="11017819" y="552884"/>
              <a:ext cx="315571" cy="242644"/>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4" name="Picture 23">
            <a:extLst>
              <a:ext uri="{FF2B5EF4-FFF2-40B4-BE49-F238E27FC236}">
                <a16:creationId xmlns:a16="http://schemas.microsoft.com/office/drawing/2014/main" id="{76F1A77D-AA7E-764E-AE92-E68C61F404AF}"/>
              </a:ext>
            </a:extLst>
          </p:cNvPr>
          <p:cNvPicPr>
            <a:picLocks noChangeAspect="1"/>
          </p:cNvPicPr>
          <p:nvPr/>
        </p:nvPicPr>
        <p:blipFill>
          <a:blip r:embed="rId4"/>
          <a:stretch>
            <a:fillRect/>
          </a:stretch>
        </p:blipFill>
        <p:spPr>
          <a:xfrm>
            <a:off x="11149658" y="166018"/>
            <a:ext cx="1171827" cy="828972"/>
          </a:xfrm>
          <a:prstGeom prst="rect">
            <a:avLst/>
          </a:prstGeom>
        </p:spPr>
      </p:pic>
      <p:sp>
        <p:nvSpPr>
          <p:cNvPr id="25" name="TextBox 24">
            <a:extLst>
              <a:ext uri="{FF2B5EF4-FFF2-40B4-BE49-F238E27FC236}">
                <a16:creationId xmlns:a16="http://schemas.microsoft.com/office/drawing/2014/main" id="{3252413A-F7EE-D748-A20E-E72394F9F0F6}"/>
              </a:ext>
            </a:extLst>
          </p:cNvPr>
          <p:cNvSpPr txBox="1"/>
          <p:nvPr/>
        </p:nvSpPr>
        <p:spPr>
          <a:xfrm>
            <a:off x="11416283" y="473368"/>
            <a:ext cx="1158904" cy="400110"/>
          </a:xfrm>
          <a:prstGeom prst="rect">
            <a:avLst/>
          </a:prstGeom>
          <a:noFill/>
        </p:spPr>
        <p:txBody>
          <a:bodyPr wrap="square" rtlCol="0">
            <a:spAutoFit/>
          </a:bodyPr>
          <a:lstStyle/>
          <a:p>
            <a:r>
              <a:rPr lang="en-US" sz="2000" b="1" dirty="0">
                <a:latin typeface="Century Gothic" panose="020B0502020202020204" pitchFamily="34" charset="0"/>
              </a:rPr>
              <a:t>QC</a:t>
            </a:r>
          </a:p>
        </p:txBody>
      </p:sp>
      <p:pic>
        <p:nvPicPr>
          <p:cNvPr id="26" name="Picture 25">
            <a:extLst>
              <a:ext uri="{FF2B5EF4-FFF2-40B4-BE49-F238E27FC236}">
                <a16:creationId xmlns:a16="http://schemas.microsoft.com/office/drawing/2014/main" id="{FDE2B494-A062-CA4A-85C7-A9087BE156F7}"/>
              </a:ext>
            </a:extLst>
          </p:cNvPr>
          <p:cNvPicPr>
            <a:picLocks noChangeAspect="1"/>
          </p:cNvPicPr>
          <p:nvPr/>
        </p:nvPicPr>
        <p:blipFill>
          <a:blip r:embed="rId4"/>
          <a:stretch>
            <a:fillRect/>
          </a:stretch>
        </p:blipFill>
        <p:spPr>
          <a:xfrm>
            <a:off x="11155301" y="3230954"/>
            <a:ext cx="1171827" cy="828972"/>
          </a:xfrm>
          <a:prstGeom prst="rect">
            <a:avLst/>
          </a:prstGeom>
        </p:spPr>
      </p:pic>
      <p:sp>
        <p:nvSpPr>
          <p:cNvPr id="27" name="TextBox 26">
            <a:extLst>
              <a:ext uri="{FF2B5EF4-FFF2-40B4-BE49-F238E27FC236}">
                <a16:creationId xmlns:a16="http://schemas.microsoft.com/office/drawing/2014/main" id="{822B002D-FD1A-A242-8E00-65B4AD52F64C}"/>
              </a:ext>
            </a:extLst>
          </p:cNvPr>
          <p:cNvSpPr txBox="1"/>
          <p:nvPr/>
        </p:nvSpPr>
        <p:spPr>
          <a:xfrm>
            <a:off x="11433215" y="3538303"/>
            <a:ext cx="1158904" cy="400110"/>
          </a:xfrm>
          <a:prstGeom prst="rect">
            <a:avLst/>
          </a:prstGeom>
          <a:noFill/>
        </p:spPr>
        <p:txBody>
          <a:bodyPr wrap="square" rtlCol="0">
            <a:spAutoFit/>
          </a:bodyPr>
          <a:lstStyle/>
          <a:p>
            <a:r>
              <a:rPr lang="en-US" sz="2000" b="1" dirty="0">
                <a:latin typeface="Century Gothic" panose="020B0502020202020204" pitchFamily="34" charset="0"/>
              </a:rPr>
              <a:t>QC</a:t>
            </a:r>
          </a:p>
        </p:txBody>
      </p:sp>
      <p:sp>
        <p:nvSpPr>
          <p:cNvPr id="28" name="Rectangle 27">
            <a:extLst>
              <a:ext uri="{FF2B5EF4-FFF2-40B4-BE49-F238E27FC236}">
                <a16:creationId xmlns:a16="http://schemas.microsoft.com/office/drawing/2014/main" id="{02B12F1D-8698-8F43-BBB7-147369957CD4}"/>
              </a:ext>
            </a:extLst>
          </p:cNvPr>
          <p:cNvSpPr/>
          <p:nvPr/>
        </p:nvSpPr>
        <p:spPr>
          <a:xfrm>
            <a:off x="8901964" y="1635501"/>
            <a:ext cx="3870304" cy="35896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Content Placeholder 2">
            <a:extLst>
              <a:ext uri="{FF2B5EF4-FFF2-40B4-BE49-F238E27FC236}">
                <a16:creationId xmlns:a16="http://schemas.microsoft.com/office/drawing/2014/main" id="{8BF5EFDB-DD6B-5840-81EE-867BD3E9BF36}"/>
              </a:ext>
            </a:extLst>
          </p:cNvPr>
          <p:cNvSpPr txBox="1">
            <a:spLocks/>
          </p:cNvSpPr>
          <p:nvPr/>
        </p:nvSpPr>
        <p:spPr>
          <a:xfrm>
            <a:off x="458723" y="1409824"/>
            <a:ext cx="10515600" cy="4351338"/>
          </a:xfrm>
          <a:prstGeom prst="rect">
            <a:avLst/>
          </a:prstGeom>
          <a:noFill/>
          <a:ln>
            <a:noFill/>
          </a:ln>
        </p:spPr>
        <p:txBody>
          <a:bodyPr spcFirstLastPara="1" vert="horz" wrap="square" lIns="91425" tIns="45700" rIns="91425" bIns="45700" rtlCol="0" anchor="t" anchorCtr="0">
            <a:normAutofit/>
          </a:bodyPr>
          <a:lstStyle>
            <a:lvl1pPr marL="609585" lvl="0" indent="-457189" algn="l" defTabSz="914400" rtl="0" eaLnBrk="1" latinLnBrk="0" hangingPunct="1">
              <a:lnSpc>
                <a:spcPct val="90000"/>
              </a:lnSpc>
              <a:spcBef>
                <a:spcPts val="1000"/>
              </a:spcBef>
              <a:spcAft>
                <a:spcPts val="0"/>
              </a:spcAft>
              <a:buClr>
                <a:schemeClr val="dk1"/>
              </a:buClr>
              <a:buSzPts val="1800"/>
              <a:buFont typeface="Arial" panose="020B0604020202020204" pitchFamily="34" charset="0"/>
              <a:buChar char="•"/>
              <a:defRPr sz="2800" kern="1200">
                <a:solidFill>
                  <a:schemeClr val="tx1"/>
                </a:solidFill>
                <a:latin typeface="+mn-lt"/>
                <a:ea typeface="+mn-ea"/>
                <a:cs typeface="+mn-cs"/>
              </a:defRPr>
            </a:lvl1pPr>
            <a:lvl2pPr marL="1219170" lvl="1" indent="-457189" algn="l" defTabSz="914400" rtl="0" eaLnBrk="1" latinLnBrk="0" hangingPunct="1">
              <a:lnSpc>
                <a:spcPct val="90000"/>
              </a:lnSpc>
              <a:spcBef>
                <a:spcPts val="500"/>
              </a:spcBef>
              <a:spcAft>
                <a:spcPts val="0"/>
              </a:spcAft>
              <a:buClr>
                <a:schemeClr val="dk1"/>
              </a:buClr>
              <a:buSzPts val="1800"/>
              <a:buFont typeface="Arial" panose="020B0604020202020204" pitchFamily="34" charset="0"/>
              <a:buChar char="•"/>
              <a:defRPr sz="2400" kern="1200">
                <a:solidFill>
                  <a:schemeClr val="tx1"/>
                </a:solidFill>
                <a:latin typeface="+mn-lt"/>
                <a:ea typeface="+mn-ea"/>
                <a:cs typeface="+mn-cs"/>
              </a:defRPr>
            </a:lvl2pPr>
            <a:lvl3pPr marL="1828754" lvl="2" indent="-457189" algn="l" defTabSz="914400" rtl="0" eaLnBrk="1" latinLnBrk="0" hangingPunct="1">
              <a:lnSpc>
                <a:spcPct val="90000"/>
              </a:lnSpc>
              <a:spcBef>
                <a:spcPts val="500"/>
              </a:spcBef>
              <a:spcAft>
                <a:spcPts val="0"/>
              </a:spcAft>
              <a:buClr>
                <a:schemeClr val="dk1"/>
              </a:buClr>
              <a:buSzPts val="1800"/>
              <a:buFont typeface="Arial" panose="020B0604020202020204" pitchFamily="34" charset="0"/>
              <a:buChar char="•"/>
              <a:defRPr sz="2000" kern="1200">
                <a:solidFill>
                  <a:schemeClr val="tx1"/>
                </a:solidFill>
                <a:latin typeface="+mn-lt"/>
                <a:ea typeface="+mn-ea"/>
                <a:cs typeface="+mn-cs"/>
              </a:defRPr>
            </a:lvl3pPr>
            <a:lvl4pPr marL="2438339" lvl="3" indent="-457189" algn="l" defTabSz="914400" rtl="0" eaLnBrk="1" latinLnBrk="0" hangingPunct="1">
              <a:lnSpc>
                <a:spcPct val="90000"/>
              </a:lnSpc>
              <a:spcBef>
                <a:spcPts val="500"/>
              </a:spcBef>
              <a:spcAft>
                <a:spcPts val="0"/>
              </a:spcAft>
              <a:buClr>
                <a:schemeClr val="dk1"/>
              </a:buClr>
              <a:buSzPts val="1800"/>
              <a:buFont typeface="Arial" panose="020B0604020202020204" pitchFamily="34" charset="0"/>
              <a:buChar char="•"/>
              <a:defRPr sz="1800" kern="1200">
                <a:solidFill>
                  <a:schemeClr val="tx1"/>
                </a:solidFill>
                <a:latin typeface="+mn-lt"/>
                <a:ea typeface="+mn-ea"/>
                <a:cs typeface="+mn-cs"/>
              </a:defRPr>
            </a:lvl4pPr>
            <a:lvl5pPr marL="3047924" lvl="4" indent="-457189" algn="l" defTabSz="914400" rtl="0" eaLnBrk="1" latinLnBrk="0" hangingPunct="1">
              <a:lnSpc>
                <a:spcPct val="90000"/>
              </a:lnSpc>
              <a:spcBef>
                <a:spcPts val="500"/>
              </a:spcBef>
              <a:spcAft>
                <a:spcPts val="0"/>
              </a:spcAft>
              <a:buClr>
                <a:schemeClr val="dk1"/>
              </a:buClr>
              <a:buSzPts val="1800"/>
              <a:buFont typeface="Arial" panose="020B0604020202020204" pitchFamily="34" charset="0"/>
              <a:buChar char="•"/>
              <a:defRPr sz="1800" kern="1200">
                <a:solidFill>
                  <a:schemeClr val="tx1"/>
                </a:solidFill>
                <a:latin typeface="+mn-lt"/>
                <a:ea typeface="+mn-ea"/>
                <a:cs typeface="+mn-cs"/>
              </a:defRPr>
            </a:lvl5pPr>
            <a:lvl6pPr marL="3657509" lvl="5" indent="-457189" algn="l" defTabSz="914400" rtl="0" eaLnBrk="1" latinLnBrk="0" hangingPunct="1">
              <a:lnSpc>
                <a:spcPct val="90000"/>
              </a:lnSpc>
              <a:spcBef>
                <a:spcPts val="500"/>
              </a:spcBef>
              <a:spcAft>
                <a:spcPts val="0"/>
              </a:spcAft>
              <a:buClr>
                <a:schemeClr val="dk1"/>
              </a:buClr>
              <a:buSzPts val="1800"/>
              <a:buFont typeface="Arial" panose="020B0604020202020204" pitchFamily="34" charset="0"/>
              <a:buChar char="•"/>
              <a:defRPr sz="1800" kern="1200">
                <a:solidFill>
                  <a:schemeClr val="tx1"/>
                </a:solidFill>
                <a:latin typeface="+mn-lt"/>
                <a:ea typeface="+mn-ea"/>
                <a:cs typeface="+mn-cs"/>
              </a:defRPr>
            </a:lvl6pPr>
            <a:lvl7pPr marL="4267093" lvl="6" indent="-457189" algn="l" defTabSz="914400" rtl="0" eaLnBrk="1" latinLnBrk="0" hangingPunct="1">
              <a:lnSpc>
                <a:spcPct val="90000"/>
              </a:lnSpc>
              <a:spcBef>
                <a:spcPts val="500"/>
              </a:spcBef>
              <a:spcAft>
                <a:spcPts val="0"/>
              </a:spcAft>
              <a:buClr>
                <a:schemeClr val="dk1"/>
              </a:buClr>
              <a:buSzPts val="1800"/>
              <a:buFont typeface="Arial" panose="020B0604020202020204" pitchFamily="34" charset="0"/>
              <a:buChar char="•"/>
              <a:defRPr sz="1800" kern="1200">
                <a:solidFill>
                  <a:schemeClr val="tx1"/>
                </a:solidFill>
                <a:latin typeface="+mn-lt"/>
                <a:ea typeface="+mn-ea"/>
                <a:cs typeface="+mn-cs"/>
              </a:defRPr>
            </a:lvl7pPr>
            <a:lvl8pPr marL="4876678" lvl="7" indent="-457189" algn="l" defTabSz="914400" rtl="0" eaLnBrk="1" latinLnBrk="0" hangingPunct="1">
              <a:lnSpc>
                <a:spcPct val="90000"/>
              </a:lnSpc>
              <a:spcBef>
                <a:spcPts val="500"/>
              </a:spcBef>
              <a:spcAft>
                <a:spcPts val="0"/>
              </a:spcAft>
              <a:buClr>
                <a:schemeClr val="dk1"/>
              </a:buClr>
              <a:buSzPts val="1800"/>
              <a:buFont typeface="Arial" panose="020B0604020202020204" pitchFamily="34" charset="0"/>
              <a:buChar char="•"/>
              <a:defRPr sz="1800" kern="1200">
                <a:solidFill>
                  <a:schemeClr val="tx1"/>
                </a:solidFill>
                <a:latin typeface="+mn-lt"/>
                <a:ea typeface="+mn-ea"/>
                <a:cs typeface="+mn-cs"/>
              </a:defRPr>
            </a:lvl8pPr>
            <a:lvl9pPr marL="5486263" lvl="8" indent="-457189" algn="l" defTabSz="914400" rtl="0" eaLnBrk="1" latinLnBrk="0" hangingPunct="1">
              <a:lnSpc>
                <a:spcPct val="90000"/>
              </a:lnSpc>
              <a:spcBef>
                <a:spcPts val="500"/>
              </a:spcBef>
              <a:spcAft>
                <a:spcPts val="0"/>
              </a:spcAft>
              <a:buClr>
                <a:schemeClr val="dk1"/>
              </a:buClr>
              <a:buSzPts val="1800"/>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dirty="0"/>
          </a:p>
          <a:p>
            <a:pPr marL="152396" indent="0">
              <a:buNone/>
            </a:pPr>
            <a:r>
              <a:rPr lang="en-US" dirty="0"/>
              <a:t>Remove low quality 5’ and 3’ bases.</a:t>
            </a:r>
          </a:p>
          <a:p>
            <a:endParaRPr lang="en-US" dirty="0"/>
          </a:p>
          <a:p>
            <a:pPr marL="0" indent="0">
              <a:buFont typeface="Arial" panose="020B0604020202020204" pitchFamily="34" charset="0"/>
              <a:buNone/>
            </a:pPr>
            <a:r>
              <a:rPr lang="en-US" b="1" dirty="0" err="1">
                <a:latin typeface="TH SarabunPSK" panose="020B0500040200020003" pitchFamily="34" charset="-34"/>
                <a:cs typeface="TH SarabunPSK" panose="020B0500040200020003" pitchFamily="34" charset="-34"/>
              </a:rPr>
              <a:t>trimmomatic</a:t>
            </a:r>
            <a:r>
              <a:rPr lang="en-US" dirty="0">
                <a:latin typeface="TH SarabunPSK" panose="020B0500040200020003" pitchFamily="34" charset="-34"/>
                <a:cs typeface="TH SarabunPSK" panose="020B0500040200020003" pitchFamily="34" charset="-34"/>
              </a:rPr>
              <a:t> PE -phred33 \</a:t>
            </a:r>
          </a:p>
          <a:p>
            <a:pPr marL="0" indent="0">
              <a:buFont typeface="Arial" panose="020B0604020202020204" pitchFamily="34" charset="0"/>
              <a:buNone/>
            </a:pPr>
            <a:r>
              <a:rPr lang="en-US" dirty="0">
                <a:latin typeface="TH SarabunPSK" panose="020B0500040200020003" pitchFamily="34" charset="-34"/>
                <a:cs typeface="TH SarabunPSK" panose="020B0500040200020003" pitchFamily="34" charset="-34"/>
              </a:rPr>
              <a:t>	{</a:t>
            </a:r>
            <a:r>
              <a:rPr lang="en-US" dirty="0" err="1">
                <a:latin typeface="TH SarabunPSK" panose="020B0500040200020003" pitchFamily="34" charset="-34"/>
                <a:cs typeface="TH SarabunPSK" panose="020B0500040200020003" pitchFamily="34" charset="-34"/>
              </a:rPr>
              <a:t>Forward.fastq</a:t>
            </a:r>
            <a:r>
              <a:rPr lang="en-US" dirty="0">
                <a:latin typeface="TH SarabunPSK" panose="020B0500040200020003" pitchFamily="34" charset="-34"/>
                <a:cs typeface="TH SarabunPSK" panose="020B0500040200020003" pitchFamily="34" charset="-34"/>
              </a:rPr>
              <a:t>} \</a:t>
            </a:r>
          </a:p>
          <a:p>
            <a:pPr marL="0" indent="0">
              <a:buFont typeface="Arial" panose="020B0604020202020204" pitchFamily="34" charset="0"/>
              <a:buNone/>
            </a:pPr>
            <a:r>
              <a:rPr lang="en-US" dirty="0">
                <a:latin typeface="TH SarabunPSK" panose="020B0500040200020003" pitchFamily="34" charset="-34"/>
                <a:cs typeface="TH SarabunPSK" panose="020B0500040200020003" pitchFamily="34" charset="-34"/>
              </a:rPr>
              <a:t>	{</a:t>
            </a:r>
            <a:r>
              <a:rPr lang="en-US" dirty="0" err="1">
                <a:latin typeface="TH SarabunPSK" panose="020B0500040200020003" pitchFamily="34" charset="-34"/>
                <a:cs typeface="TH SarabunPSK" panose="020B0500040200020003" pitchFamily="34" charset="-34"/>
              </a:rPr>
              <a:t>Reverse.fastq</a:t>
            </a:r>
            <a:r>
              <a:rPr lang="en-US" dirty="0">
                <a:latin typeface="TH SarabunPSK" panose="020B0500040200020003" pitchFamily="34" charset="-34"/>
                <a:cs typeface="TH SarabunPSK" panose="020B0500040200020003" pitchFamily="34" charset="-34"/>
              </a:rPr>
              <a:t>} \</a:t>
            </a:r>
          </a:p>
          <a:p>
            <a:pPr marL="0" indent="0">
              <a:buFont typeface="Arial" panose="020B0604020202020204" pitchFamily="34" charset="0"/>
              <a:buNone/>
            </a:pPr>
            <a:r>
              <a:rPr lang="en-US" dirty="0">
                <a:latin typeface="TH SarabunPSK" panose="020B0500040200020003" pitchFamily="34" charset="-34"/>
                <a:cs typeface="TH SarabunPSK" panose="020B0500040200020003" pitchFamily="34" charset="-34"/>
              </a:rPr>
              <a:t>	LEADING:0 TRAILING:5 SLIDINGWINDOW:4:15 MINLEN:36</a:t>
            </a:r>
          </a:p>
          <a:p>
            <a:endParaRPr lang="en-US" dirty="0"/>
          </a:p>
        </p:txBody>
      </p:sp>
      <p:sp>
        <p:nvSpPr>
          <p:cNvPr id="31" name="Title 1">
            <a:extLst>
              <a:ext uri="{FF2B5EF4-FFF2-40B4-BE49-F238E27FC236}">
                <a16:creationId xmlns:a16="http://schemas.microsoft.com/office/drawing/2014/main" id="{C8AB8051-0A4D-BE4C-B1ED-BC942748EBBD}"/>
              </a:ext>
            </a:extLst>
          </p:cNvPr>
          <p:cNvSpPr>
            <a:spLocks noGrp="1"/>
          </p:cNvSpPr>
          <p:nvPr>
            <p:ph type="title"/>
          </p:nvPr>
        </p:nvSpPr>
        <p:spPr>
          <a:xfrm>
            <a:off x="625776" y="209005"/>
            <a:ext cx="10515600" cy="1325563"/>
          </a:xfrm>
        </p:spPr>
        <p:txBody>
          <a:bodyPr/>
          <a:lstStyle/>
          <a:p>
            <a:r>
              <a:rPr lang="en-US" dirty="0"/>
              <a:t>2. Trim Reads</a:t>
            </a:r>
          </a:p>
        </p:txBody>
      </p:sp>
      <p:sp>
        <p:nvSpPr>
          <p:cNvPr id="32" name="TextBox 31">
            <a:extLst>
              <a:ext uri="{FF2B5EF4-FFF2-40B4-BE49-F238E27FC236}">
                <a16:creationId xmlns:a16="http://schemas.microsoft.com/office/drawing/2014/main" id="{DCBDA5E5-CE44-004C-A4F5-0A8EEE779CBE}"/>
              </a:ext>
            </a:extLst>
          </p:cNvPr>
          <p:cNvSpPr txBox="1"/>
          <p:nvPr/>
        </p:nvSpPr>
        <p:spPr>
          <a:xfrm>
            <a:off x="9778654" y="7353"/>
            <a:ext cx="2190045" cy="369332"/>
          </a:xfrm>
          <a:prstGeom prst="rect">
            <a:avLst/>
          </a:prstGeom>
          <a:noFill/>
        </p:spPr>
        <p:txBody>
          <a:bodyPr wrap="square" rtlCol="0">
            <a:spAutoFit/>
          </a:bodyPr>
          <a:lstStyle/>
          <a:p>
            <a:r>
              <a:rPr lang="en-US" b="1" dirty="0">
                <a:latin typeface="Arial" panose="020B0604020202020204" pitchFamily="34" charset="0"/>
                <a:cs typeface="Arial" panose="020B0604020202020204" pitchFamily="34" charset="0"/>
              </a:rPr>
              <a:t>PIPELINE</a:t>
            </a:r>
          </a:p>
        </p:txBody>
      </p:sp>
    </p:spTree>
    <p:extLst>
      <p:ext uri="{BB962C8B-B14F-4D97-AF65-F5344CB8AC3E}">
        <p14:creationId xmlns:p14="http://schemas.microsoft.com/office/powerpoint/2010/main" val="9876049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824DE5AC-9666-774B-B5F1-F5FC505BD450}"/>
              </a:ext>
            </a:extLst>
          </p:cNvPr>
          <p:cNvGrpSpPr/>
          <p:nvPr/>
        </p:nvGrpSpPr>
        <p:grpSpPr>
          <a:xfrm>
            <a:off x="9566764" y="1025633"/>
            <a:ext cx="1753952" cy="593984"/>
            <a:chOff x="10300544" y="201544"/>
            <a:chExt cx="1753952" cy="593984"/>
          </a:xfrm>
        </p:grpSpPr>
        <p:sp>
          <p:nvSpPr>
            <p:cNvPr id="4" name="Rounded Rectangle 3">
              <a:extLst>
                <a:ext uri="{FF2B5EF4-FFF2-40B4-BE49-F238E27FC236}">
                  <a16:creationId xmlns:a16="http://schemas.microsoft.com/office/drawing/2014/main" id="{BCAA4608-0FD0-8B49-8B86-2D5D6D98A74E}"/>
                </a:ext>
              </a:extLst>
            </p:cNvPr>
            <p:cNvSpPr/>
            <p:nvPr/>
          </p:nvSpPr>
          <p:spPr>
            <a:xfrm>
              <a:off x="10300544" y="201544"/>
              <a:ext cx="1753952" cy="430403"/>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ysClr val="windowText" lastClr="000000"/>
                  </a:solidFill>
                  <a:latin typeface="Arial" panose="020B0604020202020204" pitchFamily="34" charset="0"/>
                  <a:cs typeface="Arial" panose="020B0604020202020204" pitchFamily="34" charset="0"/>
                </a:rPr>
                <a:t>Trim</a:t>
              </a:r>
              <a:r>
                <a:rPr lang="en-US" sz="1600" dirty="0">
                  <a:solidFill>
                    <a:sysClr val="windowText" lastClr="000000"/>
                  </a:solidFill>
                  <a:latin typeface="Arial" panose="020B0604020202020204" pitchFamily="34" charset="0"/>
                  <a:cs typeface="Arial" panose="020B0604020202020204" pitchFamily="34" charset="0"/>
                </a:rPr>
                <a:t> </a:t>
              </a:r>
              <a:r>
                <a:rPr lang="en-US" sz="1600" b="1" dirty="0">
                  <a:solidFill>
                    <a:sysClr val="windowText" lastClr="000000"/>
                  </a:solidFill>
                  <a:latin typeface="Arial" panose="020B0604020202020204" pitchFamily="34" charset="0"/>
                  <a:cs typeface="Arial" panose="020B0604020202020204" pitchFamily="34" charset="0"/>
                </a:rPr>
                <a:t>Reads</a:t>
              </a:r>
            </a:p>
          </p:txBody>
        </p:sp>
        <p:sp>
          <p:nvSpPr>
            <p:cNvPr id="5" name="Triangle 4">
              <a:extLst>
                <a:ext uri="{FF2B5EF4-FFF2-40B4-BE49-F238E27FC236}">
                  <a16:creationId xmlns:a16="http://schemas.microsoft.com/office/drawing/2014/main" id="{3A6E0371-559F-BA40-8EC4-F8A979895E60}"/>
                </a:ext>
              </a:extLst>
            </p:cNvPr>
            <p:cNvSpPr/>
            <p:nvPr/>
          </p:nvSpPr>
          <p:spPr>
            <a:xfrm rot="10800000">
              <a:off x="11017819" y="552884"/>
              <a:ext cx="315571" cy="242644"/>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 name="Group 5">
            <a:extLst>
              <a:ext uri="{FF2B5EF4-FFF2-40B4-BE49-F238E27FC236}">
                <a16:creationId xmlns:a16="http://schemas.microsoft.com/office/drawing/2014/main" id="{F4AF4A50-D181-294F-8C26-11C40A0355D0}"/>
              </a:ext>
            </a:extLst>
          </p:cNvPr>
          <p:cNvGrpSpPr/>
          <p:nvPr/>
        </p:nvGrpSpPr>
        <p:grpSpPr>
          <a:xfrm>
            <a:off x="9572407" y="1663458"/>
            <a:ext cx="1753952" cy="593984"/>
            <a:chOff x="10300544" y="201544"/>
            <a:chExt cx="1753952" cy="593984"/>
          </a:xfrm>
        </p:grpSpPr>
        <p:sp>
          <p:nvSpPr>
            <p:cNvPr id="7" name="Rounded Rectangle 6">
              <a:extLst>
                <a:ext uri="{FF2B5EF4-FFF2-40B4-BE49-F238E27FC236}">
                  <a16:creationId xmlns:a16="http://schemas.microsoft.com/office/drawing/2014/main" id="{6D468BA0-233D-DD49-9F02-8A8175507183}"/>
                </a:ext>
              </a:extLst>
            </p:cNvPr>
            <p:cNvSpPr/>
            <p:nvPr/>
          </p:nvSpPr>
          <p:spPr>
            <a:xfrm>
              <a:off x="10300544" y="201544"/>
              <a:ext cx="1753952" cy="430403"/>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ysClr val="windowText" lastClr="000000"/>
                  </a:solidFill>
                  <a:latin typeface="Arial Narrow" panose="020B0604020202020204" pitchFamily="34" charset="0"/>
                  <a:cs typeface="Arial Narrow" panose="020B0604020202020204" pitchFamily="34" charset="0"/>
                </a:rPr>
                <a:t>Filter</a:t>
              </a:r>
              <a:r>
                <a:rPr lang="en-US" sz="1400" dirty="0">
                  <a:solidFill>
                    <a:sysClr val="windowText" lastClr="000000"/>
                  </a:solidFill>
                  <a:latin typeface="Arial Narrow" panose="020B0604020202020204" pitchFamily="34" charset="0"/>
                  <a:cs typeface="Arial Narrow" panose="020B0604020202020204" pitchFamily="34" charset="0"/>
                </a:rPr>
                <a:t> </a:t>
              </a:r>
              <a:r>
                <a:rPr lang="en-US" sz="1400" b="1" dirty="0">
                  <a:solidFill>
                    <a:sysClr val="windowText" lastClr="000000"/>
                  </a:solidFill>
                  <a:latin typeface="Arial Narrow" panose="020B0604020202020204" pitchFamily="34" charset="0"/>
                  <a:cs typeface="Arial Narrow" panose="020B0604020202020204" pitchFamily="34" charset="0"/>
                </a:rPr>
                <a:t>Low-complexity</a:t>
              </a:r>
            </a:p>
          </p:txBody>
        </p:sp>
        <p:sp>
          <p:nvSpPr>
            <p:cNvPr id="8" name="Triangle 7">
              <a:extLst>
                <a:ext uri="{FF2B5EF4-FFF2-40B4-BE49-F238E27FC236}">
                  <a16:creationId xmlns:a16="http://schemas.microsoft.com/office/drawing/2014/main" id="{1FD9F435-C7DA-0B44-A5EE-7EDB834C4AAF}"/>
                </a:ext>
              </a:extLst>
            </p:cNvPr>
            <p:cNvSpPr/>
            <p:nvPr/>
          </p:nvSpPr>
          <p:spPr>
            <a:xfrm rot="10800000">
              <a:off x="11017819" y="552884"/>
              <a:ext cx="315571" cy="242644"/>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 name="Group 8">
            <a:extLst>
              <a:ext uri="{FF2B5EF4-FFF2-40B4-BE49-F238E27FC236}">
                <a16:creationId xmlns:a16="http://schemas.microsoft.com/office/drawing/2014/main" id="{097E5DE6-D130-C944-9EEE-F693D47937B8}"/>
              </a:ext>
            </a:extLst>
          </p:cNvPr>
          <p:cNvGrpSpPr/>
          <p:nvPr/>
        </p:nvGrpSpPr>
        <p:grpSpPr>
          <a:xfrm>
            <a:off x="9578050" y="2278707"/>
            <a:ext cx="1753952" cy="593984"/>
            <a:chOff x="10300544" y="201544"/>
            <a:chExt cx="1753952" cy="593984"/>
          </a:xfrm>
        </p:grpSpPr>
        <p:sp>
          <p:nvSpPr>
            <p:cNvPr id="10" name="Rounded Rectangle 9">
              <a:extLst>
                <a:ext uri="{FF2B5EF4-FFF2-40B4-BE49-F238E27FC236}">
                  <a16:creationId xmlns:a16="http://schemas.microsoft.com/office/drawing/2014/main" id="{B91DDA37-C8FE-5C46-BC42-32388DACEB2F}"/>
                </a:ext>
              </a:extLst>
            </p:cNvPr>
            <p:cNvSpPr/>
            <p:nvPr/>
          </p:nvSpPr>
          <p:spPr>
            <a:xfrm>
              <a:off x="10300544" y="201544"/>
              <a:ext cx="1753952" cy="430403"/>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ysClr val="windowText" lastClr="000000"/>
                  </a:solidFill>
                  <a:latin typeface="Arial" panose="020B0604020202020204" pitchFamily="34" charset="0"/>
                  <a:cs typeface="Arial" panose="020B0604020202020204" pitchFamily="34" charset="0"/>
                </a:rPr>
                <a:t>Normalize</a:t>
              </a:r>
            </a:p>
          </p:txBody>
        </p:sp>
        <p:sp>
          <p:nvSpPr>
            <p:cNvPr id="11" name="Triangle 10">
              <a:extLst>
                <a:ext uri="{FF2B5EF4-FFF2-40B4-BE49-F238E27FC236}">
                  <a16:creationId xmlns:a16="http://schemas.microsoft.com/office/drawing/2014/main" id="{51D6BD27-A523-A34D-AD79-8D838ADAF24C}"/>
                </a:ext>
              </a:extLst>
            </p:cNvPr>
            <p:cNvSpPr/>
            <p:nvPr/>
          </p:nvSpPr>
          <p:spPr>
            <a:xfrm rot="10800000">
              <a:off x="11017819" y="552884"/>
              <a:ext cx="315571" cy="242644"/>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 name="Group 11">
            <a:extLst>
              <a:ext uri="{FF2B5EF4-FFF2-40B4-BE49-F238E27FC236}">
                <a16:creationId xmlns:a16="http://schemas.microsoft.com/office/drawing/2014/main" id="{7EC12BED-5C7D-F54F-8F83-2723EBC8227E}"/>
              </a:ext>
            </a:extLst>
          </p:cNvPr>
          <p:cNvGrpSpPr/>
          <p:nvPr/>
        </p:nvGrpSpPr>
        <p:grpSpPr>
          <a:xfrm>
            <a:off x="9577913" y="2895269"/>
            <a:ext cx="1753952" cy="593984"/>
            <a:chOff x="10300544" y="201544"/>
            <a:chExt cx="1753952" cy="593984"/>
          </a:xfrm>
        </p:grpSpPr>
        <p:sp>
          <p:nvSpPr>
            <p:cNvPr id="13" name="Rounded Rectangle 12">
              <a:extLst>
                <a:ext uri="{FF2B5EF4-FFF2-40B4-BE49-F238E27FC236}">
                  <a16:creationId xmlns:a16="http://schemas.microsoft.com/office/drawing/2014/main" id="{124C7BDC-E31D-4E44-A1CC-424CACA11514}"/>
                </a:ext>
              </a:extLst>
            </p:cNvPr>
            <p:cNvSpPr/>
            <p:nvPr/>
          </p:nvSpPr>
          <p:spPr>
            <a:xfrm>
              <a:off x="10300544" y="201544"/>
              <a:ext cx="1753952" cy="430403"/>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ysClr val="windowText" lastClr="000000"/>
                  </a:solidFill>
                  <a:latin typeface="Arial" panose="020B0604020202020204" pitchFamily="34" charset="0"/>
                  <a:cs typeface="Arial" panose="020B0604020202020204" pitchFamily="34" charset="0"/>
                </a:rPr>
                <a:t>Decontaminate</a:t>
              </a:r>
            </a:p>
          </p:txBody>
        </p:sp>
        <p:sp>
          <p:nvSpPr>
            <p:cNvPr id="14" name="Triangle 13">
              <a:extLst>
                <a:ext uri="{FF2B5EF4-FFF2-40B4-BE49-F238E27FC236}">
                  <a16:creationId xmlns:a16="http://schemas.microsoft.com/office/drawing/2014/main" id="{A3366637-5F62-1C43-BC8B-6D6139EA907D}"/>
                </a:ext>
              </a:extLst>
            </p:cNvPr>
            <p:cNvSpPr/>
            <p:nvPr/>
          </p:nvSpPr>
          <p:spPr>
            <a:xfrm rot="10800000">
              <a:off x="11017819" y="552884"/>
              <a:ext cx="315571" cy="242644"/>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 name="Group 14">
            <a:extLst>
              <a:ext uri="{FF2B5EF4-FFF2-40B4-BE49-F238E27FC236}">
                <a16:creationId xmlns:a16="http://schemas.microsoft.com/office/drawing/2014/main" id="{EE51DEB6-6EB0-3449-8393-F1F09D95B655}"/>
              </a:ext>
            </a:extLst>
          </p:cNvPr>
          <p:cNvGrpSpPr/>
          <p:nvPr/>
        </p:nvGrpSpPr>
        <p:grpSpPr>
          <a:xfrm>
            <a:off x="9572267" y="3499228"/>
            <a:ext cx="1753952" cy="593984"/>
            <a:chOff x="10300544" y="201544"/>
            <a:chExt cx="1753952" cy="593984"/>
          </a:xfrm>
        </p:grpSpPr>
        <p:sp>
          <p:nvSpPr>
            <p:cNvPr id="16" name="Rounded Rectangle 15">
              <a:extLst>
                <a:ext uri="{FF2B5EF4-FFF2-40B4-BE49-F238E27FC236}">
                  <a16:creationId xmlns:a16="http://schemas.microsoft.com/office/drawing/2014/main" id="{38BDB69A-4FB7-8B4F-9176-F061726F76DA}"/>
                </a:ext>
              </a:extLst>
            </p:cNvPr>
            <p:cNvSpPr/>
            <p:nvPr/>
          </p:nvSpPr>
          <p:spPr>
            <a:xfrm>
              <a:off x="10300544" y="201544"/>
              <a:ext cx="1753952" cy="430403"/>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ysClr val="windowText" lastClr="000000"/>
                  </a:solidFill>
                  <a:latin typeface="Arial Narrow" panose="020B0604020202020204" pitchFamily="34" charset="0"/>
                  <a:cs typeface="Arial Narrow" panose="020B0604020202020204" pitchFamily="34" charset="0"/>
                </a:rPr>
                <a:t>Assemble Genome</a:t>
              </a:r>
            </a:p>
          </p:txBody>
        </p:sp>
        <p:sp>
          <p:nvSpPr>
            <p:cNvPr id="17" name="Triangle 16">
              <a:extLst>
                <a:ext uri="{FF2B5EF4-FFF2-40B4-BE49-F238E27FC236}">
                  <a16:creationId xmlns:a16="http://schemas.microsoft.com/office/drawing/2014/main" id="{2AFCA229-D520-504A-A479-A84E9736FF5F}"/>
                </a:ext>
              </a:extLst>
            </p:cNvPr>
            <p:cNvSpPr/>
            <p:nvPr/>
          </p:nvSpPr>
          <p:spPr>
            <a:xfrm rot="10800000">
              <a:off x="11017819" y="552884"/>
              <a:ext cx="315571" cy="242644"/>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 name="Group 20">
            <a:extLst>
              <a:ext uri="{FF2B5EF4-FFF2-40B4-BE49-F238E27FC236}">
                <a16:creationId xmlns:a16="http://schemas.microsoft.com/office/drawing/2014/main" id="{7551F3F6-E6D5-DE4D-A75F-FCCAC37DEA16}"/>
              </a:ext>
            </a:extLst>
          </p:cNvPr>
          <p:cNvGrpSpPr/>
          <p:nvPr/>
        </p:nvGrpSpPr>
        <p:grpSpPr>
          <a:xfrm>
            <a:off x="9564848" y="421138"/>
            <a:ext cx="1753952" cy="593984"/>
            <a:chOff x="10300544" y="201544"/>
            <a:chExt cx="1753952" cy="593984"/>
          </a:xfrm>
        </p:grpSpPr>
        <p:sp>
          <p:nvSpPr>
            <p:cNvPr id="22" name="Rounded Rectangle 21">
              <a:extLst>
                <a:ext uri="{FF2B5EF4-FFF2-40B4-BE49-F238E27FC236}">
                  <a16:creationId xmlns:a16="http://schemas.microsoft.com/office/drawing/2014/main" id="{FFC5EE20-9766-AD45-B655-549EAC0F1A1A}"/>
                </a:ext>
              </a:extLst>
            </p:cNvPr>
            <p:cNvSpPr/>
            <p:nvPr/>
          </p:nvSpPr>
          <p:spPr>
            <a:xfrm>
              <a:off x="10300544" y="201544"/>
              <a:ext cx="1753952" cy="430403"/>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err="1">
                  <a:solidFill>
                    <a:sysClr val="windowText" lastClr="000000"/>
                  </a:solidFill>
                  <a:latin typeface="Arial" panose="020B0604020202020204" pitchFamily="34" charset="0"/>
                  <a:cs typeface="Arial" panose="020B0604020202020204" pitchFamily="34" charset="0"/>
                </a:rPr>
                <a:t>FastQC</a:t>
              </a:r>
              <a:endParaRPr lang="en-US" sz="1600" b="1" dirty="0">
                <a:solidFill>
                  <a:sysClr val="windowText" lastClr="000000"/>
                </a:solidFill>
                <a:latin typeface="Arial" panose="020B0604020202020204" pitchFamily="34" charset="0"/>
                <a:cs typeface="Arial" panose="020B0604020202020204" pitchFamily="34" charset="0"/>
              </a:endParaRPr>
            </a:p>
          </p:txBody>
        </p:sp>
        <p:sp>
          <p:nvSpPr>
            <p:cNvPr id="23" name="Triangle 22">
              <a:extLst>
                <a:ext uri="{FF2B5EF4-FFF2-40B4-BE49-F238E27FC236}">
                  <a16:creationId xmlns:a16="http://schemas.microsoft.com/office/drawing/2014/main" id="{2759E3FE-D8BC-904D-8740-2F8F79284BEF}"/>
                </a:ext>
              </a:extLst>
            </p:cNvPr>
            <p:cNvSpPr/>
            <p:nvPr/>
          </p:nvSpPr>
          <p:spPr>
            <a:xfrm rot="10800000">
              <a:off x="11017819" y="552884"/>
              <a:ext cx="315571" cy="242644"/>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4" name="Picture 23">
            <a:extLst>
              <a:ext uri="{FF2B5EF4-FFF2-40B4-BE49-F238E27FC236}">
                <a16:creationId xmlns:a16="http://schemas.microsoft.com/office/drawing/2014/main" id="{E91706BB-2CC0-C147-8233-F229A238CC3C}"/>
              </a:ext>
            </a:extLst>
          </p:cNvPr>
          <p:cNvPicPr>
            <a:picLocks noChangeAspect="1"/>
          </p:cNvPicPr>
          <p:nvPr/>
        </p:nvPicPr>
        <p:blipFill>
          <a:blip r:embed="rId3"/>
          <a:stretch>
            <a:fillRect/>
          </a:stretch>
        </p:blipFill>
        <p:spPr>
          <a:xfrm>
            <a:off x="11149658" y="166018"/>
            <a:ext cx="1171827" cy="828972"/>
          </a:xfrm>
          <a:prstGeom prst="rect">
            <a:avLst/>
          </a:prstGeom>
        </p:spPr>
      </p:pic>
      <p:sp>
        <p:nvSpPr>
          <p:cNvPr id="25" name="TextBox 24">
            <a:extLst>
              <a:ext uri="{FF2B5EF4-FFF2-40B4-BE49-F238E27FC236}">
                <a16:creationId xmlns:a16="http://schemas.microsoft.com/office/drawing/2014/main" id="{AA6CE110-C488-844F-97A2-551F813EF0AD}"/>
              </a:ext>
            </a:extLst>
          </p:cNvPr>
          <p:cNvSpPr txBox="1"/>
          <p:nvPr/>
        </p:nvSpPr>
        <p:spPr>
          <a:xfrm>
            <a:off x="11416283" y="473368"/>
            <a:ext cx="1158904" cy="400110"/>
          </a:xfrm>
          <a:prstGeom prst="rect">
            <a:avLst/>
          </a:prstGeom>
          <a:noFill/>
        </p:spPr>
        <p:txBody>
          <a:bodyPr wrap="square" rtlCol="0">
            <a:spAutoFit/>
          </a:bodyPr>
          <a:lstStyle/>
          <a:p>
            <a:r>
              <a:rPr lang="en-US" sz="2000" b="1" dirty="0">
                <a:latin typeface="Century Gothic" panose="020B0502020202020204" pitchFamily="34" charset="0"/>
              </a:rPr>
              <a:t>QC</a:t>
            </a:r>
          </a:p>
        </p:txBody>
      </p:sp>
      <p:pic>
        <p:nvPicPr>
          <p:cNvPr id="26" name="Picture 25">
            <a:extLst>
              <a:ext uri="{FF2B5EF4-FFF2-40B4-BE49-F238E27FC236}">
                <a16:creationId xmlns:a16="http://schemas.microsoft.com/office/drawing/2014/main" id="{74703385-1C0C-6546-BCF4-C90C8C74A042}"/>
              </a:ext>
            </a:extLst>
          </p:cNvPr>
          <p:cNvPicPr>
            <a:picLocks noChangeAspect="1"/>
          </p:cNvPicPr>
          <p:nvPr/>
        </p:nvPicPr>
        <p:blipFill>
          <a:blip r:embed="rId3"/>
          <a:stretch>
            <a:fillRect/>
          </a:stretch>
        </p:blipFill>
        <p:spPr>
          <a:xfrm>
            <a:off x="11155301" y="3230954"/>
            <a:ext cx="1171827" cy="828972"/>
          </a:xfrm>
          <a:prstGeom prst="rect">
            <a:avLst/>
          </a:prstGeom>
        </p:spPr>
      </p:pic>
      <p:sp>
        <p:nvSpPr>
          <p:cNvPr id="27" name="TextBox 26">
            <a:extLst>
              <a:ext uri="{FF2B5EF4-FFF2-40B4-BE49-F238E27FC236}">
                <a16:creationId xmlns:a16="http://schemas.microsoft.com/office/drawing/2014/main" id="{B26321CA-A7E1-BC48-BB66-E29B653E0059}"/>
              </a:ext>
            </a:extLst>
          </p:cNvPr>
          <p:cNvSpPr txBox="1"/>
          <p:nvPr/>
        </p:nvSpPr>
        <p:spPr>
          <a:xfrm>
            <a:off x="11433215" y="3538303"/>
            <a:ext cx="1158904" cy="400110"/>
          </a:xfrm>
          <a:prstGeom prst="rect">
            <a:avLst/>
          </a:prstGeom>
          <a:noFill/>
        </p:spPr>
        <p:txBody>
          <a:bodyPr wrap="square" rtlCol="0">
            <a:spAutoFit/>
          </a:bodyPr>
          <a:lstStyle/>
          <a:p>
            <a:r>
              <a:rPr lang="en-US" sz="2000" b="1" dirty="0">
                <a:latin typeface="Century Gothic" panose="020B0502020202020204" pitchFamily="34" charset="0"/>
              </a:rPr>
              <a:t>QC</a:t>
            </a:r>
          </a:p>
        </p:txBody>
      </p:sp>
      <p:sp>
        <p:nvSpPr>
          <p:cNvPr id="28" name="Rectangle 27">
            <a:extLst>
              <a:ext uri="{FF2B5EF4-FFF2-40B4-BE49-F238E27FC236}">
                <a16:creationId xmlns:a16="http://schemas.microsoft.com/office/drawing/2014/main" id="{0910A341-DD31-CE4C-A2C4-312AC1F3F5E3}"/>
              </a:ext>
            </a:extLst>
          </p:cNvPr>
          <p:cNvSpPr/>
          <p:nvPr/>
        </p:nvSpPr>
        <p:spPr>
          <a:xfrm>
            <a:off x="8901964" y="2257442"/>
            <a:ext cx="3870304" cy="29677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8D4B8E03-D598-1541-ACF5-8310255BF81C}"/>
              </a:ext>
            </a:extLst>
          </p:cNvPr>
          <p:cNvSpPr txBox="1"/>
          <p:nvPr/>
        </p:nvSpPr>
        <p:spPr>
          <a:xfrm>
            <a:off x="9778654" y="7353"/>
            <a:ext cx="2190045" cy="369332"/>
          </a:xfrm>
          <a:prstGeom prst="rect">
            <a:avLst/>
          </a:prstGeom>
          <a:noFill/>
        </p:spPr>
        <p:txBody>
          <a:bodyPr wrap="square" rtlCol="0">
            <a:spAutoFit/>
          </a:bodyPr>
          <a:lstStyle/>
          <a:p>
            <a:r>
              <a:rPr lang="en-US" b="1" dirty="0">
                <a:latin typeface="Arial" panose="020B0604020202020204" pitchFamily="34" charset="0"/>
                <a:cs typeface="Arial" panose="020B0604020202020204" pitchFamily="34" charset="0"/>
              </a:rPr>
              <a:t>PIPELINE</a:t>
            </a:r>
          </a:p>
        </p:txBody>
      </p:sp>
      <p:sp>
        <p:nvSpPr>
          <p:cNvPr id="30" name="Title 1">
            <a:extLst>
              <a:ext uri="{FF2B5EF4-FFF2-40B4-BE49-F238E27FC236}">
                <a16:creationId xmlns:a16="http://schemas.microsoft.com/office/drawing/2014/main" id="{36A755B4-52F3-E949-A35D-F099DF9C6B6F}"/>
              </a:ext>
            </a:extLst>
          </p:cNvPr>
          <p:cNvSpPr>
            <a:spLocks noGrp="1"/>
          </p:cNvSpPr>
          <p:nvPr>
            <p:ph type="title"/>
          </p:nvPr>
        </p:nvSpPr>
        <p:spPr>
          <a:xfrm>
            <a:off x="803200" y="86278"/>
            <a:ext cx="10515600" cy="1325563"/>
          </a:xfrm>
        </p:spPr>
        <p:txBody>
          <a:bodyPr/>
          <a:lstStyle/>
          <a:p>
            <a:r>
              <a:rPr lang="en-US" dirty="0"/>
              <a:t>3. Remove low-complexity read pairs</a:t>
            </a:r>
          </a:p>
        </p:txBody>
      </p:sp>
      <p:sp>
        <p:nvSpPr>
          <p:cNvPr id="31" name="Content Placeholder 2">
            <a:extLst>
              <a:ext uri="{FF2B5EF4-FFF2-40B4-BE49-F238E27FC236}">
                <a16:creationId xmlns:a16="http://schemas.microsoft.com/office/drawing/2014/main" id="{B3BE2CF7-60A7-3246-8C2D-D9FF385A5095}"/>
              </a:ext>
            </a:extLst>
          </p:cNvPr>
          <p:cNvSpPr txBox="1">
            <a:spLocks/>
          </p:cNvSpPr>
          <p:nvPr/>
        </p:nvSpPr>
        <p:spPr>
          <a:xfrm>
            <a:off x="801284" y="1146561"/>
            <a:ext cx="9871961" cy="3813175"/>
          </a:xfrm>
          <a:prstGeom prst="rect">
            <a:avLst/>
          </a:prstGeom>
          <a:noFill/>
          <a:ln>
            <a:noFill/>
          </a:ln>
        </p:spPr>
        <p:txBody>
          <a:bodyPr spcFirstLastPara="1" vert="horz" wrap="square" lIns="91425" tIns="45700" rIns="91425" bIns="45700" rtlCol="0" anchor="t" anchorCtr="0">
            <a:normAutofit fontScale="77500" lnSpcReduction="20000"/>
          </a:bodyPr>
          <a:lstStyle>
            <a:lvl1pPr marL="609585" lvl="0" indent="-457189" algn="l" defTabSz="914400" rtl="0" eaLnBrk="1" latinLnBrk="0" hangingPunct="1">
              <a:lnSpc>
                <a:spcPct val="90000"/>
              </a:lnSpc>
              <a:spcBef>
                <a:spcPts val="1000"/>
              </a:spcBef>
              <a:spcAft>
                <a:spcPts val="0"/>
              </a:spcAft>
              <a:buClr>
                <a:schemeClr val="dk1"/>
              </a:buClr>
              <a:buSzPts val="1800"/>
              <a:buFont typeface="Arial" panose="020B0604020202020204" pitchFamily="34" charset="0"/>
              <a:buChar char="•"/>
              <a:defRPr sz="2800" kern="1200">
                <a:solidFill>
                  <a:schemeClr val="tx1"/>
                </a:solidFill>
                <a:latin typeface="+mn-lt"/>
                <a:ea typeface="+mn-ea"/>
                <a:cs typeface="+mn-cs"/>
              </a:defRPr>
            </a:lvl1pPr>
            <a:lvl2pPr marL="1219170" lvl="1" indent="-457189" algn="l" defTabSz="914400" rtl="0" eaLnBrk="1" latinLnBrk="0" hangingPunct="1">
              <a:lnSpc>
                <a:spcPct val="90000"/>
              </a:lnSpc>
              <a:spcBef>
                <a:spcPts val="500"/>
              </a:spcBef>
              <a:spcAft>
                <a:spcPts val="0"/>
              </a:spcAft>
              <a:buClr>
                <a:schemeClr val="dk1"/>
              </a:buClr>
              <a:buSzPts val="1800"/>
              <a:buFont typeface="Arial" panose="020B0604020202020204" pitchFamily="34" charset="0"/>
              <a:buChar char="•"/>
              <a:defRPr sz="2400" kern="1200">
                <a:solidFill>
                  <a:schemeClr val="tx1"/>
                </a:solidFill>
                <a:latin typeface="+mn-lt"/>
                <a:ea typeface="+mn-ea"/>
                <a:cs typeface="+mn-cs"/>
              </a:defRPr>
            </a:lvl2pPr>
            <a:lvl3pPr marL="1828754" lvl="2" indent="-457189" algn="l" defTabSz="914400" rtl="0" eaLnBrk="1" latinLnBrk="0" hangingPunct="1">
              <a:lnSpc>
                <a:spcPct val="90000"/>
              </a:lnSpc>
              <a:spcBef>
                <a:spcPts val="500"/>
              </a:spcBef>
              <a:spcAft>
                <a:spcPts val="0"/>
              </a:spcAft>
              <a:buClr>
                <a:schemeClr val="dk1"/>
              </a:buClr>
              <a:buSzPts val="1800"/>
              <a:buFont typeface="Arial" panose="020B0604020202020204" pitchFamily="34" charset="0"/>
              <a:buChar char="•"/>
              <a:defRPr sz="2000" kern="1200">
                <a:solidFill>
                  <a:schemeClr val="tx1"/>
                </a:solidFill>
                <a:latin typeface="+mn-lt"/>
                <a:ea typeface="+mn-ea"/>
                <a:cs typeface="+mn-cs"/>
              </a:defRPr>
            </a:lvl3pPr>
            <a:lvl4pPr marL="2438339" lvl="3" indent="-457189" algn="l" defTabSz="914400" rtl="0" eaLnBrk="1" latinLnBrk="0" hangingPunct="1">
              <a:lnSpc>
                <a:spcPct val="90000"/>
              </a:lnSpc>
              <a:spcBef>
                <a:spcPts val="500"/>
              </a:spcBef>
              <a:spcAft>
                <a:spcPts val="0"/>
              </a:spcAft>
              <a:buClr>
                <a:schemeClr val="dk1"/>
              </a:buClr>
              <a:buSzPts val="1800"/>
              <a:buFont typeface="Arial" panose="020B0604020202020204" pitchFamily="34" charset="0"/>
              <a:buChar char="•"/>
              <a:defRPr sz="1800" kern="1200">
                <a:solidFill>
                  <a:schemeClr val="tx1"/>
                </a:solidFill>
                <a:latin typeface="+mn-lt"/>
                <a:ea typeface="+mn-ea"/>
                <a:cs typeface="+mn-cs"/>
              </a:defRPr>
            </a:lvl4pPr>
            <a:lvl5pPr marL="3047924" lvl="4" indent="-457189" algn="l" defTabSz="914400" rtl="0" eaLnBrk="1" latinLnBrk="0" hangingPunct="1">
              <a:lnSpc>
                <a:spcPct val="90000"/>
              </a:lnSpc>
              <a:spcBef>
                <a:spcPts val="500"/>
              </a:spcBef>
              <a:spcAft>
                <a:spcPts val="0"/>
              </a:spcAft>
              <a:buClr>
                <a:schemeClr val="dk1"/>
              </a:buClr>
              <a:buSzPts val="1800"/>
              <a:buFont typeface="Arial" panose="020B0604020202020204" pitchFamily="34" charset="0"/>
              <a:buChar char="•"/>
              <a:defRPr sz="1800" kern="1200">
                <a:solidFill>
                  <a:schemeClr val="tx1"/>
                </a:solidFill>
                <a:latin typeface="+mn-lt"/>
                <a:ea typeface="+mn-ea"/>
                <a:cs typeface="+mn-cs"/>
              </a:defRPr>
            </a:lvl5pPr>
            <a:lvl6pPr marL="3657509" lvl="5" indent="-457189" algn="l" defTabSz="914400" rtl="0" eaLnBrk="1" latinLnBrk="0" hangingPunct="1">
              <a:lnSpc>
                <a:spcPct val="90000"/>
              </a:lnSpc>
              <a:spcBef>
                <a:spcPts val="500"/>
              </a:spcBef>
              <a:spcAft>
                <a:spcPts val="0"/>
              </a:spcAft>
              <a:buClr>
                <a:schemeClr val="dk1"/>
              </a:buClr>
              <a:buSzPts val="1800"/>
              <a:buFont typeface="Arial" panose="020B0604020202020204" pitchFamily="34" charset="0"/>
              <a:buChar char="•"/>
              <a:defRPr sz="1800" kern="1200">
                <a:solidFill>
                  <a:schemeClr val="tx1"/>
                </a:solidFill>
                <a:latin typeface="+mn-lt"/>
                <a:ea typeface="+mn-ea"/>
                <a:cs typeface="+mn-cs"/>
              </a:defRPr>
            </a:lvl6pPr>
            <a:lvl7pPr marL="4267093" lvl="6" indent="-457189" algn="l" defTabSz="914400" rtl="0" eaLnBrk="1" latinLnBrk="0" hangingPunct="1">
              <a:lnSpc>
                <a:spcPct val="90000"/>
              </a:lnSpc>
              <a:spcBef>
                <a:spcPts val="500"/>
              </a:spcBef>
              <a:spcAft>
                <a:spcPts val="0"/>
              </a:spcAft>
              <a:buClr>
                <a:schemeClr val="dk1"/>
              </a:buClr>
              <a:buSzPts val="1800"/>
              <a:buFont typeface="Arial" panose="020B0604020202020204" pitchFamily="34" charset="0"/>
              <a:buChar char="•"/>
              <a:defRPr sz="1800" kern="1200">
                <a:solidFill>
                  <a:schemeClr val="tx1"/>
                </a:solidFill>
                <a:latin typeface="+mn-lt"/>
                <a:ea typeface="+mn-ea"/>
                <a:cs typeface="+mn-cs"/>
              </a:defRPr>
            </a:lvl7pPr>
            <a:lvl8pPr marL="4876678" lvl="7" indent="-457189" algn="l" defTabSz="914400" rtl="0" eaLnBrk="1" latinLnBrk="0" hangingPunct="1">
              <a:lnSpc>
                <a:spcPct val="90000"/>
              </a:lnSpc>
              <a:spcBef>
                <a:spcPts val="500"/>
              </a:spcBef>
              <a:spcAft>
                <a:spcPts val="0"/>
              </a:spcAft>
              <a:buClr>
                <a:schemeClr val="dk1"/>
              </a:buClr>
              <a:buSzPts val="1800"/>
              <a:buFont typeface="Arial" panose="020B0604020202020204" pitchFamily="34" charset="0"/>
              <a:buChar char="•"/>
              <a:defRPr sz="1800" kern="1200">
                <a:solidFill>
                  <a:schemeClr val="tx1"/>
                </a:solidFill>
                <a:latin typeface="+mn-lt"/>
                <a:ea typeface="+mn-ea"/>
                <a:cs typeface="+mn-cs"/>
              </a:defRPr>
            </a:lvl8pPr>
            <a:lvl9pPr marL="5486263" lvl="8" indent="-457189" algn="l" defTabSz="914400" rtl="0" eaLnBrk="1" latinLnBrk="0" hangingPunct="1">
              <a:lnSpc>
                <a:spcPct val="90000"/>
              </a:lnSpc>
              <a:spcBef>
                <a:spcPts val="500"/>
              </a:spcBef>
              <a:spcAft>
                <a:spcPts val="0"/>
              </a:spcAft>
              <a:buClr>
                <a:schemeClr val="dk1"/>
              </a:buClr>
              <a:buSzPts val="1800"/>
              <a:buFont typeface="Arial" panose="020B0604020202020204" pitchFamily="34" charset="0"/>
              <a:buChar char="•"/>
              <a:defRPr sz="1800" kern="1200">
                <a:solidFill>
                  <a:schemeClr val="tx1"/>
                </a:solidFill>
                <a:latin typeface="+mn-lt"/>
                <a:ea typeface="+mn-ea"/>
                <a:cs typeface="+mn-cs"/>
              </a:defRPr>
            </a:lvl9pPr>
          </a:lstStyle>
          <a:p>
            <a:r>
              <a:rPr lang="en-US" dirty="0"/>
              <a:t>Low-complexity reads cause </a:t>
            </a:r>
            <a:r>
              <a:rPr lang="en-US" dirty="0" err="1"/>
              <a:t>misassemblies</a:t>
            </a:r>
            <a:r>
              <a:rPr lang="en-US" dirty="0"/>
              <a:t>.</a:t>
            </a:r>
          </a:p>
          <a:p>
            <a:r>
              <a:rPr lang="en-US" dirty="0"/>
              <a:t>So we filter them with a custom script.</a:t>
            </a:r>
          </a:p>
          <a:p>
            <a:r>
              <a:rPr lang="en-US" i="1" dirty="0"/>
              <a:t>How? </a:t>
            </a:r>
            <a:r>
              <a:rPr lang="en-US" dirty="0"/>
              <a:t>Read pair is ”low complexity” if it contains </a:t>
            </a:r>
            <a:r>
              <a:rPr lang="en-US" u="sng" dirty="0"/>
              <a:t>&lt;5%</a:t>
            </a:r>
            <a:r>
              <a:rPr lang="en-US" dirty="0"/>
              <a:t> of A,C,G or T.</a:t>
            </a:r>
          </a:p>
          <a:p>
            <a:pPr marL="152396" indent="0">
              <a:buNone/>
            </a:pPr>
            <a:r>
              <a:rPr lang="en-US" dirty="0"/>
              <a:t>	</a:t>
            </a:r>
            <a:r>
              <a:rPr lang="en-US" b="1" dirty="0"/>
              <a:t>Is this pair sufficiently complex?:</a:t>
            </a:r>
          </a:p>
          <a:p>
            <a:pPr marL="152396" indent="0">
              <a:buNone/>
            </a:pPr>
            <a:r>
              <a:rPr lang="en-US" sz="2000" dirty="0"/>
              <a:t>	&gt;Forward_Read_1</a:t>
            </a:r>
          </a:p>
          <a:p>
            <a:pPr marL="152396" indent="0">
              <a:buNone/>
            </a:pPr>
            <a:r>
              <a:rPr lang="en-US" sz="2000" dirty="0"/>
              <a:t>	AAAAAAATTTTTTTTAAAAAATATATATATAGATATAC</a:t>
            </a:r>
          </a:p>
          <a:p>
            <a:pPr marL="152396" indent="0">
              <a:buNone/>
            </a:pPr>
            <a:r>
              <a:rPr lang="en-US" sz="2000" dirty="0"/>
              <a:t>	+</a:t>
            </a:r>
          </a:p>
          <a:p>
            <a:pPr marL="152396" indent="0">
              <a:buNone/>
            </a:pPr>
            <a:r>
              <a:rPr lang="en-US" sz="2000" dirty="0"/>
              <a:t>	&gt;Reverse_Read_1</a:t>
            </a:r>
          </a:p>
          <a:p>
            <a:pPr marL="152396" indent="0">
              <a:buNone/>
            </a:pPr>
            <a:r>
              <a:rPr lang="en-US" sz="2000" dirty="0"/>
              <a:t>	ATATATACCCCCCCCCCTATATACCCCCCCCCCTATATA</a:t>
            </a:r>
          </a:p>
          <a:p>
            <a:pPr marL="152396" indent="0">
              <a:buNone/>
            </a:pPr>
            <a:endParaRPr lang="en-US" dirty="0"/>
          </a:p>
          <a:p>
            <a:r>
              <a:rPr lang="en-US" dirty="0"/>
              <a:t>Script logic (in python):</a:t>
            </a:r>
          </a:p>
          <a:p>
            <a:endParaRPr lang="en-US" dirty="0"/>
          </a:p>
        </p:txBody>
      </p:sp>
      <p:grpSp>
        <p:nvGrpSpPr>
          <p:cNvPr id="2" name="Group 1">
            <a:extLst>
              <a:ext uri="{FF2B5EF4-FFF2-40B4-BE49-F238E27FC236}">
                <a16:creationId xmlns:a16="http://schemas.microsoft.com/office/drawing/2014/main" id="{9805EF2D-4872-BF9F-3F8C-C4D158A7AB8B}"/>
              </a:ext>
            </a:extLst>
          </p:cNvPr>
          <p:cNvGrpSpPr/>
          <p:nvPr/>
        </p:nvGrpSpPr>
        <p:grpSpPr>
          <a:xfrm>
            <a:off x="11175761" y="1363551"/>
            <a:ext cx="1168303" cy="856315"/>
            <a:chOff x="7120940" y="1990685"/>
            <a:chExt cx="3581616" cy="2497017"/>
          </a:xfrm>
        </p:grpSpPr>
        <p:pic>
          <p:nvPicPr>
            <p:cNvPr id="18" name="Picture 17">
              <a:extLst>
                <a:ext uri="{FF2B5EF4-FFF2-40B4-BE49-F238E27FC236}">
                  <a16:creationId xmlns:a16="http://schemas.microsoft.com/office/drawing/2014/main" id="{2BE26DC4-5CE4-9C6A-5548-21E33B81A9A6}"/>
                </a:ext>
              </a:extLst>
            </p:cNvPr>
            <p:cNvPicPr>
              <a:picLocks noChangeAspect="1"/>
            </p:cNvPicPr>
            <p:nvPr/>
          </p:nvPicPr>
          <p:blipFill>
            <a:blip r:embed="rId4"/>
            <a:stretch>
              <a:fillRect/>
            </a:stretch>
          </p:blipFill>
          <p:spPr>
            <a:xfrm>
              <a:off x="7120940" y="1990685"/>
              <a:ext cx="3529760" cy="2497017"/>
            </a:xfrm>
            <a:prstGeom prst="rect">
              <a:avLst/>
            </a:prstGeom>
          </p:spPr>
        </p:pic>
        <p:sp>
          <p:nvSpPr>
            <p:cNvPr id="19" name="TextBox 18">
              <a:extLst>
                <a:ext uri="{FF2B5EF4-FFF2-40B4-BE49-F238E27FC236}">
                  <a16:creationId xmlns:a16="http://schemas.microsoft.com/office/drawing/2014/main" id="{D5F051E7-DE0C-1EE0-9373-EAC7C4DB0828}"/>
                </a:ext>
              </a:extLst>
            </p:cNvPr>
            <p:cNvSpPr txBox="1"/>
            <p:nvPr/>
          </p:nvSpPr>
          <p:spPr>
            <a:xfrm>
              <a:off x="7723277" y="2908806"/>
              <a:ext cx="2979279" cy="1076973"/>
            </a:xfrm>
            <a:prstGeom prst="rect">
              <a:avLst/>
            </a:prstGeom>
            <a:noFill/>
          </p:spPr>
          <p:txBody>
            <a:bodyPr wrap="square" rtlCol="0">
              <a:spAutoFit/>
            </a:bodyPr>
            <a:lstStyle/>
            <a:p>
              <a:r>
                <a:rPr lang="en-US" sz="1750" b="1" dirty="0">
                  <a:latin typeface="Century Gothic" panose="020B0502020202020204" pitchFamily="34" charset="0"/>
                </a:rPr>
                <a:t>reads</a:t>
              </a:r>
            </a:p>
          </p:txBody>
        </p:sp>
      </p:grpSp>
      <p:pic>
        <p:nvPicPr>
          <p:cNvPr id="32" name="Picture 31">
            <a:extLst>
              <a:ext uri="{FF2B5EF4-FFF2-40B4-BE49-F238E27FC236}">
                <a16:creationId xmlns:a16="http://schemas.microsoft.com/office/drawing/2014/main" id="{F1D74BCA-1C8D-08D2-FD5C-7C8AFB6CCC09}"/>
              </a:ext>
            </a:extLst>
          </p:cNvPr>
          <p:cNvPicPr>
            <a:picLocks noChangeAspect="1"/>
          </p:cNvPicPr>
          <p:nvPr/>
        </p:nvPicPr>
        <p:blipFill>
          <a:blip r:embed="rId5"/>
          <a:stretch>
            <a:fillRect/>
          </a:stretch>
        </p:blipFill>
        <p:spPr>
          <a:xfrm>
            <a:off x="1249348" y="4959736"/>
            <a:ext cx="7150100" cy="1333500"/>
          </a:xfrm>
          <a:prstGeom prst="rect">
            <a:avLst/>
          </a:prstGeom>
        </p:spPr>
      </p:pic>
    </p:spTree>
    <p:extLst>
      <p:ext uri="{BB962C8B-B14F-4D97-AF65-F5344CB8AC3E}">
        <p14:creationId xmlns:p14="http://schemas.microsoft.com/office/powerpoint/2010/main" val="3221195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1FE929-1847-A644-B43A-7D60A2AD2BA8}"/>
              </a:ext>
            </a:extLst>
          </p:cNvPr>
          <p:cNvSpPr>
            <a:spLocks noGrp="1"/>
          </p:cNvSpPr>
          <p:nvPr>
            <p:ph type="title"/>
          </p:nvPr>
        </p:nvSpPr>
        <p:spPr>
          <a:xfrm>
            <a:off x="838200" y="365125"/>
            <a:ext cx="10515600" cy="1325563"/>
          </a:xfrm>
        </p:spPr>
        <p:txBody>
          <a:bodyPr/>
          <a:lstStyle/>
          <a:p>
            <a:r>
              <a:rPr lang="en-US" dirty="0"/>
              <a:t>4. Normalize reads</a:t>
            </a:r>
          </a:p>
        </p:txBody>
      </p:sp>
      <p:sp>
        <p:nvSpPr>
          <p:cNvPr id="3" name="Content Placeholder 2">
            <a:extLst>
              <a:ext uri="{FF2B5EF4-FFF2-40B4-BE49-F238E27FC236}">
                <a16:creationId xmlns:a16="http://schemas.microsoft.com/office/drawing/2014/main" id="{755E256C-8466-E649-8EE1-8A6DEC7AE0F3}"/>
              </a:ext>
            </a:extLst>
          </p:cNvPr>
          <p:cNvSpPr txBox="1">
            <a:spLocks/>
          </p:cNvSpPr>
          <p:nvPr/>
        </p:nvSpPr>
        <p:spPr>
          <a:xfrm>
            <a:off x="1162515" y="1619618"/>
            <a:ext cx="7839383" cy="4351338"/>
          </a:xfrm>
          <a:prstGeom prst="rect">
            <a:avLst/>
          </a:prstGeom>
          <a:noFill/>
          <a:ln>
            <a:noFill/>
          </a:ln>
        </p:spPr>
        <p:txBody>
          <a:bodyPr spcFirstLastPara="1" vert="horz" wrap="square" lIns="91425" tIns="45700" rIns="91425" bIns="45700" rtlCol="0" anchor="t" anchorCtr="0">
            <a:normAutofit/>
          </a:bodyPr>
          <a:lstStyle>
            <a:lvl1pPr marL="609585" lvl="0" indent="-457189" algn="l" defTabSz="914400" rtl="0" eaLnBrk="1" latinLnBrk="0" hangingPunct="1">
              <a:lnSpc>
                <a:spcPct val="90000"/>
              </a:lnSpc>
              <a:spcBef>
                <a:spcPts val="1000"/>
              </a:spcBef>
              <a:spcAft>
                <a:spcPts val="0"/>
              </a:spcAft>
              <a:buClr>
                <a:schemeClr val="dk1"/>
              </a:buClr>
              <a:buSzPts val="1800"/>
              <a:buFont typeface="Arial" panose="020B0604020202020204" pitchFamily="34" charset="0"/>
              <a:buChar char="•"/>
              <a:defRPr sz="2800" kern="1200">
                <a:solidFill>
                  <a:schemeClr val="tx1"/>
                </a:solidFill>
                <a:latin typeface="+mn-lt"/>
                <a:ea typeface="+mn-ea"/>
                <a:cs typeface="+mn-cs"/>
              </a:defRPr>
            </a:lvl1pPr>
            <a:lvl2pPr marL="1219170" lvl="1" indent="-457189" algn="l" defTabSz="914400" rtl="0" eaLnBrk="1" latinLnBrk="0" hangingPunct="1">
              <a:lnSpc>
                <a:spcPct val="90000"/>
              </a:lnSpc>
              <a:spcBef>
                <a:spcPts val="500"/>
              </a:spcBef>
              <a:spcAft>
                <a:spcPts val="0"/>
              </a:spcAft>
              <a:buClr>
                <a:schemeClr val="dk1"/>
              </a:buClr>
              <a:buSzPts val="1800"/>
              <a:buFont typeface="Arial" panose="020B0604020202020204" pitchFamily="34" charset="0"/>
              <a:buChar char="•"/>
              <a:defRPr sz="2400" kern="1200">
                <a:solidFill>
                  <a:schemeClr val="tx1"/>
                </a:solidFill>
                <a:latin typeface="+mn-lt"/>
                <a:ea typeface="+mn-ea"/>
                <a:cs typeface="+mn-cs"/>
              </a:defRPr>
            </a:lvl2pPr>
            <a:lvl3pPr marL="1828754" lvl="2" indent="-457189" algn="l" defTabSz="914400" rtl="0" eaLnBrk="1" latinLnBrk="0" hangingPunct="1">
              <a:lnSpc>
                <a:spcPct val="90000"/>
              </a:lnSpc>
              <a:spcBef>
                <a:spcPts val="500"/>
              </a:spcBef>
              <a:spcAft>
                <a:spcPts val="0"/>
              </a:spcAft>
              <a:buClr>
                <a:schemeClr val="dk1"/>
              </a:buClr>
              <a:buSzPts val="1800"/>
              <a:buFont typeface="Arial" panose="020B0604020202020204" pitchFamily="34" charset="0"/>
              <a:buChar char="•"/>
              <a:defRPr sz="2000" kern="1200">
                <a:solidFill>
                  <a:schemeClr val="tx1"/>
                </a:solidFill>
                <a:latin typeface="+mn-lt"/>
                <a:ea typeface="+mn-ea"/>
                <a:cs typeface="+mn-cs"/>
              </a:defRPr>
            </a:lvl3pPr>
            <a:lvl4pPr marL="2438339" lvl="3" indent="-457189" algn="l" defTabSz="914400" rtl="0" eaLnBrk="1" latinLnBrk="0" hangingPunct="1">
              <a:lnSpc>
                <a:spcPct val="90000"/>
              </a:lnSpc>
              <a:spcBef>
                <a:spcPts val="500"/>
              </a:spcBef>
              <a:spcAft>
                <a:spcPts val="0"/>
              </a:spcAft>
              <a:buClr>
                <a:schemeClr val="dk1"/>
              </a:buClr>
              <a:buSzPts val="1800"/>
              <a:buFont typeface="Arial" panose="020B0604020202020204" pitchFamily="34" charset="0"/>
              <a:buChar char="•"/>
              <a:defRPr sz="1800" kern="1200">
                <a:solidFill>
                  <a:schemeClr val="tx1"/>
                </a:solidFill>
                <a:latin typeface="+mn-lt"/>
                <a:ea typeface="+mn-ea"/>
                <a:cs typeface="+mn-cs"/>
              </a:defRPr>
            </a:lvl4pPr>
            <a:lvl5pPr marL="3047924" lvl="4" indent="-457189" algn="l" defTabSz="914400" rtl="0" eaLnBrk="1" latinLnBrk="0" hangingPunct="1">
              <a:lnSpc>
                <a:spcPct val="90000"/>
              </a:lnSpc>
              <a:spcBef>
                <a:spcPts val="500"/>
              </a:spcBef>
              <a:spcAft>
                <a:spcPts val="0"/>
              </a:spcAft>
              <a:buClr>
                <a:schemeClr val="dk1"/>
              </a:buClr>
              <a:buSzPts val="1800"/>
              <a:buFont typeface="Arial" panose="020B0604020202020204" pitchFamily="34" charset="0"/>
              <a:buChar char="•"/>
              <a:defRPr sz="1800" kern="1200">
                <a:solidFill>
                  <a:schemeClr val="tx1"/>
                </a:solidFill>
                <a:latin typeface="+mn-lt"/>
                <a:ea typeface="+mn-ea"/>
                <a:cs typeface="+mn-cs"/>
              </a:defRPr>
            </a:lvl5pPr>
            <a:lvl6pPr marL="3657509" lvl="5" indent="-457189" algn="l" defTabSz="914400" rtl="0" eaLnBrk="1" latinLnBrk="0" hangingPunct="1">
              <a:lnSpc>
                <a:spcPct val="90000"/>
              </a:lnSpc>
              <a:spcBef>
                <a:spcPts val="500"/>
              </a:spcBef>
              <a:spcAft>
                <a:spcPts val="0"/>
              </a:spcAft>
              <a:buClr>
                <a:schemeClr val="dk1"/>
              </a:buClr>
              <a:buSzPts val="1800"/>
              <a:buFont typeface="Arial" panose="020B0604020202020204" pitchFamily="34" charset="0"/>
              <a:buChar char="•"/>
              <a:defRPr sz="1800" kern="1200">
                <a:solidFill>
                  <a:schemeClr val="tx1"/>
                </a:solidFill>
                <a:latin typeface="+mn-lt"/>
                <a:ea typeface="+mn-ea"/>
                <a:cs typeface="+mn-cs"/>
              </a:defRPr>
            </a:lvl6pPr>
            <a:lvl7pPr marL="4267093" lvl="6" indent="-457189" algn="l" defTabSz="914400" rtl="0" eaLnBrk="1" latinLnBrk="0" hangingPunct="1">
              <a:lnSpc>
                <a:spcPct val="90000"/>
              </a:lnSpc>
              <a:spcBef>
                <a:spcPts val="500"/>
              </a:spcBef>
              <a:spcAft>
                <a:spcPts val="0"/>
              </a:spcAft>
              <a:buClr>
                <a:schemeClr val="dk1"/>
              </a:buClr>
              <a:buSzPts val="1800"/>
              <a:buFont typeface="Arial" panose="020B0604020202020204" pitchFamily="34" charset="0"/>
              <a:buChar char="•"/>
              <a:defRPr sz="1800" kern="1200">
                <a:solidFill>
                  <a:schemeClr val="tx1"/>
                </a:solidFill>
                <a:latin typeface="+mn-lt"/>
                <a:ea typeface="+mn-ea"/>
                <a:cs typeface="+mn-cs"/>
              </a:defRPr>
            </a:lvl7pPr>
            <a:lvl8pPr marL="4876678" lvl="7" indent="-457189" algn="l" defTabSz="914400" rtl="0" eaLnBrk="1" latinLnBrk="0" hangingPunct="1">
              <a:lnSpc>
                <a:spcPct val="90000"/>
              </a:lnSpc>
              <a:spcBef>
                <a:spcPts val="500"/>
              </a:spcBef>
              <a:spcAft>
                <a:spcPts val="0"/>
              </a:spcAft>
              <a:buClr>
                <a:schemeClr val="dk1"/>
              </a:buClr>
              <a:buSzPts val="1800"/>
              <a:buFont typeface="Arial" panose="020B0604020202020204" pitchFamily="34" charset="0"/>
              <a:buChar char="•"/>
              <a:defRPr sz="1800" kern="1200">
                <a:solidFill>
                  <a:schemeClr val="tx1"/>
                </a:solidFill>
                <a:latin typeface="+mn-lt"/>
                <a:ea typeface="+mn-ea"/>
                <a:cs typeface="+mn-cs"/>
              </a:defRPr>
            </a:lvl8pPr>
            <a:lvl9pPr marL="5486263" lvl="8" indent="-457189" algn="l" defTabSz="914400" rtl="0" eaLnBrk="1" latinLnBrk="0" hangingPunct="1">
              <a:lnSpc>
                <a:spcPct val="90000"/>
              </a:lnSpc>
              <a:spcBef>
                <a:spcPts val="500"/>
              </a:spcBef>
              <a:spcAft>
                <a:spcPts val="0"/>
              </a:spcAft>
              <a:buClr>
                <a:schemeClr val="dk1"/>
              </a:buClr>
              <a:buSzPts val="1800"/>
              <a:buFont typeface="Arial" panose="020B0604020202020204" pitchFamily="34" charset="0"/>
              <a:buChar char="•"/>
              <a:defRPr sz="1800" kern="1200">
                <a:solidFill>
                  <a:schemeClr val="tx1"/>
                </a:solidFill>
                <a:latin typeface="+mn-lt"/>
                <a:ea typeface="+mn-ea"/>
                <a:cs typeface="+mn-cs"/>
              </a:defRPr>
            </a:lvl9pPr>
          </a:lstStyle>
          <a:p>
            <a:pPr marL="152396" indent="0">
              <a:buNone/>
            </a:pPr>
            <a:r>
              <a:rPr lang="en-US" dirty="0"/>
              <a:t>For computational efficiency, </a:t>
            </a:r>
            <a:r>
              <a:rPr lang="en-US" dirty="0" err="1"/>
              <a:t>downsample</a:t>
            </a:r>
            <a:r>
              <a:rPr lang="en-US" dirty="0"/>
              <a:t> read pairs with over-represented </a:t>
            </a:r>
            <a:r>
              <a:rPr lang="en-US" dirty="0" err="1"/>
              <a:t>kmers</a:t>
            </a:r>
            <a:r>
              <a:rPr lang="en-US" dirty="0"/>
              <a:t>.</a:t>
            </a:r>
          </a:p>
          <a:p>
            <a:pPr lvl="1"/>
            <a:r>
              <a:rPr lang="en-US" dirty="0"/>
              <a:t>(our </a:t>
            </a:r>
            <a:r>
              <a:rPr lang="en-US" dirty="0" err="1"/>
              <a:t>kmers</a:t>
            </a:r>
            <a:r>
              <a:rPr lang="en-US" dirty="0"/>
              <a:t> are 21bp subsequences.)</a:t>
            </a:r>
          </a:p>
          <a:p>
            <a:pPr marL="152396" indent="0">
              <a:buNone/>
            </a:pPr>
            <a:endParaRPr lang="en-US" b="1" dirty="0"/>
          </a:p>
          <a:p>
            <a:pPr marL="152396" indent="0">
              <a:buNone/>
            </a:pPr>
            <a:r>
              <a:rPr lang="en-US" dirty="0"/>
              <a:t>Command:</a:t>
            </a:r>
          </a:p>
          <a:p>
            <a:pPr marL="152396" indent="0">
              <a:buNone/>
            </a:pPr>
            <a:r>
              <a:rPr lang="en-US" b="1" dirty="0" err="1">
                <a:latin typeface="TH SarabunPSK" panose="020B0500040200020003" pitchFamily="34" charset="-34"/>
                <a:cs typeface="TH SarabunPSK" panose="020B0500040200020003" pitchFamily="34" charset="-34"/>
              </a:rPr>
              <a:t>kmernorm</a:t>
            </a:r>
            <a:r>
              <a:rPr lang="en-US" b="1" dirty="0">
                <a:latin typeface="TH SarabunPSK" panose="020B0500040200020003" pitchFamily="34" charset="-34"/>
                <a:cs typeface="TH SarabunPSK" panose="020B0500040200020003" pitchFamily="34" charset="-34"/>
              </a:rPr>
              <a:t> -</a:t>
            </a:r>
            <a:r>
              <a:rPr lang="en-US" dirty="0">
                <a:latin typeface="TH SarabunPSK" panose="020B0500040200020003" pitchFamily="34" charset="-34"/>
                <a:cs typeface="TH SarabunPSK" panose="020B0500040200020003" pitchFamily="34" charset="-34"/>
              </a:rPr>
              <a:t>k 21 -t 30 -c 3 \</a:t>
            </a:r>
          </a:p>
          <a:p>
            <a:pPr marL="152396" indent="0">
              <a:buNone/>
            </a:pPr>
            <a:r>
              <a:rPr lang="en-US" dirty="0">
                <a:latin typeface="TH SarabunPSK" panose="020B0500040200020003" pitchFamily="34" charset="-34"/>
                <a:cs typeface="TH SarabunPSK" panose="020B0500040200020003" pitchFamily="34" charset="-34"/>
              </a:rPr>
              <a:t>	{</a:t>
            </a:r>
            <a:r>
              <a:rPr lang="en-US" dirty="0" err="1">
                <a:latin typeface="TH SarabunPSK" panose="020B0500040200020003" pitchFamily="34" charset="-34"/>
                <a:cs typeface="TH SarabunPSK" panose="020B0500040200020003" pitchFamily="34" charset="-34"/>
              </a:rPr>
              <a:t>readpairs.fastq</a:t>
            </a:r>
            <a:r>
              <a:rPr lang="en-US" dirty="0">
                <a:latin typeface="TH SarabunPSK" panose="020B0500040200020003" pitchFamily="34" charset="-34"/>
                <a:cs typeface="TH SarabunPSK" panose="020B0500040200020003" pitchFamily="34" charset="-34"/>
              </a:rPr>
              <a:t>} &gt; {ID}_</a:t>
            </a:r>
            <a:r>
              <a:rPr lang="en-US" dirty="0" err="1">
                <a:latin typeface="TH SarabunPSK" panose="020B0500040200020003" pitchFamily="34" charset="-34"/>
                <a:cs typeface="TH SarabunPSK" panose="020B0500040200020003" pitchFamily="34" charset="-34"/>
              </a:rPr>
              <a:t>normalized_pe.fastq</a:t>
            </a:r>
            <a:endParaRPr lang="en-US" dirty="0">
              <a:latin typeface="TH SarabunPSK" panose="020B0500040200020003" pitchFamily="34" charset="-34"/>
              <a:cs typeface="TH SarabunPSK" panose="020B0500040200020003" pitchFamily="34" charset="-34"/>
            </a:endParaRPr>
          </a:p>
          <a:p>
            <a:pPr marL="152396" indent="0">
              <a:buNone/>
            </a:pPr>
            <a:endParaRPr lang="en-US" dirty="0"/>
          </a:p>
        </p:txBody>
      </p:sp>
      <p:grpSp>
        <p:nvGrpSpPr>
          <p:cNvPr id="5" name="Group 4">
            <a:extLst>
              <a:ext uri="{FF2B5EF4-FFF2-40B4-BE49-F238E27FC236}">
                <a16:creationId xmlns:a16="http://schemas.microsoft.com/office/drawing/2014/main" id="{36C1C045-7D0C-E84B-A91B-4CA4BD47376E}"/>
              </a:ext>
            </a:extLst>
          </p:cNvPr>
          <p:cNvGrpSpPr/>
          <p:nvPr/>
        </p:nvGrpSpPr>
        <p:grpSpPr>
          <a:xfrm>
            <a:off x="9566764" y="1025633"/>
            <a:ext cx="1753952" cy="593984"/>
            <a:chOff x="10300544" y="201544"/>
            <a:chExt cx="1753952" cy="593984"/>
          </a:xfrm>
        </p:grpSpPr>
        <p:sp>
          <p:nvSpPr>
            <p:cNvPr id="6" name="Rounded Rectangle 5">
              <a:extLst>
                <a:ext uri="{FF2B5EF4-FFF2-40B4-BE49-F238E27FC236}">
                  <a16:creationId xmlns:a16="http://schemas.microsoft.com/office/drawing/2014/main" id="{A2ED49CC-0B9C-944B-B833-F032E0446BB3}"/>
                </a:ext>
              </a:extLst>
            </p:cNvPr>
            <p:cNvSpPr/>
            <p:nvPr/>
          </p:nvSpPr>
          <p:spPr>
            <a:xfrm>
              <a:off x="10300544" y="201544"/>
              <a:ext cx="1753952" cy="430403"/>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ysClr val="windowText" lastClr="000000"/>
                  </a:solidFill>
                  <a:latin typeface="Arial" panose="020B0604020202020204" pitchFamily="34" charset="0"/>
                  <a:cs typeface="Arial" panose="020B0604020202020204" pitchFamily="34" charset="0"/>
                </a:rPr>
                <a:t>Trim</a:t>
              </a:r>
              <a:r>
                <a:rPr lang="en-US" sz="1600" dirty="0">
                  <a:solidFill>
                    <a:sysClr val="windowText" lastClr="000000"/>
                  </a:solidFill>
                  <a:latin typeface="Arial" panose="020B0604020202020204" pitchFamily="34" charset="0"/>
                  <a:cs typeface="Arial" panose="020B0604020202020204" pitchFamily="34" charset="0"/>
                </a:rPr>
                <a:t> </a:t>
              </a:r>
              <a:r>
                <a:rPr lang="en-US" sz="1600" b="1" dirty="0">
                  <a:solidFill>
                    <a:sysClr val="windowText" lastClr="000000"/>
                  </a:solidFill>
                  <a:latin typeface="Arial" panose="020B0604020202020204" pitchFamily="34" charset="0"/>
                  <a:cs typeface="Arial" panose="020B0604020202020204" pitchFamily="34" charset="0"/>
                </a:rPr>
                <a:t>Reads</a:t>
              </a:r>
            </a:p>
          </p:txBody>
        </p:sp>
        <p:sp>
          <p:nvSpPr>
            <p:cNvPr id="7" name="Triangle 6">
              <a:extLst>
                <a:ext uri="{FF2B5EF4-FFF2-40B4-BE49-F238E27FC236}">
                  <a16:creationId xmlns:a16="http://schemas.microsoft.com/office/drawing/2014/main" id="{525DC4AD-13C6-2041-B7A3-4C827B112E0D}"/>
                </a:ext>
              </a:extLst>
            </p:cNvPr>
            <p:cNvSpPr/>
            <p:nvPr/>
          </p:nvSpPr>
          <p:spPr>
            <a:xfrm rot="10800000">
              <a:off x="11017819" y="552884"/>
              <a:ext cx="315571" cy="242644"/>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 name="Group 7">
            <a:extLst>
              <a:ext uri="{FF2B5EF4-FFF2-40B4-BE49-F238E27FC236}">
                <a16:creationId xmlns:a16="http://schemas.microsoft.com/office/drawing/2014/main" id="{C0FB83DD-697D-474A-84A7-A88BE18D7E53}"/>
              </a:ext>
            </a:extLst>
          </p:cNvPr>
          <p:cNvGrpSpPr/>
          <p:nvPr/>
        </p:nvGrpSpPr>
        <p:grpSpPr>
          <a:xfrm>
            <a:off x="9572407" y="1663458"/>
            <a:ext cx="1753952" cy="593984"/>
            <a:chOff x="10300544" y="201544"/>
            <a:chExt cx="1753952" cy="593984"/>
          </a:xfrm>
        </p:grpSpPr>
        <p:sp>
          <p:nvSpPr>
            <p:cNvPr id="9" name="Rounded Rectangle 8">
              <a:extLst>
                <a:ext uri="{FF2B5EF4-FFF2-40B4-BE49-F238E27FC236}">
                  <a16:creationId xmlns:a16="http://schemas.microsoft.com/office/drawing/2014/main" id="{3BA6E818-92EA-4345-B315-C967951CF8AA}"/>
                </a:ext>
              </a:extLst>
            </p:cNvPr>
            <p:cNvSpPr/>
            <p:nvPr/>
          </p:nvSpPr>
          <p:spPr>
            <a:xfrm>
              <a:off x="10300544" y="201544"/>
              <a:ext cx="1753952" cy="430403"/>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ysClr val="windowText" lastClr="000000"/>
                  </a:solidFill>
                  <a:latin typeface="Arial Narrow" panose="020B0604020202020204" pitchFamily="34" charset="0"/>
                  <a:cs typeface="Arial Narrow" panose="020B0604020202020204" pitchFamily="34" charset="0"/>
                </a:rPr>
                <a:t>Filter</a:t>
              </a:r>
              <a:r>
                <a:rPr lang="en-US" sz="1400" dirty="0">
                  <a:solidFill>
                    <a:sysClr val="windowText" lastClr="000000"/>
                  </a:solidFill>
                  <a:latin typeface="Arial Narrow" panose="020B0604020202020204" pitchFamily="34" charset="0"/>
                  <a:cs typeface="Arial Narrow" panose="020B0604020202020204" pitchFamily="34" charset="0"/>
                </a:rPr>
                <a:t> </a:t>
              </a:r>
              <a:r>
                <a:rPr lang="en-US" sz="1400" b="1" dirty="0">
                  <a:solidFill>
                    <a:sysClr val="windowText" lastClr="000000"/>
                  </a:solidFill>
                  <a:latin typeface="Arial Narrow" panose="020B0604020202020204" pitchFamily="34" charset="0"/>
                  <a:cs typeface="Arial Narrow" panose="020B0604020202020204" pitchFamily="34" charset="0"/>
                </a:rPr>
                <a:t>Low-complexity</a:t>
              </a:r>
            </a:p>
          </p:txBody>
        </p:sp>
        <p:sp>
          <p:nvSpPr>
            <p:cNvPr id="10" name="Triangle 9">
              <a:extLst>
                <a:ext uri="{FF2B5EF4-FFF2-40B4-BE49-F238E27FC236}">
                  <a16:creationId xmlns:a16="http://schemas.microsoft.com/office/drawing/2014/main" id="{5E254A49-CFBD-1E45-BE5A-21F507A490F6}"/>
                </a:ext>
              </a:extLst>
            </p:cNvPr>
            <p:cNvSpPr/>
            <p:nvPr/>
          </p:nvSpPr>
          <p:spPr>
            <a:xfrm rot="10800000">
              <a:off x="11017819" y="552884"/>
              <a:ext cx="315571" cy="242644"/>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10">
            <a:extLst>
              <a:ext uri="{FF2B5EF4-FFF2-40B4-BE49-F238E27FC236}">
                <a16:creationId xmlns:a16="http://schemas.microsoft.com/office/drawing/2014/main" id="{E9347F5C-E46A-624C-B741-70BA989BF8D6}"/>
              </a:ext>
            </a:extLst>
          </p:cNvPr>
          <p:cNvGrpSpPr/>
          <p:nvPr/>
        </p:nvGrpSpPr>
        <p:grpSpPr>
          <a:xfrm>
            <a:off x="9578050" y="2278707"/>
            <a:ext cx="1753952" cy="593984"/>
            <a:chOff x="10300544" y="201544"/>
            <a:chExt cx="1753952" cy="593984"/>
          </a:xfrm>
        </p:grpSpPr>
        <p:sp>
          <p:nvSpPr>
            <p:cNvPr id="12" name="Rounded Rectangle 11">
              <a:extLst>
                <a:ext uri="{FF2B5EF4-FFF2-40B4-BE49-F238E27FC236}">
                  <a16:creationId xmlns:a16="http://schemas.microsoft.com/office/drawing/2014/main" id="{A11EDB41-D6C5-9E4E-9426-ED5623626B6F}"/>
                </a:ext>
              </a:extLst>
            </p:cNvPr>
            <p:cNvSpPr/>
            <p:nvPr/>
          </p:nvSpPr>
          <p:spPr>
            <a:xfrm>
              <a:off x="10300544" y="201544"/>
              <a:ext cx="1753952" cy="430403"/>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ysClr val="windowText" lastClr="000000"/>
                  </a:solidFill>
                  <a:latin typeface="Arial" panose="020B0604020202020204" pitchFamily="34" charset="0"/>
                  <a:cs typeface="Arial" panose="020B0604020202020204" pitchFamily="34" charset="0"/>
                </a:rPr>
                <a:t>Normalize</a:t>
              </a:r>
            </a:p>
          </p:txBody>
        </p:sp>
        <p:sp>
          <p:nvSpPr>
            <p:cNvPr id="13" name="Triangle 12">
              <a:extLst>
                <a:ext uri="{FF2B5EF4-FFF2-40B4-BE49-F238E27FC236}">
                  <a16:creationId xmlns:a16="http://schemas.microsoft.com/office/drawing/2014/main" id="{A0C3D5BF-97CE-7B43-BE24-F783C09167B5}"/>
                </a:ext>
              </a:extLst>
            </p:cNvPr>
            <p:cNvSpPr/>
            <p:nvPr/>
          </p:nvSpPr>
          <p:spPr>
            <a:xfrm rot="10800000">
              <a:off x="11017819" y="552884"/>
              <a:ext cx="315571" cy="242644"/>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 name="Group 26">
            <a:extLst>
              <a:ext uri="{FF2B5EF4-FFF2-40B4-BE49-F238E27FC236}">
                <a16:creationId xmlns:a16="http://schemas.microsoft.com/office/drawing/2014/main" id="{86B8621F-635B-8E4B-A840-0F67D2AA77B2}"/>
              </a:ext>
            </a:extLst>
          </p:cNvPr>
          <p:cNvGrpSpPr/>
          <p:nvPr/>
        </p:nvGrpSpPr>
        <p:grpSpPr>
          <a:xfrm>
            <a:off x="11175761" y="1363551"/>
            <a:ext cx="1168303" cy="856315"/>
            <a:chOff x="7120940" y="1990685"/>
            <a:chExt cx="3581616" cy="2497017"/>
          </a:xfrm>
        </p:grpSpPr>
        <p:pic>
          <p:nvPicPr>
            <p:cNvPr id="28" name="Picture 27">
              <a:extLst>
                <a:ext uri="{FF2B5EF4-FFF2-40B4-BE49-F238E27FC236}">
                  <a16:creationId xmlns:a16="http://schemas.microsoft.com/office/drawing/2014/main" id="{5DF4B698-91BC-724C-9A3C-CC2DB5FE9898}"/>
                </a:ext>
              </a:extLst>
            </p:cNvPr>
            <p:cNvPicPr>
              <a:picLocks noChangeAspect="1"/>
            </p:cNvPicPr>
            <p:nvPr/>
          </p:nvPicPr>
          <p:blipFill>
            <a:blip r:embed="rId3"/>
            <a:stretch>
              <a:fillRect/>
            </a:stretch>
          </p:blipFill>
          <p:spPr>
            <a:xfrm>
              <a:off x="7120940" y="1990685"/>
              <a:ext cx="3529760" cy="2497017"/>
            </a:xfrm>
            <a:prstGeom prst="rect">
              <a:avLst/>
            </a:prstGeom>
          </p:spPr>
        </p:pic>
        <p:sp>
          <p:nvSpPr>
            <p:cNvPr id="29" name="TextBox 28">
              <a:extLst>
                <a:ext uri="{FF2B5EF4-FFF2-40B4-BE49-F238E27FC236}">
                  <a16:creationId xmlns:a16="http://schemas.microsoft.com/office/drawing/2014/main" id="{FB0CF368-6798-2C45-9D88-50924EF73439}"/>
                </a:ext>
              </a:extLst>
            </p:cNvPr>
            <p:cNvSpPr txBox="1"/>
            <p:nvPr/>
          </p:nvSpPr>
          <p:spPr>
            <a:xfrm>
              <a:off x="7723277" y="2908806"/>
              <a:ext cx="2979279" cy="1076973"/>
            </a:xfrm>
            <a:prstGeom prst="rect">
              <a:avLst/>
            </a:prstGeom>
            <a:noFill/>
          </p:spPr>
          <p:txBody>
            <a:bodyPr wrap="square" rtlCol="0">
              <a:spAutoFit/>
            </a:bodyPr>
            <a:lstStyle/>
            <a:p>
              <a:r>
                <a:rPr lang="en-US" sz="1750" b="1" dirty="0">
                  <a:latin typeface="Century Gothic" panose="020B0502020202020204" pitchFamily="34" charset="0"/>
                </a:rPr>
                <a:t>reads</a:t>
              </a:r>
            </a:p>
          </p:txBody>
        </p:sp>
      </p:grpSp>
      <p:grpSp>
        <p:nvGrpSpPr>
          <p:cNvPr id="32" name="Group 31">
            <a:extLst>
              <a:ext uri="{FF2B5EF4-FFF2-40B4-BE49-F238E27FC236}">
                <a16:creationId xmlns:a16="http://schemas.microsoft.com/office/drawing/2014/main" id="{9DD15725-9022-7F49-91E3-6DBEB8ED86CE}"/>
              </a:ext>
            </a:extLst>
          </p:cNvPr>
          <p:cNvGrpSpPr/>
          <p:nvPr/>
        </p:nvGrpSpPr>
        <p:grpSpPr>
          <a:xfrm>
            <a:off x="9564848" y="421138"/>
            <a:ext cx="1753952" cy="593984"/>
            <a:chOff x="10300544" y="201544"/>
            <a:chExt cx="1753952" cy="593984"/>
          </a:xfrm>
        </p:grpSpPr>
        <p:sp>
          <p:nvSpPr>
            <p:cNvPr id="33" name="Rounded Rectangle 32">
              <a:extLst>
                <a:ext uri="{FF2B5EF4-FFF2-40B4-BE49-F238E27FC236}">
                  <a16:creationId xmlns:a16="http://schemas.microsoft.com/office/drawing/2014/main" id="{6E67C1DF-D611-B341-B5AE-C528ED649756}"/>
                </a:ext>
              </a:extLst>
            </p:cNvPr>
            <p:cNvSpPr/>
            <p:nvPr/>
          </p:nvSpPr>
          <p:spPr>
            <a:xfrm>
              <a:off x="10300544" y="201544"/>
              <a:ext cx="1753952" cy="430403"/>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err="1">
                  <a:solidFill>
                    <a:sysClr val="windowText" lastClr="000000"/>
                  </a:solidFill>
                  <a:latin typeface="Arial" panose="020B0604020202020204" pitchFamily="34" charset="0"/>
                  <a:cs typeface="Arial" panose="020B0604020202020204" pitchFamily="34" charset="0"/>
                </a:rPr>
                <a:t>FastQC</a:t>
              </a:r>
              <a:endParaRPr lang="en-US" sz="1600" b="1" dirty="0">
                <a:solidFill>
                  <a:sysClr val="windowText" lastClr="000000"/>
                </a:solidFill>
                <a:latin typeface="Arial" panose="020B0604020202020204" pitchFamily="34" charset="0"/>
                <a:cs typeface="Arial" panose="020B0604020202020204" pitchFamily="34" charset="0"/>
              </a:endParaRPr>
            </a:p>
          </p:txBody>
        </p:sp>
        <p:sp>
          <p:nvSpPr>
            <p:cNvPr id="34" name="Triangle 33">
              <a:extLst>
                <a:ext uri="{FF2B5EF4-FFF2-40B4-BE49-F238E27FC236}">
                  <a16:creationId xmlns:a16="http://schemas.microsoft.com/office/drawing/2014/main" id="{7A44A6E9-62B5-0C48-BF86-98BF10C42878}"/>
                </a:ext>
              </a:extLst>
            </p:cNvPr>
            <p:cNvSpPr/>
            <p:nvPr/>
          </p:nvSpPr>
          <p:spPr>
            <a:xfrm rot="10800000">
              <a:off x="11017819" y="552884"/>
              <a:ext cx="315571" cy="242644"/>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5" name="Picture 34">
            <a:extLst>
              <a:ext uri="{FF2B5EF4-FFF2-40B4-BE49-F238E27FC236}">
                <a16:creationId xmlns:a16="http://schemas.microsoft.com/office/drawing/2014/main" id="{B22C514E-AAFA-4344-A49E-616E7481EF1D}"/>
              </a:ext>
            </a:extLst>
          </p:cNvPr>
          <p:cNvPicPr>
            <a:picLocks noChangeAspect="1"/>
          </p:cNvPicPr>
          <p:nvPr/>
        </p:nvPicPr>
        <p:blipFill>
          <a:blip r:embed="rId4"/>
          <a:stretch>
            <a:fillRect/>
          </a:stretch>
        </p:blipFill>
        <p:spPr>
          <a:xfrm>
            <a:off x="11149658" y="166018"/>
            <a:ext cx="1171827" cy="828972"/>
          </a:xfrm>
          <a:prstGeom prst="rect">
            <a:avLst/>
          </a:prstGeom>
        </p:spPr>
      </p:pic>
      <p:sp>
        <p:nvSpPr>
          <p:cNvPr id="36" name="TextBox 35">
            <a:extLst>
              <a:ext uri="{FF2B5EF4-FFF2-40B4-BE49-F238E27FC236}">
                <a16:creationId xmlns:a16="http://schemas.microsoft.com/office/drawing/2014/main" id="{FCFEF357-35BD-D044-B516-495B74E72D9C}"/>
              </a:ext>
            </a:extLst>
          </p:cNvPr>
          <p:cNvSpPr txBox="1"/>
          <p:nvPr/>
        </p:nvSpPr>
        <p:spPr>
          <a:xfrm>
            <a:off x="11416283" y="473368"/>
            <a:ext cx="1158904" cy="400110"/>
          </a:xfrm>
          <a:prstGeom prst="rect">
            <a:avLst/>
          </a:prstGeom>
          <a:noFill/>
        </p:spPr>
        <p:txBody>
          <a:bodyPr wrap="square" rtlCol="0">
            <a:spAutoFit/>
          </a:bodyPr>
          <a:lstStyle/>
          <a:p>
            <a:r>
              <a:rPr lang="en-US" sz="2000" b="1" dirty="0">
                <a:latin typeface="Century Gothic" panose="020B0502020202020204" pitchFamily="34" charset="0"/>
              </a:rPr>
              <a:t>QC</a:t>
            </a:r>
          </a:p>
        </p:txBody>
      </p:sp>
      <p:sp>
        <p:nvSpPr>
          <p:cNvPr id="49" name="TextBox 48">
            <a:extLst>
              <a:ext uri="{FF2B5EF4-FFF2-40B4-BE49-F238E27FC236}">
                <a16:creationId xmlns:a16="http://schemas.microsoft.com/office/drawing/2014/main" id="{94AAF715-60B2-DF45-80E4-E9260BC84415}"/>
              </a:ext>
            </a:extLst>
          </p:cNvPr>
          <p:cNvSpPr txBox="1"/>
          <p:nvPr/>
        </p:nvSpPr>
        <p:spPr>
          <a:xfrm>
            <a:off x="9414935" y="20356"/>
            <a:ext cx="2190045" cy="369332"/>
          </a:xfrm>
          <a:prstGeom prst="rect">
            <a:avLst/>
          </a:prstGeom>
          <a:noFill/>
        </p:spPr>
        <p:txBody>
          <a:bodyPr wrap="square" rtlCol="0">
            <a:spAutoFit/>
          </a:bodyPr>
          <a:lstStyle/>
          <a:p>
            <a:r>
              <a:rPr lang="en-US" b="1" dirty="0">
                <a:solidFill>
                  <a:schemeClr val="bg1"/>
                </a:solidFill>
                <a:latin typeface="Arial" panose="020B0604020202020204" pitchFamily="34" charset="0"/>
                <a:cs typeface="Arial" panose="020B0604020202020204" pitchFamily="34" charset="0"/>
              </a:rPr>
              <a:t>PIPELINE</a:t>
            </a:r>
          </a:p>
        </p:txBody>
      </p:sp>
      <p:sp>
        <p:nvSpPr>
          <p:cNvPr id="50" name="TextBox 49">
            <a:extLst>
              <a:ext uri="{FF2B5EF4-FFF2-40B4-BE49-F238E27FC236}">
                <a16:creationId xmlns:a16="http://schemas.microsoft.com/office/drawing/2014/main" id="{41C8D805-F485-D849-9CD5-64B276D33D34}"/>
              </a:ext>
            </a:extLst>
          </p:cNvPr>
          <p:cNvSpPr txBox="1"/>
          <p:nvPr/>
        </p:nvSpPr>
        <p:spPr>
          <a:xfrm>
            <a:off x="9778654" y="7353"/>
            <a:ext cx="2190045" cy="369332"/>
          </a:xfrm>
          <a:prstGeom prst="rect">
            <a:avLst/>
          </a:prstGeom>
          <a:noFill/>
        </p:spPr>
        <p:txBody>
          <a:bodyPr wrap="square" rtlCol="0">
            <a:spAutoFit/>
          </a:bodyPr>
          <a:lstStyle/>
          <a:p>
            <a:r>
              <a:rPr lang="en-US" b="1" dirty="0">
                <a:latin typeface="Arial" panose="020B0604020202020204" pitchFamily="34" charset="0"/>
                <a:cs typeface="Arial" panose="020B0604020202020204" pitchFamily="34" charset="0"/>
              </a:rPr>
              <a:t>PIPELINE</a:t>
            </a:r>
          </a:p>
        </p:txBody>
      </p:sp>
    </p:spTree>
    <p:extLst>
      <p:ext uri="{BB962C8B-B14F-4D97-AF65-F5344CB8AC3E}">
        <p14:creationId xmlns:p14="http://schemas.microsoft.com/office/powerpoint/2010/main" val="15942810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1FE929-1847-A644-B43A-7D60A2AD2BA8}"/>
              </a:ext>
            </a:extLst>
          </p:cNvPr>
          <p:cNvSpPr>
            <a:spLocks noGrp="1"/>
          </p:cNvSpPr>
          <p:nvPr>
            <p:ph type="title"/>
          </p:nvPr>
        </p:nvSpPr>
        <p:spPr>
          <a:xfrm>
            <a:off x="718824" y="78245"/>
            <a:ext cx="10515600" cy="1325563"/>
          </a:xfrm>
        </p:spPr>
        <p:txBody>
          <a:bodyPr/>
          <a:lstStyle/>
          <a:p>
            <a:r>
              <a:rPr lang="en-US" dirty="0"/>
              <a:t>5. Remove contaminant reads</a:t>
            </a:r>
          </a:p>
        </p:txBody>
      </p:sp>
      <p:sp>
        <p:nvSpPr>
          <p:cNvPr id="3" name="Content Placeholder 2">
            <a:extLst>
              <a:ext uri="{FF2B5EF4-FFF2-40B4-BE49-F238E27FC236}">
                <a16:creationId xmlns:a16="http://schemas.microsoft.com/office/drawing/2014/main" id="{755E256C-8466-E649-8EE1-8A6DEC7AE0F3}"/>
              </a:ext>
            </a:extLst>
          </p:cNvPr>
          <p:cNvSpPr txBox="1">
            <a:spLocks/>
          </p:cNvSpPr>
          <p:nvPr/>
        </p:nvSpPr>
        <p:spPr>
          <a:xfrm>
            <a:off x="348268" y="1320540"/>
            <a:ext cx="8854353" cy="4235541"/>
          </a:xfrm>
          <a:prstGeom prst="rect">
            <a:avLst/>
          </a:prstGeom>
          <a:noFill/>
          <a:ln>
            <a:noFill/>
          </a:ln>
        </p:spPr>
        <p:txBody>
          <a:bodyPr spcFirstLastPara="1" vert="horz" wrap="square" lIns="91425" tIns="45700" rIns="91425" bIns="45700" rtlCol="0" anchor="t" anchorCtr="0">
            <a:normAutofit fontScale="85000" lnSpcReduction="20000"/>
          </a:bodyPr>
          <a:lstStyle>
            <a:lvl1pPr marL="609585" lvl="0" indent="-457189" algn="l" defTabSz="914400" rtl="0" eaLnBrk="1" latinLnBrk="0" hangingPunct="1">
              <a:lnSpc>
                <a:spcPct val="90000"/>
              </a:lnSpc>
              <a:spcBef>
                <a:spcPts val="1000"/>
              </a:spcBef>
              <a:spcAft>
                <a:spcPts val="0"/>
              </a:spcAft>
              <a:buClr>
                <a:schemeClr val="dk1"/>
              </a:buClr>
              <a:buSzPts val="1800"/>
              <a:buFont typeface="Arial" panose="020B0604020202020204" pitchFamily="34" charset="0"/>
              <a:buChar char="•"/>
              <a:defRPr sz="2800" kern="1200">
                <a:solidFill>
                  <a:schemeClr val="tx1"/>
                </a:solidFill>
                <a:latin typeface="+mn-lt"/>
                <a:ea typeface="+mn-ea"/>
                <a:cs typeface="+mn-cs"/>
              </a:defRPr>
            </a:lvl1pPr>
            <a:lvl2pPr marL="1219170" lvl="1" indent="-457189" algn="l" defTabSz="914400" rtl="0" eaLnBrk="1" latinLnBrk="0" hangingPunct="1">
              <a:lnSpc>
                <a:spcPct val="90000"/>
              </a:lnSpc>
              <a:spcBef>
                <a:spcPts val="500"/>
              </a:spcBef>
              <a:spcAft>
                <a:spcPts val="0"/>
              </a:spcAft>
              <a:buClr>
                <a:schemeClr val="dk1"/>
              </a:buClr>
              <a:buSzPts val="1800"/>
              <a:buFont typeface="Arial" panose="020B0604020202020204" pitchFamily="34" charset="0"/>
              <a:buChar char="•"/>
              <a:defRPr sz="2400" kern="1200">
                <a:solidFill>
                  <a:schemeClr val="tx1"/>
                </a:solidFill>
                <a:latin typeface="+mn-lt"/>
                <a:ea typeface="+mn-ea"/>
                <a:cs typeface="+mn-cs"/>
              </a:defRPr>
            </a:lvl2pPr>
            <a:lvl3pPr marL="1828754" lvl="2" indent="-457189" algn="l" defTabSz="914400" rtl="0" eaLnBrk="1" latinLnBrk="0" hangingPunct="1">
              <a:lnSpc>
                <a:spcPct val="90000"/>
              </a:lnSpc>
              <a:spcBef>
                <a:spcPts val="500"/>
              </a:spcBef>
              <a:spcAft>
                <a:spcPts val="0"/>
              </a:spcAft>
              <a:buClr>
                <a:schemeClr val="dk1"/>
              </a:buClr>
              <a:buSzPts val="1800"/>
              <a:buFont typeface="Arial" panose="020B0604020202020204" pitchFamily="34" charset="0"/>
              <a:buChar char="•"/>
              <a:defRPr sz="2000" kern="1200">
                <a:solidFill>
                  <a:schemeClr val="tx1"/>
                </a:solidFill>
                <a:latin typeface="+mn-lt"/>
                <a:ea typeface="+mn-ea"/>
                <a:cs typeface="+mn-cs"/>
              </a:defRPr>
            </a:lvl3pPr>
            <a:lvl4pPr marL="2438339" lvl="3" indent="-457189" algn="l" defTabSz="914400" rtl="0" eaLnBrk="1" latinLnBrk="0" hangingPunct="1">
              <a:lnSpc>
                <a:spcPct val="90000"/>
              </a:lnSpc>
              <a:spcBef>
                <a:spcPts val="500"/>
              </a:spcBef>
              <a:spcAft>
                <a:spcPts val="0"/>
              </a:spcAft>
              <a:buClr>
                <a:schemeClr val="dk1"/>
              </a:buClr>
              <a:buSzPts val="1800"/>
              <a:buFont typeface="Arial" panose="020B0604020202020204" pitchFamily="34" charset="0"/>
              <a:buChar char="•"/>
              <a:defRPr sz="1800" kern="1200">
                <a:solidFill>
                  <a:schemeClr val="tx1"/>
                </a:solidFill>
                <a:latin typeface="+mn-lt"/>
                <a:ea typeface="+mn-ea"/>
                <a:cs typeface="+mn-cs"/>
              </a:defRPr>
            </a:lvl4pPr>
            <a:lvl5pPr marL="3047924" lvl="4" indent="-457189" algn="l" defTabSz="914400" rtl="0" eaLnBrk="1" latinLnBrk="0" hangingPunct="1">
              <a:lnSpc>
                <a:spcPct val="90000"/>
              </a:lnSpc>
              <a:spcBef>
                <a:spcPts val="500"/>
              </a:spcBef>
              <a:spcAft>
                <a:spcPts val="0"/>
              </a:spcAft>
              <a:buClr>
                <a:schemeClr val="dk1"/>
              </a:buClr>
              <a:buSzPts val="1800"/>
              <a:buFont typeface="Arial" panose="020B0604020202020204" pitchFamily="34" charset="0"/>
              <a:buChar char="•"/>
              <a:defRPr sz="1800" kern="1200">
                <a:solidFill>
                  <a:schemeClr val="tx1"/>
                </a:solidFill>
                <a:latin typeface="+mn-lt"/>
                <a:ea typeface="+mn-ea"/>
                <a:cs typeface="+mn-cs"/>
              </a:defRPr>
            </a:lvl5pPr>
            <a:lvl6pPr marL="3657509" lvl="5" indent="-457189" algn="l" defTabSz="914400" rtl="0" eaLnBrk="1" latinLnBrk="0" hangingPunct="1">
              <a:lnSpc>
                <a:spcPct val="90000"/>
              </a:lnSpc>
              <a:spcBef>
                <a:spcPts val="500"/>
              </a:spcBef>
              <a:spcAft>
                <a:spcPts val="0"/>
              </a:spcAft>
              <a:buClr>
                <a:schemeClr val="dk1"/>
              </a:buClr>
              <a:buSzPts val="1800"/>
              <a:buFont typeface="Arial" panose="020B0604020202020204" pitchFamily="34" charset="0"/>
              <a:buChar char="•"/>
              <a:defRPr sz="1800" kern="1200">
                <a:solidFill>
                  <a:schemeClr val="tx1"/>
                </a:solidFill>
                <a:latin typeface="+mn-lt"/>
                <a:ea typeface="+mn-ea"/>
                <a:cs typeface="+mn-cs"/>
              </a:defRPr>
            </a:lvl6pPr>
            <a:lvl7pPr marL="4267093" lvl="6" indent="-457189" algn="l" defTabSz="914400" rtl="0" eaLnBrk="1" latinLnBrk="0" hangingPunct="1">
              <a:lnSpc>
                <a:spcPct val="90000"/>
              </a:lnSpc>
              <a:spcBef>
                <a:spcPts val="500"/>
              </a:spcBef>
              <a:spcAft>
                <a:spcPts val="0"/>
              </a:spcAft>
              <a:buClr>
                <a:schemeClr val="dk1"/>
              </a:buClr>
              <a:buSzPts val="1800"/>
              <a:buFont typeface="Arial" panose="020B0604020202020204" pitchFamily="34" charset="0"/>
              <a:buChar char="•"/>
              <a:defRPr sz="1800" kern="1200">
                <a:solidFill>
                  <a:schemeClr val="tx1"/>
                </a:solidFill>
                <a:latin typeface="+mn-lt"/>
                <a:ea typeface="+mn-ea"/>
                <a:cs typeface="+mn-cs"/>
              </a:defRPr>
            </a:lvl7pPr>
            <a:lvl8pPr marL="4876678" lvl="7" indent="-457189" algn="l" defTabSz="914400" rtl="0" eaLnBrk="1" latinLnBrk="0" hangingPunct="1">
              <a:lnSpc>
                <a:spcPct val="90000"/>
              </a:lnSpc>
              <a:spcBef>
                <a:spcPts val="500"/>
              </a:spcBef>
              <a:spcAft>
                <a:spcPts val="0"/>
              </a:spcAft>
              <a:buClr>
                <a:schemeClr val="dk1"/>
              </a:buClr>
              <a:buSzPts val="1800"/>
              <a:buFont typeface="Arial" panose="020B0604020202020204" pitchFamily="34" charset="0"/>
              <a:buChar char="•"/>
              <a:defRPr sz="1800" kern="1200">
                <a:solidFill>
                  <a:schemeClr val="tx1"/>
                </a:solidFill>
                <a:latin typeface="+mn-lt"/>
                <a:ea typeface="+mn-ea"/>
                <a:cs typeface="+mn-cs"/>
              </a:defRPr>
            </a:lvl8pPr>
            <a:lvl9pPr marL="5486263" lvl="8" indent="-457189" algn="l" defTabSz="914400" rtl="0" eaLnBrk="1" latinLnBrk="0" hangingPunct="1">
              <a:lnSpc>
                <a:spcPct val="90000"/>
              </a:lnSpc>
              <a:spcBef>
                <a:spcPts val="500"/>
              </a:spcBef>
              <a:spcAft>
                <a:spcPts val="0"/>
              </a:spcAft>
              <a:buClr>
                <a:schemeClr val="dk1"/>
              </a:buClr>
              <a:buSzPts val="1800"/>
              <a:buFont typeface="Arial" panose="020B0604020202020204" pitchFamily="34" charset="0"/>
              <a:buChar char="•"/>
              <a:defRPr sz="1800" kern="1200">
                <a:solidFill>
                  <a:schemeClr val="tx1"/>
                </a:solidFill>
                <a:latin typeface="+mn-lt"/>
                <a:ea typeface="+mn-ea"/>
                <a:cs typeface="+mn-cs"/>
              </a:defRPr>
            </a:lvl9pPr>
          </a:lstStyle>
          <a:p>
            <a:r>
              <a:rPr lang="en-US" sz="2400" dirty="0"/>
              <a:t>Lab reagents can have contaminants.</a:t>
            </a:r>
          </a:p>
          <a:p>
            <a:r>
              <a:rPr lang="en-US" sz="2400" dirty="0"/>
              <a:t>Remove them with a custom python script</a:t>
            </a:r>
          </a:p>
          <a:p>
            <a:pPr marL="152396" indent="0">
              <a:buNone/>
            </a:pPr>
            <a:endParaRPr lang="en-US" sz="2400" dirty="0"/>
          </a:p>
          <a:p>
            <a:pPr marL="152396" indent="0">
              <a:buNone/>
            </a:pPr>
            <a:r>
              <a:rPr lang="en-US" sz="2400" dirty="0"/>
              <a:t>1.  Use BWA to align reads to known reagent contaminants (</a:t>
            </a:r>
            <a:r>
              <a:rPr lang="en-US" dirty="0" err="1">
                <a:latin typeface="TH SarabunPSK" panose="020B0500040200020003" pitchFamily="34" charset="-34"/>
                <a:cs typeface="TH SarabunPSK" panose="020B0500040200020003" pitchFamily="34" charset="-34"/>
              </a:rPr>
              <a:t>ref_contam.fa</a:t>
            </a:r>
            <a:r>
              <a:rPr lang="en-US" sz="2400" dirty="0"/>
              <a:t>)</a:t>
            </a:r>
          </a:p>
          <a:p>
            <a:pPr marL="761981" lvl="1" indent="0">
              <a:buNone/>
            </a:pPr>
            <a:r>
              <a:rPr lang="en-US" dirty="0"/>
              <a:t>Human</a:t>
            </a:r>
          </a:p>
          <a:p>
            <a:pPr marL="761981" lvl="1" indent="0">
              <a:buNone/>
            </a:pPr>
            <a:r>
              <a:rPr lang="en-US" i="1" dirty="0" err="1"/>
              <a:t>Cutibacterium</a:t>
            </a:r>
            <a:endParaRPr lang="en-US" i="1" dirty="0"/>
          </a:p>
          <a:p>
            <a:pPr marL="761981" lvl="1" indent="0">
              <a:buNone/>
            </a:pPr>
            <a:r>
              <a:rPr lang="en-US" i="1" dirty="0" err="1"/>
              <a:t>Ralstonia</a:t>
            </a:r>
            <a:r>
              <a:rPr lang="en-US" dirty="0"/>
              <a:t>, etc. </a:t>
            </a:r>
          </a:p>
          <a:p>
            <a:pPr marL="152396" indent="0">
              <a:buNone/>
            </a:pPr>
            <a:r>
              <a:rPr lang="en-US" sz="2400" dirty="0"/>
              <a:t>2.  Remove reads that align to </a:t>
            </a:r>
            <a:r>
              <a:rPr lang="en-US" dirty="0" err="1">
                <a:latin typeface="TH SarabunPSK" panose="020B0500040200020003" pitchFamily="34" charset="-34"/>
                <a:cs typeface="TH SarabunPSK" panose="020B0500040200020003" pitchFamily="34" charset="-34"/>
              </a:rPr>
              <a:t>ref_contam.fa</a:t>
            </a:r>
            <a:endParaRPr lang="en-US" dirty="0">
              <a:latin typeface="TH SarabunPSK" panose="020B0500040200020003" pitchFamily="34" charset="-34"/>
              <a:cs typeface="TH SarabunPSK" panose="020B0500040200020003" pitchFamily="34" charset="-34"/>
            </a:endParaRPr>
          </a:p>
          <a:p>
            <a:endParaRPr lang="en-US" sz="2400" dirty="0"/>
          </a:p>
          <a:p>
            <a:pPr marL="152396" indent="0">
              <a:buNone/>
            </a:pPr>
            <a:r>
              <a:rPr lang="en-US" sz="2400" dirty="0"/>
              <a:t>Command:</a:t>
            </a:r>
          </a:p>
          <a:p>
            <a:pPr marL="152396" indent="0">
              <a:buNone/>
            </a:pPr>
            <a:r>
              <a:rPr lang="en-US" b="1" dirty="0">
                <a:latin typeface="TH SarabunPSK" panose="020B0500040200020003" pitchFamily="34" charset="-34"/>
                <a:cs typeface="TH SarabunPSK" panose="020B0500040200020003" pitchFamily="34" charset="-34"/>
              </a:rPr>
              <a:t> bwa </a:t>
            </a:r>
            <a:r>
              <a:rPr lang="en-US" b="1" dirty="0" err="1">
                <a:latin typeface="TH SarabunPSK" panose="020B0500040200020003" pitchFamily="34" charset="-34"/>
                <a:cs typeface="TH SarabunPSK" panose="020B0500040200020003" pitchFamily="34" charset="-34"/>
              </a:rPr>
              <a:t>aln</a:t>
            </a:r>
            <a:r>
              <a:rPr lang="en-US" b="1" dirty="0">
                <a:latin typeface="TH SarabunPSK" panose="020B0500040200020003" pitchFamily="34" charset="-34"/>
                <a:cs typeface="TH SarabunPSK" panose="020B0500040200020003" pitchFamily="34" charset="-34"/>
              </a:rPr>
              <a:t> </a:t>
            </a:r>
            <a:r>
              <a:rPr lang="en-US" dirty="0">
                <a:latin typeface="TH SarabunPSK" panose="020B0500040200020003" pitchFamily="34" charset="-34"/>
                <a:cs typeface="TH SarabunPSK" panose="020B0500040200020003" pitchFamily="34" charset="-34"/>
              </a:rPr>
              <a:t>-n </a:t>
            </a:r>
            <a:r>
              <a:rPr lang="en-US" dirty="0">
                <a:highlight>
                  <a:srgbClr val="FFFF00"/>
                </a:highlight>
                <a:latin typeface="TH SarabunPSK" panose="020B0500040200020003" pitchFamily="34" charset="-34"/>
                <a:cs typeface="TH SarabunPSK" panose="020B0500040200020003" pitchFamily="34" charset="-34"/>
              </a:rPr>
              <a:t>0.05</a:t>
            </a:r>
            <a:r>
              <a:rPr lang="en-US" dirty="0">
                <a:latin typeface="TH SarabunPSK" panose="020B0500040200020003" pitchFamily="34" charset="-34"/>
                <a:cs typeface="TH SarabunPSK" panose="020B0500040200020003" pitchFamily="34" charset="-34"/>
              </a:rPr>
              <a:t> </a:t>
            </a:r>
            <a:r>
              <a:rPr lang="en-US" dirty="0" err="1">
                <a:latin typeface="TH SarabunPSK" panose="020B0500040200020003" pitchFamily="34" charset="-34"/>
                <a:cs typeface="TH SarabunPSK" panose="020B0500040200020003" pitchFamily="34" charset="-34"/>
              </a:rPr>
              <a:t>ref_contam.fa</a:t>
            </a:r>
            <a:r>
              <a:rPr lang="en-US" dirty="0">
                <a:latin typeface="TH SarabunPSK" panose="020B0500040200020003" pitchFamily="34" charset="-34"/>
                <a:cs typeface="TH SarabunPSK" panose="020B0500040200020003" pitchFamily="34" charset="-34"/>
              </a:rPr>
              <a:t> {ID}_</a:t>
            </a:r>
            <a:r>
              <a:rPr lang="en-US" dirty="0" err="1">
                <a:latin typeface="TH SarabunPSK" panose="020B0500040200020003" pitchFamily="34" charset="-34"/>
                <a:cs typeface="TH SarabunPSK" panose="020B0500040200020003" pitchFamily="34" charset="-34"/>
              </a:rPr>
              <a:t>reads.fastq</a:t>
            </a:r>
            <a:endParaRPr lang="en-US" dirty="0">
              <a:latin typeface="TH SarabunPSK" panose="020B0500040200020003" pitchFamily="34" charset="-34"/>
              <a:cs typeface="TH SarabunPSK" panose="020B0500040200020003" pitchFamily="34" charset="-34"/>
            </a:endParaRPr>
          </a:p>
          <a:p>
            <a:pPr marL="152396" indent="0">
              <a:buNone/>
            </a:pPr>
            <a:r>
              <a:rPr lang="en-US" dirty="0">
                <a:highlight>
                  <a:srgbClr val="FFFF00"/>
                </a:highlight>
                <a:latin typeface="TH SarabunPSK" panose="020B0500040200020003" pitchFamily="34" charset="-34"/>
                <a:cs typeface="TH SarabunPSK" panose="020B0500040200020003" pitchFamily="34" charset="-34"/>
              </a:rPr>
              <a:t>  </a:t>
            </a:r>
            <a:r>
              <a:rPr lang="en-US" dirty="0">
                <a:latin typeface="TH SarabunPSK" panose="020B0500040200020003" pitchFamily="34" charset="-34"/>
                <a:cs typeface="TH SarabunPSK" panose="020B0500040200020003" pitchFamily="34" charset="-34"/>
              </a:rPr>
              <a:t>= reference threshold</a:t>
            </a:r>
          </a:p>
        </p:txBody>
      </p:sp>
      <p:grpSp>
        <p:nvGrpSpPr>
          <p:cNvPr id="5" name="Group 4">
            <a:extLst>
              <a:ext uri="{FF2B5EF4-FFF2-40B4-BE49-F238E27FC236}">
                <a16:creationId xmlns:a16="http://schemas.microsoft.com/office/drawing/2014/main" id="{36C1C045-7D0C-E84B-A91B-4CA4BD47376E}"/>
              </a:ext>
            </a:extLst>
          </p:cNvPr>
          <p:cNvGrpSpPr/>
          <p:nvPr/>
        </p:nvGrpSpPr>
        <p:grpSpPr>
          <a:xfrm>
            <a:off x="9566764" y="1025633"/>
            <a:ext cx="1753952" cy="593984"/>
            <a:chOff x="10300544" y="201544"/>
            <a:chExt cx="1753952" cy="593984"/>
          </a:xfrm>
        </p:grpSpPr>
        <p:sp>
          <p:nvSpPr>
            <p:cNvPr id="6" name="Rounded Rectangle 5">
              <a:extLst>
                <a:ext uri="{FF2B5EF4-FFF2-40B4-BE49-F238E27FC236}">
                  <a16:creationId xmlns:a16="http://schemas.microsoft.com/office/drawing/2014/main" id="{A2ED49CC-0B9C-944B-B833-F032E0446BB3}"/>
                </a:ext>
              </a:extLst>
            </p:cNvPr>
            <p:cNvSpPr/>
            <p:nvPr/>
          </p:nvSpPr>
          <p:spPr>
            <a:xfrm>
              <a:off x="10300544" y="201544"/>
              <a:ext cx="1753952" cy="430403"/>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ysClr val="windowText" lastClr="000000"/>
                  </a:solidFill>
                  <a:latin typeface="Arial" panose="020B0604020202020204" pitchFamily="34" charset="0"/>
                  <a:cs typeface="Arial" panose="020B0604020202020204" pitchFamily="34" charset="0"/>
                </a:rPr>
                <a:t>Trim</a:t>
              </a:r>
              <a:r>
                <a:rPr lang="en-US" sz="1600" dirty="0">
                  <a:solidFill>
                    <a:sysClr val="windowText" lastClr="000000"/>
                  </a:solidFill>
                  <a:latin typeface="Arial" panose="020B0604020202020204" pitchFamily="34" charset="0"/>
                  <a:cs typeface="Arial" panose="020B0604020202020204" pitchFamily="34" charset="0"/>
                </a:rPr>
                <a:t> </a:t>
              </a:r>
              <a:r>
                <a:rPr lang="en-US" sz="1600" b="1" dirty="0">
                  <a:solidFill>
                    <a:sysClr val="windowText" lastClr="000000"/>
                  </a:solidFill>
                  <a:latin typeface="Arial" panose="020B0604020202020204" pitchFamily="34" charset="0"/>
                  <a:cs typeface="Arial" panose="020B0604020202020204" pitchFamily="34" charset="0"/>
                </a:rPr>
                <a:t>Reads</a:t>
              </a:r>
            </a:p>
          </p:txBody>
        </p:sp>
        <p:sp>
          <p:nvSpPr>
            <p:cNvPr id="7" name="Triangle 6">
              <a:extLst>
                <a:ext uri="{FF2B5EF4-FFF2-40B4-BE49-F238E27FC236}">
                  <a16:creationId xmlns:a16="http://schemas.microsoft.com/office/drawing/2014/main" id="{525DC4AD-13C6-2041-B7A3-4C827B112E0D}"/>
                </a:ext>
              </a:extLst>
            </p:cNvPr>
            <p:cNvSpPr/>
            <p:nvPr/>
          </p:nvSpPr>
          <p:spPr>
            <a:xfrm rot="10800000">
              <a:off x="11017819" y="552884"/>
              <a:ext cx="315571" cy="242644"/>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 name="Group 7">
            <a:extLst>
              <a:ext uri="{FF2B5EF4-FFF2-40B4-BE49-F238E27FC236}">
                <a16:creationId xmlns:a16="http://schemas.microsoft.com/office/drawing/2014/main" id="{C0FB83DD-697D-474A-84A7-A88BE18D7E53}"/>
              </a:ext>
            </a:extLst>
          </p:cNvPr>
          <p:cNvGrpSpPr/>
          <p:nvPr/>
        </p:nvGrpSpPr>
        <p:grpSpPr>
          <a:xfrm>
            <a:off x="9572407" y="1663458"/>
            <a:ext cx="1753952" cy="593984"/>
            <a:chOff x="10300544" y="201544"/>
            <a:chExt cx="1753952" cy="593984"/>
          </a:xfrm>
        </p:grpSpPr>
        <p:sp>
          <p:nvSpPr>
            <p:cNvPr id="9" name="Rounded Rectangle 8">
              <a:extLst>
                <a:ext uri="{FF2B5EF4-FFF2-40B4-BE49-F238E27FC236}">
                  <a16:creationId xmlns:a16="http://schemas.microsoft.com/office/drawing/2014/main" id="{3BA6E818-92EA-4345-B315-C967951CF8AA}"/>
                </a:ext>
              </a:extLst>
            </p:cNvPr>
            <p:cNvSpPr/>
            <p:nvPr/>
          </p:nvSpPr>
          <p:spPr>
            <a:xfrm>
              <a:off x="10300544" y="201544"/>
              <a:ext cx="1753952" cy="430403"/>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ysClr val="windowText" lastClr="000000"/>
                  </a:solidFill>
                  <a:latin typeface="Arial Narrow" panose="020B0604020202020204" pitchFamily="34" charset="0"/>
                  <a:cs typeface="Arial Narrow" panose="020B0604020202020204" pitchFamily="34" charset="0"/>
                </a:rPr>
                <a:t>Filter</a:t>
              </a:r>
              <a:r>
                <a:rPr lang="en-US" sz="1400" dirty="0">
                  <a:solidFill>
                    <a:sysClr val="windowText" lastClr="000000"/>
                  </a:solidFill>
                  <a:latin typeface="Arial Narrow" panose="020B0604020202020204" pitchFamily="34" charset="0"/>
                  <a:cs typeface="Arial Narrow" panose="020B0604020202020204" pitchFamily="34" charset="0"/>
                </a:rPr>
                <a:t> </a:t>
              </a:r>
              <a:r>
                <a:rPr lang="en-US" sz="1400" b="1" dirty="0">
                  <a:solidFill>
                    <a:sysClr val="windowText" lastClr="000000"/>
                  </a:solidFill>
                  <a:latin typeface="Arial Narrow" panose="020B0604020202020204" pitchFamily="34" charset="0"/>
                  <a:cs typeface="Arial Narrow" panose="020B0604020202020204" pitchFamily="34" charset="0"/>
                </a:rPr>
                <a:t>Low-complexity</a:t>
              </a:r>
            </a:p>
          </p:txBody>
        </p:sp>
        <p:sp>
          <p:nvSpPr>
            <p:cNvPr id="10" name="Triangle 9">
              <a:extLst>
                <a:ext uri="{FF2B5EF4-FFF2-40B4-BE49-F238E27FC236}">
                  <a16:creationId xmlns:a16="http://schemas.microsoft.com/office/drawing/2014/main" id="{5E254A49-CFBD-1E45-BE5A-21F507A490F6}"/>
                </a:ext>
              </a:extLst>
            </p:cNvPr>
            <p:cNvSpPr/>
            <p:nvPr/>
          </p:nvSpPr>
          <p:spPr>
            <a:xfrm rot="10800000">
              <a:off x="11017819" y="552884"/>
              <a:ext cx="315571" cy="242644"/>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10">
            <a:extLst>
              <a:ext uri="{FF2B5EF4-FFF2-40B4-BE49-F238E27FC236}">
                <a16:creationId xmlns:a16="http://schemas.microsoft.com/office/drawing/2014/main" id="{E9347F5C-E46A-624C-B741-70BA989BF8D6}"/>
              </a:ext>
            </a:extLst>
          </p:cNvPr>
          <p:cNvGrpSpPr/>
          <p:nvPr/>
        </p:nvGrpSpPr>
        <p:grpSpPr>
          <a:xfrm>
            <a:off x="9578050" y="2278707"/>
            <a:ext cx="1753952" cy="593984"/>
            <a:chOff x="10300544" y="201544"/>
            <a:chExt cx="1753952" cy="593984"/>
          </a:xfrm>
        </p:grpSpPr>
        <p:sp>
          <p:nvSpPr>
            <p:cNvPr id="12" name="Rounded Rectangle 11">
              <a:extLst>
                <a:ext uri="{FF2B5EF4-FFF2-40B4-BE49-F238E27FC236}">
                  <a16:creationId xmlns:a16="http://schemas.microsoft.com/office/drawing/2014/main" id="{A11EDB41-D6C5-9E4E-9426-ED5623626B6F}"/>
                </a:ext>
              </a:extLst>
            </p:cNvPr>
            <p:cNvSpPr/>
            <p:nvPr/>
          </p:nvSpPr>
          <p:spPr>
            <a:xfrm>
              <a:off x="10300544" y="201544"/>
              <a:ext cx="1753952" cy="430403"/>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ysClr val="windowText" lastClr="000000"/>
                  </a:solidFill>
                  <a:latin typeface="Arial" panose="020B0604020202020204" pitchFamily="34" charset="0"/>
                  <a:cs typeface="Arial" panose="020B0604020202020204" pitchFamily="34" charset="0"/>
                </a:rPr>
                <a:t>Normalize</a:t>
              </a:r>
            </a:p>
          </p:txBody>
        </p:sp>
        <p:sp>
          <p:nvSpPr>
            <p:cNvPr id="13" name="Triangle 12">
              <a:extLst>
                <a:ext uri="{FF2B5EF4-FFF2-40B4-BE49-F238E27FC236}">
                  <a16:creationId xmlns:a16="http://schemas.microsoft.com/office/drawing/2014/main" id="{A0C3D5BF-97CE-7B43-BE24-F783C09167B5}"/>
                </a:ext>
              </a:extLst>
            </p:cNvPr>
            <p:cNvSpPr/>
            <p:nvPr/>
          </p:nvSpPr>
          <p:spPr>
            <a:xfrm rot="10800000">
              <a:off x="11017819" y="552884"/>
              <a:ext cx="315571" cy="242644"/>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42F949DB-0583-0A45-996E-BF81E6C399F4}"/>
              </a:ext>
            </a:extLst>
          </p:cNvPr>
          <p:cNvGrpSpPr/>
          <p:nvPr/>
        </p:nvGrpSpPr>
        <p:grpSpPr>
          <a:xfrm>
            <a:off x="9577913" y="2895269"/>
            <a:ext cx="1753952" cy="593984"/>
            <a:chOff x="10300544" y="201544"/>
            <a:chExt cx="1753952" cy="593984"/>
          </a:xfrm>
        </p:grpSpPr>
        <p:sp>
          <p:nvSpPr>
            <p:cNvPr id="15" name="Rounded Rectangle 14">
              <a:extLst>
                <a:ext uri="{FF2B5EF4-FFF2-40B4-BE49-F238E27FC236}">
                  <a16:creationId xmlns:a16="http://schemas.microsoft.com/office/drawing/2014/main" id="{2433427E-D062-0640-A30D-3064C2A5658D}"/>
                </a:ext>
              </a:extLst>
            </p:cNvPr>
            <p:cNvSpPr/>
            <p:nvPr/>
          </p:nvSpPr>
          <p:spPr>
            <a:xfrm>
              <a:off x="10300544" y="201544"/>
              <a:ext cx="1753952" cy="430403"/>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ysClr val="windowText" lastClr="000000"/>
                  </a:solidFill>
                  <a:latin typeface="Arial" panose="020B0604020202020204" pitchFamily="34" charset="0"/>
                  <a:cs typeface="Arial" panose="020B0604020202020204" pitchFamily="34" charset="0"/>
                </a:rPr>
                <a:t>Decontaminate</a:t>
              </a:r>
            </a:p>
          </p:txBody>
        </p:sp>
        <p:sp>
          <p:nvSpPr>
            <p:cNvPr id="16" name="Triangle 15">
              <a:extLst>
                <a:ext uri="{FF2B5EF4-FFF2-40B4-BE49-F238E27FC236}">
                  <a16:creationId xmlns:a16="http://schemas.microsoft.com/office/drawing/2014/main" id="{D47DCDE5-1719-3D49-8415-883B013F7211}"/>
                </a:ext>
              </a:extLst>
            </p:cNvPr>
            <p:cNvSpPr/>
            <p:nvPr/>
          </p:nvSpPr>
          <p:spPr>
            <a:xfrm rot="10800000">
              <a:off x="11017819" y="552884"/>
              <a:ext cx="315571" cy="242644"/>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 name="Group 26">
            <a:extLst>
              <a:ext uri="{FF2B5EF4-FFF2-40B4-BE49-F238E27FC236}">
                <a16:creationId xmlns:a16="http://schemas.microsoft.com/office/drawing/2014/main" id="{86B8621F-635B-8E4B-A840-0F67D2AA77B2}"/>
              </a:ext>
            </a:extLst>
          </p:cNvPr>
          <p:cNvGrpSpPr/>
          <p:nvPr/>
        </p:nvGrpSpPr>
        <p:grpSpPr>
          <a:xfrm>
            <a:off x="11175761" y="1385855"/>
            <a:ext cx="1168303" cy="856315"/>
            <a:chOff x="7120940" y="1990685"/>
            <a:chExt cx="3581616" cy="2497017"/>
          </a:xfrm>
        </p:grpSpPr>
        <p:pic>
          <p:nvPicPr>
            <p:cNvPr id="28" name="Picture 27">
              <a:extLst>
                <a:ext uri="{FF2B5EF4-FFF2-40B4-BE49-F238E27FC236}">
                  <a16:creationId xmlns:a16="http://schemas.microsoft.com/office/drawing/2014/main" id="{5DF4B698-91BC-724C-9A3C-CC2DB5FE9898}"/>
                </a:ext>
              </a:extLst>
            </p:cNvPr>
            <p:cNvPicPr>
              <a:picLocks noChangeAspect="1"/>
            </p:cNvPicPr>
            <p:nvPr/>
          </p:nvPicPr>
          <p:blipFill>
            <a:blip r:embed="rId3"/>
            <a:stretch>
              <a:fillRect/>
            </a:stretch>
          </p:blipFill>
          <p:spPr>
            <a:xfrm>
              <a:off x="7120940" y="1990685"/>
              <a:ext cx="3529760" cy="2497017"/>
            </a:xfrm>
            <a:prstGeom prst="rect">
              <a:avLst/>
            </a:prstGeom>
          </p:spPr>
        </p:pic>
        <p:sp>
          <p:nvSpPr>
            <p:cNvPr id="29" name="TextBox 28">
              <a:extLst>
                <a:ext uri="{FF2B5EF4-FFF2-40B4-BE49-F238E27FC236}">
                  <a16:creationId xmlns:a16="http://schemas.microsoft.com/office/drawing/2014/main" id="{FB0CF368-6798-2C45-9D88-50924EF73439}"/>
                </a:ext>
              </a:extLst>
            </p:cNvPr>
            <p:cNvSpPr txBox="1"/>
            <p:nvPr/>
          </p:nvSpPr>
          <p:spPr>
            <a:xfrm>
              <a:off x="7723277" y="2908806"/>
              <a:ext cx="2979279" cy="1076973"/>
            </a:xfrm>
            <a:prstGeom prst="rect">
              <a:avLst/>
            </a:prstGeom>
            <a:noFill/>
          </p:spPr>
          <p:txBody>
            <a:bodyPr wrap="square" rtlCol="0">
              <a:spAutoFit/>
            </a:bodyPr>
            <a:lstStyle/>
            <a:p>
              <a:r>
                <a:rPr lang="en-US" sz="1750" b="1" dirty="0">
                  <a:latin typeface="Century Gothic" panose="020B0502020202020204" pitchFamily="34" charset="0"/>
                </a:rPr>
                <a:t>reads</a:t>
              </a:r>
            </a:p>
          </p:txBody>
        </p:sp>
      </p:grpSp>
      <p:grpSp>
        <p:nvGrpSpPr>
          <p:cNvPr id="32" name="Group 31">
            <a:extLst>
              <a:ext uri="{FF2B5EF4-FFF2-40B4-BE49-F238E27FC236}">
                <a16:creationId xmlns:a16="http://schemas.microsoft.com/office/drawing/2014/main" id="{9DD15725-9022-7F49-91E3-6DBEB8ED86CE}"/>
              </a:ext>
            </a:extLst>
          </p:cNvPr>
          <p:cNvGrpSpPr/>
          <p:nvPr/>
        </p:nvGrpSpPr>
        <p:grpSpPr>
          <a:xfrm>
            <a:off x="9564848" y="421138"/>
            <a:ext cx="1753952" cy="593984"/>
            <a:chOff x="10300544" y="201544"/>
            <a:chExt cx="1753952" cy="593984"/>
          </a:xfrm>
        </p:grpSpPr>
        <p:sp>
          <p:nvSpPr>
            <p:cNvPr id="33" name="Rounded Rectangle 32">
              <a:extLst>
                <a:ext uri="{FF2B5EF4-FFF2-40B4-BE49-F238E27FC236}">
                  <a16:creationId xmlns:a16="http://schemas.microsoft.com/office/drawing/2014/main" id="{6E67C1DF-D611-B341-B5AE-C528ED649756}"/>
                </a:ext>
              </a:extLst>
            </p:cNvPr>
            <p:cNvSpPr/>
            <p:nvPr/>
          </p:nvSpPr>
          <p:spPr>
            <a:xfrm>
              <a:off x="10300544" y="201544"/>
              <a:ext cx="1753952" cy="430403"/>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err="1">
                  <a:solidFill>
                    <a:sysClr val="windowText" lastClr="000000"/>
                  </a:solidFill>
                  <a:latin typeface="Arial" panose="020B0604020202020204" pitchFamily="34" charset="0"/>
                  <a:cs typeface="Arial" panose="020B0604020202020204" pitchFamily="34" charset="0"/>
                </a:rPr>
                <a:t>FastQC</a:t>
              </a:r>
              <a:endParaRPr lang="en-US" sz="1600" b="1" dirty="0">
                <a:solidFill>
                  <a:sysClr val="windowText" lastClr="000000"/>
                </a:solidFill>
                <a:latin typeface="Arial" panose="020B0604020202020204" pitchFamily="34" charset="0"/>
                <a:cs typeface="Arial" panose="020B0604020202020204" pitchFamily="34" charset="0"/>
              </a:endParaRPr>
            </a:p>
          </p:txBody>
        </p:sp>
        <p:sp>
          <p:nvSpPr>
            <p:cNvPr id="34" name="Triangle 33">
              <a:extLst>
                <a:ext uri="{FF2B5EF4-FFF2-40B4-BE49-F238E27FC236}">
                  <a16:creationId xmlns:a16="http://schemas.microsoft.com/office/drawing/2014/main" id="{7A44A6E9-62B5-0C48-BF86-98BF10C42878}"/>
                </a:ext>
              </a:extLst>
            </p:cNvPr>
            <p:cNvSpPr/>
            <p:nvPr/>
          </p:nvSpPr>
          <p:spPr>
            <a:xfrm rot="10800000">
              <a:off x="11017819" y="552884"/>
              <a:ext cx="315571" cy="242644"/>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5" name="Picture 34">
            <a:extLst>
              <a:ext uri="{FF2B5EF4-FFF2-40B4-BE49-F238E27FC236}">
                <a16:creationId xmlns:a16="http://schemas.microsoft.com/office/drawing/2014/main" id="{B22C514E-AAFA-4344-A49E-616E7481EF1D}"/>
              </a:ext>
            </a:extLst>
          </p:cNvPr>
          <p:cNvPicPr>
            <a:picLocks noChangeAspect="1"/>
          </p:cNvPicPr>
          <p:nvPr/>
        </p:nvPicPr>
        <p:blipFill>
          <a:blip r:embed="rId4"/>
          <a:stretch>
            <a:fillRect/>
          </a:stretch>
        </p:blipFill>
        <p:spPr>
          <a:xfrm>
            <a:off x="11149658" y="166018"/>
            <a:ext cx="1171827" cy="828972"/>
          </a:xfrm>
          <a:prstGeom prst="rect">
            <a:avLst/>
          </a:prstGeom>
        </p:spPr>
      </p:pic>
      <p:sp>
        <p:nvSpPr>
          <p:cNvPr id="36" name="TextBox 35">
            <a:extLst>
              <a:ext uri="{FF2B5EF4-FFF2-40B4-BE49-F238E27FC236}">
                <a16:creationId xmlns:a16="http://schemas.microsoft.com/office/drawing/2014/main" id="{FCFEF357-35BD-D044-B516-495B74E72D9C}"/>
              </a:ext>
            </a:extLst>
          </p:cNvPr>
          <p:cNvSpPr txBox="1"/>
          <p:nvPr/>
        </p:nvSpPr>
        <p:spPr>
          <a:xfrm>
            <a:off x="11416283" y="473368"/>
            <a:ext cx="1158904" cy="400110"/>
          </a:xfrm>
          <a:prstGeom prst="rect">
            <a:avLst/>
          </a:prstGeom>
          <a:noFill/>
        </p:spPr>
        <p:txBody>
          <a:bodyPr wrap="square" rtlCol="0">
            <a:spAutoFit/>
          </a:bodyPr>
          <a:lstStyle/>
          <a:p>
            <a:r>
              <a:rPr lang="en-US" sz="2000" b="1" dirty="0">
                <a:latin typeface="Century Gothic" panose="020B0502020202020204" pitchFamily="34" charset="0"/>
              </a:rPr>
              <a:t>QC</a:t>
            </a:r>
          </a:p>
        </p:txBody>
      </p:sp>
      <p:sp>
        <p:nvSpPr>
          <p:cNvPr id="49" name="TextBox 48">
            <a:extLst>
              <a:ext uri="{FF2B5EF4-FFF2-40B4-BE49-F238E27FC236}">
                <a16:creationId xmlns:a16="http://schemas.microsoft.com/office/drawing/2014/main" id="{94AAF715-60B2-DF45-80E4-E9260BC84415}"/>
              </a:ext>
            </a:extLst>
          </p:cNvPr>
          <p:cNvSpPr txBox="1"/>
          <p:nvPr/>
        </p:nvSpPr>
        <p:spPr>
          <a:xfrm>
            <a:off x="9414935" y="20356"/>
            <a:ext cx="2190045" cy="369332"/>
          </a:xfrm>
          <a:prstGeom prst="rect">
            <a:avLst/>
          </a:prstGeom>
          <a:noFill/>
        </p:spPr>
        <p:txBody>
          <a:bodyPr wrap="square" rtlCol="0">
            <a:spAutoFit/>
          </a:bodyPr>
          <a:lstStyle/>
          <a:p>
            <a:r>
              <a:rPr lang="en-US" b="1" dirty="0">
                <a:solidFill>
                  <a:schemeClr val="bg1"/>
                </a:solidFill>
                <a:latin typeface="Arial" panose="020B0604020202020204" pitchFamily="34" charset="0"/>
                <a:cs typeface="Arial" panose="020B0604020202020204" pitchFamily="34" charset="0"/>
              </a:rPr>
              <a:t>PIPELINE</a:t>
            </a:r>
          </a:p>
        </p:txBody>
      </p:sp>
      <p:sp>
        <p:nvSpPr>
          <p:cNvPr id="50" name="TextBox 49">
            <a:extLst>
              <a:ext uri="{FF2B5EF4-FFF2-40B4-BE49-F238E27FC236}">
                <a16:creationId xmlns:a16="http://schemas.microsoft.com/office/drawing/2014/main" id="{41C8D805-F485-D849-9CD5-64B276D33D34}"/>
              </a:ext>
            </a:extLst>
          </p:cNvPr>
          <p:cNvSpPr txBox="1"/>
          <p:nvPr/>
        </p:nvSpPr>
        <p:spPr>
          <a:xfrm>
            <a:off x="9778654" y="7353"/>
            <a:ext cx="2190045" cy="369332"/>
          </a:xfrm>
          <a:prstGeom prst="rect">
            <a:avLst/>
          </a:prstGeom>
          <a:noFill/>
        </p:spPr>
        <p:txBody>
          <a:bodyPr wrap="square" rtlCol="0">
            <a:spAutoFit/>
          </a:bodyPr>
          <a:lstStyle/>
          <a:p>
            <a:r>
              <a:rPr lang="en-US" b="1" dirty="0">
                <a:latin typeface="Arial" panose="020B0604020202020204" pitchFamily="34" charset="0"/>
                <a:cs typeface="Arial" panose="020B0604020202020204" pitchFamily="34" charset="0"/>
              </a:rPr>
              <a:t>PIPELINE</a:t>
            </a:r>
          </a:p>
        </p:txBody>
      </p:sp>
    </p:spTree>
    <p:extLst>
      <p:ext uri="{BB962C8B-B14F-4D97-AF65-F5344CB8AC3E}">
        <p14:creationId xmlns:p14="http://schemas.microsoft.com/office/powerpoint/2010/main" val="10822445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1FE929-1847-A644-B43A-7D60A2AD2BA8}"/>
              </a:ext>
            </a:extLst>
          </p:cNvPr>
          <p:cNvSpPr>
            <a:spLocks noGrp="1"/>
          </p:cNvSpPr>
          <p:nvPr>
            <p:ph type="title"/>
          </p:nvPr>
        </p:nvSpPr>
        <p:spPr>
          <a:xfrm>
            <a:off x="274320" y="1456036"/>
            <a:ext cx="11694379" cy="1325563"/>
          </a:xfrm>
        </p:spPr>
        <p:txBody>
          <a:bodyPr>
            <a:normAutofit fontScale="90000"/>
          </a:bodyPr>
          <a:lstStyle/>
          <a:p>
            <a:r>
              <a:rPr lang="en-US" dirty="0"/>
              <a:t>Midway review:</a:t>
            </a:r>
            <a:br>
              <a:rPr lang="en-US" dirty="0"/>
            </a:br>
            <a:br>
              <a:rPr lang="en-US" i="1" dirty="0"/>
            </a:br>
            <a:r>
              <a:rPr lang="en-US" sz="3600" i="1" dirty="0"/>
              <a:t>How did we prepare </a:t>
            </a:r>
            <a:br>
              <a:rPr lang="en-US" sz="3600" i="1" dirty="0"/>
            </a:br>
            <a:r>
              <a:rPr lang="en-US" sz="3600" i="1" dirty="0"/>
              <a:t>our reads?</a:t>
            </a:r>
            <a:br>
              <a:rPr lang="en-US" sz="3600" i="1" dirty="0"/>
            </a:br>
            <a:br>
              <a:rPr lang="en-US" sz="3600" i="1" dirty="0"/>
            </a:br>
            <a:r>
              <a:rPr lang="en-US" sz="3600" i="1" dirty="0"/>
              <a:t>Which step removes the</a:t>
            </a:r>
            <a:br>
              <a:rPr lang="en-US" sz="3600" i="1" dirty="0"/>
            </a:br>
            <a:r>
              <a:rPr lang="en-US" sz="3600" i="1" dirty="0"/>
              <a:t> most reads?</a:t>
            </a:r>
            <a:br>
              <a:rPr lang="en-US" sz="3600" dirty="0"/>
            </a:br>
            <a:endParaRPr lang="en-US" sz="3600" dirty="0"/>
          </a:p>
        </p:txBody>
      </p:sp>
      <p:grpSp>
        <p:nvGrpSpPr>
          <p:cNvPr id="5" name="Group 4">
            <a:extLst>
              <a:ext uri="{FF2B5EF4-FFF2-40B4-BE49-F238E27FC236}">
                <a16:creationId xmlns:a16="http://schemas.microsoft.com/office/drawing/2014/main" id="{36C1C045-7D0C-E84B-A91B-4CA4BD47376E}"/>
              </a:ext>
            </a:extLst>
          </p:cNvPr>
          <p:cNvGrpSpPr/>
          <p:nvPr/>
        </p:nvGrpSpPr>
        <p:grpSpPr>
          <a:xfrm>
            <a:off x="9566764" y="1025633"/>
            <a:ext cx="1753952" cy="593984"/>
            <a:chOff x="10300544" y="201544"/>
            <a:chExt cx="1753952" cy="593984"/>
          </a:xfrm>
        </p:grpSpPr>
        <p:sp>
          <p:nvSpPr>
            <p:cNvPr id="6" name="Rounded Rectangle 5">
              <a:extLst>
                <a:ext uri="{FF2B5EF4-FFF2-40B4-BE49-F238E27FC236}">
                  <a16:creationId xmlns:a16="http://schemas.microsoft.com/office/drawing/2014/main" id="{A2ED49CC-0B9C-944B-B833-F032E0446BB3}"/>
                </a:ext>
              </a:extLst>
            </p:cNvPr>
            <p:cNvSpPr/>
            <p:nvPr/>
          </p:nvSpPr>
          <p:spPr>
            <a:xfrm>
              <a:off x="10300544" y="201544"/>
              <a:ext cx="1753952" cy="430403"/>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ysClr val="windowText" lastClr="000000"/>
                  </a:solidFill>
                  <a:latin typeface="Arial" panose="020B0604020202020204" pitchFamily="34" charset="0"/>
                  <a:cs typeface="Arial" panose="020B0604020202020204" pitchFamily="34" charset="0"/>
                </a:rPr>
                <a:t>Trim</a:t>
              </a:r>
              <a:r>
                <a:rPr lang="en-US" sz="1600" dirty="0">
                  <a:solidFill>
                    <a:sysClr val="windowText" lastClr="000000"/>
                  </a:solidFill>
                  <a:latin typeface="Arial" panose="020B0604020202020204" pitchFamily="34" charset="0"/>
                  <a:cs typeface="Arial" panose="020B0604020202020204" pitchFamily="34" charset="0"/>
                </a:rPr>
                <a:t> </a:t>
              </a:r>
              <a:r>
                <a:rPr lang="en-US" sz="1600" b="1" dirty="0">
                  <a:solidFill>
                    <a:sysClr val="windowText" lastClr="000000"/>
                  </a:solidFill>
                  <a:latin typeface="Arial" panose="020B0604020202020204" pitchFamily="34" charset="0"/>
                  <a:cs typeface="Arial" panose="020B0604020202020204" pitchFamily="34" charset="0"/>
                </a:rPr>
                <a:t>Reads</a:t>
              </a:r>
            </a:p>
          </p:txBody>
        </p:sp>
        <p:sp>
          <p:nvSpPr>
            <p:cNvPr id="7" name="Triangle 6">
              <a:extLst>
                <a:ext uri="{FF2B5EF4-FFF2-40B4-BE49-F238E27FC236}">
                  <a16:creationId xmlns:a16="http://schemas.microsoft.com/office/drawing/2014/main" id="{525DC4AD-13C6-2041-B7A3-4C827B112E0D}"/>
                </a:ext>
              </a:extLst>
            </p:cNvPr>
            <p:cNvSpPr/>
            <p:nvPr/>
          </p:nvSpPr>
          <p:spPr>
            <a:xfrm rot="10800000">
              <a:off x="11017819" y="552884"/>
              <a:ext cx="315571" cy="242644"/>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 name="Group 7">
            <a:extLst>
              <a:ext uri="{FF2B5EF4-FFF2-40B4-BE49-F238E27FC236}">
                <a16:creationId xmlns:a16="http://schemas.microsoft.com/office/drawing/2014/main" id="{C0FB83DD-697D-474A-84A7-A88BE18D7E53}"/>
              </a:ext>
            </a:extLst>
          </p:cNvPr>
          <p:cNvGrpSpPr/>
          <p:nvPr/>
        </p:nvGrpSpPr>
        <p:grpSpPr>
          <a:xfrm>
            <a:off x="9572407" y="1663458"/>
            <a:ext cx="1753952" cy="593984"/>
            <a:chOff x="10300544" y="201544"/>
            <a:chExt cx="1753952" cy="593984"/>
          </a:xfrm>
        </p:grpSpPr>
        <p:sp>
          <p:nvSpPr>
            <p:cNvPr id="9" name="Rounded Rectangle 8">
              <a:extLst>
                <a:ext uri="{FF2B5EF4-FFF2-40B4-BE49-F238E27FC236}">
                  <a16:creationId xmlns:a16="http://schemas.microsoft.com/office/drawing/2014/main" id="{3BA6E818-92EA-4345-B315-C967951CF8AA}"/>
                </a:ext>
              </a:extLst>
            </p:cNvPr>
            <p:cNvSpPr/>
            <p:nvPr/>
          </p:nvSpPr>
          <p:spPr>
            <a:xfrm>
              <a:off x="10300544" y="201544"/>
              <a:ext cx="1753952" cy="430403"/>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ysClr val="windowText" lastClr="000000"/>
                  </a:solidFill>
                  <a:latin typeface="Arial Narrow" panose="020B0604020202020204" pitchFamily="34" charset="0"/>
                  <a:cs typeface="Arial Narrow" panose="020B0604020202020204" pitchFamily="34" charset="0"/>
                </a:rPr>
                <a:t>Filter</a:t>
              </a:r>
              <a:r>
                <a:rPr lang="en-US" sz="1400" dirty="0">
                  <a:solidFill>
                    <a:sysClr val="windowText" lastClr="000000"/>
                  </a:solidFill>
                  <a:latin typeface="Arial Narrow" panose="020B0604020202020204" pitchFamily="34" charset="0"/>
                  <a:cs typeface="Arial Narrow" panose="020B0604020202020204" pitchFamily="34" charset="0"/>
                </a:rPr>
                <a:t> </a:t>
              </a:r>
              <a:r>
                <a:rPr lang="en-US" sz="1400" b="1" dirty="0">
                  <a:solidFill>
                    <a:sysClr val="windowText" lastClr="000000"/>
                  </a:solidFill>
                  <a:latin typeface="Arial Narrow" panose="020B0604020202020204" pitchFamily="34" charset="0"/>
                  <a:cs typeface="Arial Narrow" panose="020B0604020202020204" pitchFamily="34" charset="0"/>
                </a:rPr>
                <a:t>Low-complexity</a:t>
              </a:r>
            </a:p>
          </p:txBody>
        </p:sp>
        <p:sp>
          <p:nvSpPr>
            <p:cNvPr id="10" name="Triangle 9">
              <a:extLst>
                <a:ext uri="{FF2B5EF4-FFF2-40B4-BE49-F238E27FC236}">
                  <a16:creationId xmlns:a16="http://schemas.microsoft.com/office/drawing/2014/main" id="{5E254A49-CFBD-1E45-BE5A-21F507A490F6}"/>
                </a:ext>
              </a:extLst>
            </p:cNvPr>
            <p:cNvSpPr/>
            <p:nvPr/>
          </p:nvSpPr>
          <p:spPr>
            <a:xfrm rot="10800000">
              <a:off x="11017819" y="552884"/>
              <a:ext cx="315571" cy="242644"/>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10">
            <a:extLst>
              <a:ext uri="{FF2B5EF4-FFF2-40B4-BE49-F238E27FC236}">
                <a16:creationId xmlns:a16="http://schemas.microsoft.com/office/drawing/2014/main" id="{E9347F5C-E46A-624C-B741-70BA989BF8D6}"/>
              </a:ext>
            </a:extLst>
          </p:cNvPr>
          <p:cNvGrpSpPr/>
          <p:nvPr/>
        </p:nvGrpSpPr>
        <p:grpSpPr>
          <a:xfrm>
            <a:off x="9578050" y="2278707"/>
            <a:ext cx="1753952" cy="593984"/>
            <a:chOff x="10300544" y="201544"/>
            <a:chExt cx="1753952" cy="593984"/>
          </a:xfrm>
        </p:grpSpPr>
        <p:sp>
          <p:nvSpPr>
            <p:cNvPr id="12" name="Rounded Rectangle 11">
              <a:extLst>
                <a:ext uri="{FF2B5EF4-FFF2-40B4-BE49-F238E27FC236}">
                  <a16:creationId xmlns:a16="http://schemas.microsoft.com/office/drawing/2014/main" id="{A11EDB41-D6C5-9E4E-9426-ED5623626B6F}"/>
                </a:ext>
              </a:extLst>
            </p:cNvPr>
            <p:cNvSpPr/>
            <p:nvPr/>
          </p:nvSpPr>
          <p:spPr>
            <a:xfrm>
              <a:off x="10300544" y="201544"/>
              <a:ext cx="1753952" cy="430403"/>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ysClr val="windowText" lastClr="000000"/>
                  </a:solidFill>
                  <a:latin typeface="Arial" panose="020B0604020202020204" pitchFamily="34" charset="0"/>
                  <a:cs typeface="Arial" panose="020B0604020202020204" pitchFamily="34" charset="0"/>
                </a:rPr>
                <a:t>Normalize</a:t>
              </a:r>
            </a:p>
          </p:txBody>
        </p:sp>
        <p:sp>
          <p:nvSpPr>
            <p:cNvPr id="13" name="Triangle 12">
              <a:extLst>
                <a:ext uri="{FF2B5EF4-FFF2-40B4-BE49-F238E27FC236}">
                  <a16:creationId xmlns:a16="http://schemas.microsoft.com/office/drawing/2014/main" id="{A0C3D5BF-97CE-7B43-BE24-F783C09167B5}"/>
                </a:ext>
              </a:extLst>
            </p:cNvPr>
            <p:cNvSpPr/>
            <p:nvPr/>
          </p:nvSpPr>
          <p:spPr>
            <a:xfrm rot="10800000">
              <a:off x="11017819" y="552884"/>
              <a:ext cx="315571" cy="242644"/>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42F949DB-0583-0A45-996E-BF81E6C399F4}"/>
              </a:ext>
            </a:extLst>
          </p:cNvPr>
          <p:cNvGrpSpPr/>
          <p:nvPr/>
        </p:nvGrpSpPr>
        <p:grpSpPr>
          <a:xfrm>
            <a:off x="9577913" y="2895269"/>
            <a:ext cx="1753952" cy="593984"/>
            <a:chOff x="10300544" y="201544"/>
            <a:chExt cx="1753952" cy="593984"/>
          </a:xfrm>
        </p:grpSpPr>
        <p:sp>
          <p:nvSpPr>
            <p:cNvPr id="15" name="Rounded Rectangle 14">
              <a:extLst>
                <a:ext uri="{FF2B5EF4-FFF2-40B4-BE49-F238E27FC236}">
                  <a16:creationId xmlns:a16="http://schemas.microsoft.com/office/drawing/2014/main" id="{2433427E-D062-0640-A30D-3064C2A5658D}"/>
                </a:ext>
              </a:extLst>
            </p:cNvPr>
            <p:cNvSpPr/>
            <p:nvPr/>
          </p:nvSpPr>
          <p:spPr>
            <a:xfrm>
              <a:off x="10300544" y="201544"/>
              <a:ext cx="1753952" cy="430403"/>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ysClr val="windowText" lastClr="000000"/>
                  </a:solidFill>
                  <a:latin typeface="Arial" panose="020B0604020202020204" pitchFamily="34" charset="0"/>
                  <a:cs typeface="Arial" panose="020B0604020202020204" pitchFamily="34" charset="0"/>
                </a:rPr>
                <a:t>Decontaminate</a:t>
              </a:r>
            </a:p>
          </p:txBody>
        </p:sp>
        <p:sp>
          <p:nvSpPr>
            <p:cNvPr id="16" name="Triangle 15">
              <a:extLst>
                <a:ext uri="{FF2B5EF4-FFF2-40B4-BE49-F238E27FC236}">
                  <a16:creationId xmlns:a16="http://schemas.microsoft.com/office/drawing/2014/main" id="{D47DCDE5-1719-3D49-8415-883B013F7211}"/>
                </a:ext>
              </a:extLst>
            </p:cNvPr>
            <p:cNvSpPr/>
            <p:nvPr/>
          </p:nvSpPr>
          <p:spPr>
            <a:xfrm rot="10800000">
              <a:off x="11017819" y="552884"/>
              <a:ext cx="315571" cy="242644"/>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 name="Group 26">
            <a:extLst>
              <a:ext uri="{FF2B5EF4-FFF2-40B4-BE49-F238E27FC236}">
                <a16:creationId xmlns:a16="http://schemas.microsoft.com/office/drawing/2014/main" id="{86B8621F-635B-8E4B-A840-0F67D2AA77B2}"/>
              </a:ext>
            </a:extLst>
          </p:cNvPr>
          <p:cNvGrpSpPr/>
          <p:nvPr/>
        </p:nvGrpSpPr>
        <p:grpSpPr>
          <a:xfrm>
            <a:off x="11175761" y="1385855"/>
            <a:ext cx="1168303" cy="856315"/>
            <a:chOff x="7120940" y="1990685"/>
            <a:chExt cx="3581616" cy="2497017"/>
          </a:xfrm>
        </p:grpSpPr>
        <p:pic>
          <p:nvPicPr>
            <p:cNvPr id="28" name="Picture 27">
              <a:extLst>
                <a:ext uri="{FF2B5EF4-FFF2-40B4-BE49-F238E27FC236}">
                  <a16:creationId xmlns:a16="http://schemas.microsoft.com/office/drawing/2014/main" id="{5DF4B698-91BC-724C-9A3C-CC2DB5FE9898}"/>
                </a:ext>
              </a:extLst>
            </p:cNvPr>
            <p:cNvPicPr>
              <a:picLocks noChangeAspect="1"/>
            </p:cNvPicPr>
            <p:nvPr/>
          </p:nvPicPr>
          <p:blipFill>
            <a:blip r:embed="rId3"/>
            <a:stretch>
              <a:fillRect/>
            </a:stretch>
          </p:blipFill>
          <p:spPr>
            <a:xfrm>
              <a:off x="7120940" y="1990685"/>
              <a:ext cx="3529760" cy="2497017"/>
            </a:xfrm>
            <a:prstGeom prst="rect">
              <a:avLst/>
            </a:prstGeom>
          </p:spPr>
        </p:pic>
        <p:sp>
          <p:nvSpPr>
            <p:cNvPr id="29" name="TextBox 28">
              <a:extLst>
                <a:ext uri="{FF2B5EF4-FFF2-40B4-BE49-F238E27FC236}">
                  <a16:creationId xmlns:a16="http://schemas.microsoft.com/office/drawing/2014/main" id="{FB0CF368-6798-2C45-9D88-50924EF73439}"/>
                </a:ext>
              </a:extLst>
            </p:cNvPr>
            <p:cNvSpPr txBox="1"/>
            <p:nvPr/>
          </p:nvSpPr>
          <p:spPr>
            <a:xfrm>
              <a:off x="7723277" y="2908806"/>
              <a:ext cx="2979279" cy="1076973"/>
            </a:xfrm>
            <a:prstGeom prst="rect">
              <a:avLst/>
            </a:prstGeom>
            <a:noFill/>
          </p:spPr>
          <p:txBody>
            <a:bodyPr wrap="square" rtlCol="0">
              <a:spAutoFit/>
            </a:bodyPr>
            <a:lstStyle/>
            <a:p>
              <a:r>
                <a:rPr lang="en-US" sz="1750" b="1" dirty="0">
                  <a:latin typeface="Century Gothic" panose="020B0502020202020204" pitchFamily="34" charset="0"/>
                </a:rPr>
                <a:t>reads</a:t>
              </a:r>
            </a:p>
          </p:txBody>
        </p:sp>
      </p:grpSp>
      <p:grpSp>
        <p:nvGrpSpPr>
          <p:cNvPr id="32" name="Group 31">
            <a:extLst>
              <a:ext uri="{FF2B5EF4-FFF2-40B4-BE49-F238E27FC236}">
                <a16:creationId xmlns:a16="http://schemas.microsoft.com/office/drawing/2014/main" id="{9DD15725-9022-7F49-91E3-6DBEB8ED86CE}"/>
              </a:ext>
            </a:extLst>
          </p:cNvPr>
          <p:cNvGrpSpPr/>
          <p:nvPr/>
        </p:nvGrpSpPr>
        <p:grpSpPr>
          <a:xfrm>
            <a:off x="9564848" y="421138"/>
            <a:ext cx="1753952" cy="593984"/>
            <a:chOff x="10300544" y="201544"/>
            <a:chExt cx="1753952" cy="593984"/>
          </a:xfrm>
        </p:grpSpPr>
        <p:sp>
          <p:nvSpPr>
            <p:cNvPr id="33" name="Rounded Rectangle 32">
              <a:extLst>
                <a:ext uri="{FF2B5EF4-FFF2-40B4-BE49-F238E27FC236}">
                  <a16:creationId xmlns:a16="http://schemas.microsoft.com/office/drawing/2014/main" id="{6E67C1DF-D611-B341-B5AE-C528ED649756}"/>
                </a:ext>
              </a:extLst>
            </p:cNvPr>
            <p:cNvSpPr/>
            <p:nvPr/>
          </p:nvSpPr>
          <p:spPr>
            <a:xfrm>
              <a:off x="10300544" y="201544"/>
              <a:ext cx="1753952" cy="430403"/>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err="1">
                  <a:solidFill>
                    <a:sysClr val="windowText" lastClr="000000"/>
                  </a:solidFill>
                  <a:latin typeface="Arial" panose="020B0604020202020204" pitchFamily="34" charset="0"/>
                  <a:cs typeface="Arial" panose="020B0604020202020204" pitchFamily="34" charset="0"/>
                </a:rPr>
                <a:t>FastQC</a:t>
              </a:r>
              <a:endParaRPr lang="en-US" sz="1600" b="1" dirty="0">
                <a:solidFill>
                  <a:sysClr val="windowText" lastClr="000000"/>
                </a:solidFill>
                <a:latin typeface="Arial" panose="020B0604020202020204" pitchFamily="34" charset="0"/>
                <a:cs typeface="Arial" panose="020B0604020202020204" pitchFamily="34" charset="0"/>
              </a:endParaRPr>
            </a:p>
          </p:txBody>
        </p:sp>
        <p:sp>
          <p:nvSpPr>
            <p:cNvPr id="34" name="Triangle 33">
              <a:extLst>
                <a:ext uri="{FF2B5EF4-FFF2-40B4-BE49-F238E27FC236}">
                  <a16:creationId xmlns:a16="http://schemas.microsoft.com/office/drawing/2014/main" id="{7A44A6E9-62B5-0C48-BF86-98BF10C42878}"/>
                </a:ext>
              </a:extLst>
            </p:cNvPr>
            <p:cNvSpPr/>
            <p:nvPr/>
          </p:nvSpPr>
          <p:spPr>
            <a:xfrm rot="10800000">
              <a:off x="11017819" y="552884"/>
              <a:ext cx="315571" cy="242644"/>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5" name="Picture 34">
            <a:extLst>
              <a:ext uri="{FF2B5EF4-FFF2-40B4-BE49-F238E27FC236}">
                <a16:creationId xmlns:a16="http://schemas.microsoft.com/office/drawing/2014/main" id="{B22C514E-AAFA-4344-A49E-616E7481EF1D}"/>
              </a:ext>
            </a:extLst>
          </p:cNvPr>
          <p:cNvPicPr>
            <a:picLocks noChangeAspect="1"/>
          </p:cNvPicPr>
          <p:nvPr/>
        </p:nvPicPr>
        <p:blipFill>
          <a:blip r:embed="rId4"/>
          <a:stretch>
            <a:fillRect/>
          </a:stretch>
        </p:blipFill>
        <p:spPr>
          <a:xfrm>
            <a:off x="11149658" y="166018"/>
            <a:ext cx="1171827" cy="828972"/>
          </a:xfrm>
          <a:prstGeom prst="rect">
            <a:avLst/>
          </a:prstGeom>
        </p:spPr>
      </p:pic>
      <p:sp>
        <p:nvSpPr>
          <p:cNvPr id="36" name="TextBox 35">
            <a:extLst>
              <a:ext uri="{FF2B5EF4-FFF2-40B4-BE49-F238E27FC236}">
                <a16:creationId xmlns:a16="http://schemas.microsoft.com/office/drawing/2014/main" id="{FCFEF357-35BD-D044-B516-495B74E72D9C}"/>
              </a:ext>
            </a:extLst>
          </p:cNvPr>
          <p:cNvSpPr txBox="1"/>
          <p:nvPr/>
        </p:nvSpPr>
        <p:spPr>
          <a:xfrm>
            <a:off x="11416283" y="473368"/>
            <a:ext cx="1158904" cy="400110"/>
          </a:xfrm>
          <a:prstGeom prst="rect">
            <a:avLst/>
          </a:prstGeom>
          <a:noFill/>
        </p:spPr>
        <p:txBody>
          <a:bodyPr wrap="square" rtlCol="0">
            <a:spAutoFit/>
          </a:bodyPr>
          <a:lstStyle/>
          <a:p>
            <a:r>
              <a:rPr lang="en-US" sz="2000" b="1" dirty="0">
                <a:latin typeface="Century Gothic" panose="020B0502020202020204" pitchFamily="34" charset="0"/>
              </a:rPr>
              <a:t>QC</a:t>
            </a:r>
          </a:p>
        </p:txBody>
      </p:sp>
      <p:sp>
        <p:nvSpPr>
          <p:cNvPr id="49" name="TextBox 48">
            <a:extLst>
              <a:ext uri="{FF2B5EF4-FFF2-40B4-BE49-F238E27FC236}">
                <a16:creationId xmlns:a16="http://schemas.microsoft.com/office/drawing/2014/main" id="{94AAF715-60B2-DF45-80E4-E9260BC84415}"/>
              </a:ext>
            </a:extLst>
          </p:cNvPr>
          <p:cNvSpPr txBox="1"/>
          <p:nvPr/>
        </p:nvSpPr>
        <p:spPr>
          <a:xfrm>
            <a:off x="9414935" y="20356"/>
            <a:ext cx="2190045" cy="369332"/>
          </a:xfrm>
          <a:prstGeom prst="rect">
            <a:avLst/>
          </a:prstGeom>
          <a:noFill/>
        </p:spPr>
        <p:txBody>
          <a:bodyPr wrap="square" rtlCol="0">
            <a:spAutoFit/>
          </a:bodyPr>
          <a:lstStyle/>
          <a:p>
            <a:r>
              <a:rPr lang="en-US" b="1" dirty="0">
                <a:solidFill>
                  <a:schemeClr val="bg1"/>
                </a:solidFill>
                <a:latin typeface="Arial" panose="020B0604020202020204" pitchFamily="34" charset="0"/>
                <a:cs typeface="Arial" panose="020B0604020202020204" pitchFamily="34" charset="0"/>
              </a:rPr>
              <a:t>PIPELINE</a:t>
            </a:r>
          </a:p>
        </p:txBody>
      </p:sp>
      <p:sp>
        <p:nvSpPr>
          <p:cNvPr id="50" name="TextBox 49">
            <a:extLst>
              <a:ext uri="{FF2B5EF4-FFF2-40B4-BE49-F238E27FC236}">
                <a16:creationId xmlns:a16="http://schemas.microsoft.com/office/drawing/2014/main" id="{41C8D805-F485-D849-9CD5-64B276D33D34}"/>
              </a:ext>
            </a:extLst>
          </p:cNvPr>
          <p:cNvSpPr txBox="1"/>
          <p:nvPr/>
        </p:nvSpPr>
        <p:spPr>
          <a:xfrm>
            <a:off x="9778654" y="7353"/>
            <a:ext cx="2190045" cy="369332"/>
          </a:xfrm>
          <a:prstGeom prst="rect">
            <a:avLst/>
          </a:prstGeom>
          <a:noFill/>
        </p:spPr>
        <p:txBody>
          <a:bodyPr wrap="square" rtlCol="0">
            <a:spAutoFit/>
          </a:bodyPr>
          <a:lstStyle/>
          <a:p>
            <a:r>
              <a:rPr lang="en-US" b="1" dirty="0">
                <a:latin typeface="Arial" panose="020B0604020202020204" pitchFamily="34" charset="0"/>
                <a:cs typeface="Arial" panose="020B0604020202020204" pitchFamily="34" charset="0"/>
              </a:rPr>
              <a:t>PIPELINE</a:t>
            </a:r>
          </a:p>
        </p:txBody>
      </p:sp>
    </p:spTree>
    <p:extLst>
      <p:ext uri="{BB962C8B-B14F-4D97-AF65-F5344CB8AC3E}">
        <p14:creationId xmlns:p14="http://schemas.microsoft.com/office/powerpoint/2010/main" val="34550250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1FE929-1847-A644-B43A-7D60A2AD2BA8}"/>
              </a:ext>
            </a:extLst>
          </p:cNvPr>
          <p:cNvSpPr>
            <a:spLocks noGrp="1"/>
          </p:cNvSpPr>
          <p:nvPr>
            <p:ph type="title"/>
          </p:nvPr>
        </p:nvSpPr>
        <p:spPr>
          <a:xfrm>
            <a:off x="274320" y="1456036"/>
            <a:ext cx="11694379" cy="1325563"/>
          </a:xfrm>
        </p:spPr>
        <p:txBody>
          <a:bodyPr>
            <a:normAutofit fontScale="90000"/>
          </a:bodyPr>
          <a:lstStyle/>
          <a:p>
            <a:r>
              <a:rPr lang="en-US" dirty="0"/>
              <a:t>Midway review:</a:t>
            </a:r>
            <a:br>
              <a:rPr lang="en-US" dirty="0"/>
            </a:br>
            <a:br>
              <a:rPr lang="en-US" i="1" dirty="0"/>
            </a:br>
            <a:r>
              <a:rPr lang="en-US" sz="3600" i="1" dirty="0"/>
              <a:t>How did we prepare </a:t>
            </a:r>
            <a:br>
              <a:rPr lang="en-US" sz="3600" i="1" dirty="0"/>
            </a:br>
            <a:r>
              <a:rPr lang="en-US" sz="3600" i="1" dirty="0"/>
              <a:t>our reads?</a:t>
            </a:r>
            <a:br>
              <a:rPr lang="en-US" sz="3600" i="1" dirty="0"/>
            </a:br>
            <a:br>
              <a:rPr lang="en-US" sz="3600" i="1" dirty="0"/>
            </a:br>
            <a:r>
              <a:rPr lang="en-US" sz="3600" i="1" dirty="0"/>
              <a:t>Which step removes the</a:t>
            </a:r>
            <a:br>
              <a:rPr lang="en-US" sz="3600" i="1" dirty="0"/>
            </a:br>
            <a:r>
              <a:rPr lang="en-US" sz="3600" i="1" dirty="0"/>
              <a:t> most reads?</a:t>
            </a:r>
            <a:br>
              <a:rPr lang="en-US" sz="3600" dirty="0"/>
            </a:br>
            <a:endParaRPr lang="en-US" sz="3600" dirty="0"/>
          </a:p>
        </p:txBody>
      </p:sp>
      <p:grpSp>
        <p:nvGrpSpPr>
          <p:cNvPr id="5" name="Group 4">
            <a:extLst>
              <a:ext uri="{FF2B5EF4-FFF2-40B4-BE49-F238E27FC236}">
                <a16:creationId xmlns:a16="http://schemas.microsoft.com/office/drawing/2014/main" id="{36C1C045-7D0C-E84B-A91B-4CA4BD47376E}"/>
              </a:ext>
            </a:extLst>
          </p:cNvPr>
          <p:cNvGrpSpPr/>
          <p:nvPr/>
        </p:nvGrpSpPr>
        <p:grpSpPr>
          <a:xfrm>
            <a:off x="9566764" y="1025633"/>
            <a:ext cx="1753952" cy="593984"/>
            <a:chOff x="10300544" y="201544"/>
            <a:chExt cx="1753952" cy="593984"/>
          </a:xfrm>
        </p:grpSpPr>
        <p:sp>
          <p:nvSpPr>
            <p:cNvPr id="6" name="Rounded Rectangle 5">
              <a:extLst>
                <a:ext uri="{FF2B5EF4-FFF2-40B4-BE49-F238E27FC236}">
                  <a16:creationId xmlns:a16="http://schemas.microsoft.com/office/drawing/2014/main" id="{A2ED49CC-0B9C-944B-B833-F032E0446BB3}"/>
                </a:ext>
              </a:extLst>
            </p:cNvPr>
            <p:cNvSpPr/>
            <p:nvPr/>
          </p:nvSpPr>
          <p:spPr>
            <a:xfrm>
              <a:off x="10300544" y="201544"/>
              <a:ext cx="1753952" cy="430403"/>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ysClr val="windowText" lastClr="000000"/>
                  </a:solidFill>
                  <a:latin typeface="Arial" panose="020B0604020202020204" pitchFamily="34" charset="0"/>
                  <a:cs typeface="Arial" panose="020B0604020202020204" pitchFamily="34" charset="0"/>
                </a:rPr>
                <a:t>Trim</a:t>
              </a:r>
              <a:r>
                <a:rPr lang="en-US" sz="1600" dirty="0">
                  <a:solidFill>
                    <a:sysClr val="windowText" lastClr="000000"/>
                  </a:solidFill>
                  <a:latin typeface="Arial" panose="020B0604020202020204" pitchFamily="34" charset="0"/>
                  <a:cs typeface="Arial" panose="020B0604020202020204" pitchFamily="34" charset="0"/>
                </a:rPr>
                <a:t> </a:t>
              </a:r>
              <a:r>
                <a:rPr lang="en-US" sz="1600" b="1" dirty="0">
                  <a:solidFill>
                    <a:sysClr val="windowText" lastClr="000000"/>
                  </a:solidFill>
                  <a:latin typeface="Arial" panose="020B0604020202020204" pitchFamily="34" charset="0"/>
                  <a:cs typeface="Arial" panose="020B0604020202020204" pitchFamily="34" charset="0"/>
                </a:rPr>
                <a:t>Reads</a:t>
              </a:r>
            </a:p>
          </p:txBody>
        </p:sp>
        <p:sp>
          <p:nvSpPr>
            <p:cNvPr id="7" name="Triangle 6">
              <a:extLst>
                <a:ext uri="{FF2B5EF4-FFF2-40B4-BE49-F238E27FC236}">
                  <a16:creationId xmlns:a16="http://schemas.microsoft.com/office/drawing/2014/main" id="{525DC4AD-13C6-2041-B7A3-4C827B112E0D}"/>
                </a:ext>
              </a:extLst>
            </p:cNvPr>
            <p:cNvSpPr/>
            <p:nvPr/>
          </p:nvSpPr>
          <p:spPr>
            <a:xfrm rot="10800000">
              <a:off x="11017819" y="552884"/>
              <a:ext cx="315571" cy="242644"/>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 name="Group 7">
            <a:extLst>
              <a:ext uri="{FF2B5EF4-FFF2-40B4-BE49-F238E27FC236}">
                <a16:creationId xmlns:a16="http://schemas.microsoft.com/office/drawing/2014/main" id="{C0FB83DD-697D-474A-84A7-A88BE18D7E53}"/>
              </a:ext>
            </a:extLst>
          </p:cNvPr>
          <p:cNvGrpSpPr/>
          <p:nvPr/>
        </p:nvGrpSpPr>
        <p:grpSpPr>
          <a:xfrm>
            <a:off x="9572407" y="1663458"/>
            <a:ext cx="1753952" cy="593984"/>
            <a:chOff x="10300544" y="201544"/>
            <a:chExt cx="1753952" cy="593984"/>
          </a:xfrm>
        </p:grpSpPr>
        <p:sp>
          <p:nvSpPr>
            <p:cNvPr id="9" name="Rounded Rectangle 8">
              <a:extLst>
                <a:ext uri="{FF2B5EF4-FFF2-40B4-BE49-F238E27FC236}">
                  <a16:creationId xmlns:a16="http://schemas.microsoft.com/office/drawing/2014/main" id="{3BA6E818-92EA-4345-B315-C967951CF8AA}"/>
                </a:ext>
              </a:extLst>
            </p:cNvPr>
            <p:cNvSpPr/>
            <p:nvPr/>
          </p:nvSpPr>
          <p:spPr>
            <a:xfrm>
              <a:off x="10300544" y="201544"/>
              <a:ext cx="1753952" cy="430403"/>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ysClr val="windowText" lastClr="000000"/>
                  </a:solidFill>
                  <a:latin typeface="Arial Narrow" panose="020B0604020202020204" pitchFamily="34" charset="0"/>
                  <a:cs typeface="Arial Narrow" panose="020B0604020202020204" pitchFamily="34" charset="0"/>
                </a:rPr>
                <a:t>Filter</a:t>
              </a:r>
              <a:r>
                <a:rPr lang="en-US" sz="1400" dirty="0">
                  <a:solidFill>
                    <a:sysClr val="windowText" lastClr="000000"/>
                  </a:solidFill>
                  <a:latin typeface="Arial Narrow" panose="020B0604020202020204" pitchFamily="34" charset="0"/>
                  <a:cs typeface="Arial Narrow" panose="020B0604020202020204" pitchFamily="34" charset="0"/>
                </a:rPr>
                <a:t> </a:t>
              </a:r>
              <a:r>
                <a:rPr lang="en-US" sz="1400" b="1" dirty="0">
                  <a:solidFill>
                    <a:sysClr val="windowText" lastClr="000000"/>
                  </a:solidFill>
                  <a:latin typeface="Arial Narrow" panose="020B0604020202020204" pitchFamily="34" charset="0"/>
                  <a:cs typeface="Arial Narrow" panose="020B0604020202020204" pitchFamily="34" charset="0"/>
                </a:rPr>
                <a:t>Low-complexity</a:t>
              </a:r>
            </a:p>
          </p:txBody>
        </p:sp>
        <p:sp>
          <p:nvSpPr>
            <p:cNvPr id="10" name="Triangle 9">
              <a:extLst>
                <a:ext uri="{FF2B5EF4-FFF2-40B4-BE49-F238E27FC236}">
                  <a16:creationId xmlns:a16="http://schemas.microsoft.com/office/drawing/2014/main" id="{5E254A49-CFBD-1E45-BE5A-21F507A490F6}"/>
                </a:ext>
              </a:extLst>
            </p:cNvPr>
            <p:cNvSpPr/>
            <p:nvPr/>
          </p:nvSpPr>
          <p:spPr>
            <a:xfrm rot="10800000">
              <a:off x="11017819" y="552884"/>
              <a:ext cx="315571" cy="242644"/>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10">
            <a:extLst>
              <a:ext uri="{FF2B5EF4-FFF2-40B4-BE49-F238E27FC236}">
                <a16:creationId xmlns:a16="http://schemas.microsoft.com/office/drawing/2014/main" id="{E9347F5C-E46A-624C-B741-70BA989BF8D6}"/>
              </a:ext>
            </a:extLst>
          </p:cNvPr>
          <p:cNvGrpSpPr/>
          <p:nvPr/>
        </p:nvGrpSpPr>
        <p:grpSpPr>
          <a:xfrm>
            <a:off x="9578050" y="2278707"/>
            <a:ext cx="1753952" cy="593984"/>
            <a:chOff x="10300544" y="201544"/>
            <a:chExt cx="1753952" cy="593984"/>
          </a:xfrm>
        </p:grpSpPr>
        <p:sp>
          <p:nvSpPr>
            <p:cNvPr id="12" name="Rounded Rectangle 11">
              <a:extLst>
                <a:ext uri="{FF2B5EF4-FFF2-40B4-BE49-F238E27FC236}">
                  <a16:creationId xmlns:a16="http://schemas.microsoft.com/office/drawing/2014/main" id="{A11EDB41-D6C5-9E4E-9426-ED5623626B6F}"/>
                </a:ext>
              </a:extLst>
            </p:cNvPr>
            <p:cNvSpPr/>
            <p:nvPr/>
          </p:nvSpPr>
          <p:spPr>
            <a:xfrm>
              <a:off x="10300544" y="201544"/>
              <a:ext cx="1753952" cy="430403"/>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ysClr val="windowText" lastClr="000000"/>
                  </a:solidFill>
                  <a:latin typeface="Arial" panose="020B0604020202020204" pitchFamily="34" charset="0"/>
                  <a:cs typeface="Arial" panose="020B0604020202020204" pitchFamily="34" charset="0"/>
                </a:rPr>
                <a:t>Normalize</a:t>
              </a:r>
            </a:p>
          </p:txBody>
        </p:sp>
        <p:sp>
          <p:nvSpPr>
            <p:cNvPr id="13" name="Triangle 12">
              <a:extLst>
                <a:ext uri="{FF2B5EF4-FFF2-40B4-BE49-F238E27FC236}">
                  <a16:creationId xmlns:a16="http://schemas.microsoft.com/office/drawing/2014/main" id="{A0C3D5BF-97CE-7B43-BE24-F783C09167B5}"/>
                </a:ext>
              </a:extLst>
            </p:cNvPr>
            <p:cNvSpPr/>
            <p:nvPr/>
          </p:nvSpPr>
          <p:spPr>
            <a:xfrm rot="10800000">
              <a:off x="11017819" y="552884"/>
              <a:ext cx="315571" cy="242644"/>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42F949DB-0583-0A45-996E-BF81E6C399F4}"/>
              </a:ext>
            </a:extLst>
          </p:cNvPr>
          <p:cNvGrpSpPr/>
          <p:nvPr/>
        </p:nvGrpSpPr>
        <p:grpSpPr>
          <a:xfrm>
            <a:off x="9577913" y="2895269"/>
            <a:ext cx="1753952" cy="593984"/>
            <a:chOff x="10300544" y="201544"/>
            <a:chExt cx="1753952" cy="593984"/>
          </a:xfrm>
        </p:grpSpPr>
        <p:sp>
          <p:nvSpPr>
            <p:cNvPr id="15" name="Rounded Rectangle 14">
              <a:extLst>
                <a:ext uri="{FF2B5EF4-FFF2-40B4-BE49-F238E27FC236}">
                  <a16:creationId xmlns:a16="http://schemas.microsoft.com/office/drawing/2014/main" id="{2433427E-D062-0640-A30D-3064C2A5658D}"/>
                </a:ext>
              </a:extLst>
            </p:cNvPr>
            <p:cNvSpPr/>
            <p:nvPr/>
          </p:nvSpPr>
          <p:spPr>
            <a:xfrm>
              <a:off x="10300544" y="201544"/>
              <a:ext cx="1753952" cy="430403"/>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ysClr val="windowText" lastClr="000000"/>
                  </a:solidFill>
                  <a:latin typeface="Arial" panose="020B0604020202020204" pitchFamily="34" charset="0"/>
                  <a:cs typeface="Arial" panose="020B0604020202020204" pitchFamily="34" charset="0"/>
                </a:rPr>
                <a:t>Decontaminate</a:t>
              </a:r>
            </a:p>
          </p:txBody>
        </p:sp>
        <p:sp>
          <p:nvSpPr>
            <p:cNvPr id="16" name="Triangle 15">
              <a:extLst>
                <a:ext uri="{FF2B5EF4-FFF2-40B4-BE49-F238E27FC236}">
                  <a16:creationId xmlns:a16="http://schemas.microsoft.com/office/drawing/2014/main" id="{D47DCDE5-1719-3D49-8415-883B013F7211}"/>
                </a:ext>
              </a:extLst>
            </p:cNvPr>
            <p:cNvSpPr/>
            <p:nvPr/>
          </p:nvSpPr>
          <p:spPr>
            <a:xfrm rot="10800000">
              <a:off x="11017819" y="552884"/>
              <a:ext cx="315571" cy="242644"/>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 name="Group 26">
            <a:extLst>
              <a:ext uri="{FF2B5EF4-FFF2-40B4-BE49-F238E27FC236}">
                <a16:creationId xmlns:a16="http://schemas.microsoft.com/office/drawing/2014/main" id="{86B8621F-635B-8E4B-A840-0F67D2AA77B2}"/>
              </a:ext>
            </a:extLst>
          </p:cNvPr>
          <p:cNvGrpSpPr/>
          <p:nvPr/>
        </p:nvGrpSpPr>
        <p:grpSpPr>
          <a:xfrm>
            <a:off x="11175761" y="1385855"/>
            <a:ext cx="1168303" cy="856315"/>
            <a:chOff x="7120940" y="1990685"/>
            <a:chExt cx="3581616" cy="2497017"/>
          </a:xfrm>
        </p:grpSpPr>
        <p:pic>
          <p:nvPicPr>
            <p:cNvPr id="28" name="Picture 27">
              <a:extLst>
                <a:ext uri="{FF2B5EF4-FFF2-40B4-BE49-F238E27FC236}">
                  <a16:creationId xmlns:a16="http://schemas.microsoft.com/office/drawing/2014/main" id="{5DF4B698-91BC-724C-9A3C-CC2DB5FE9898}"/>
                </a:ext>
              </a:extLst>
            </p:cNvPr>
            <p:cNvPicPr>
              <a:picLocks noChangeAspect="1"/>
            </p:cNvPicPr>
            <p:nvPr/>
          </p:nvPicPr>
          <p:blipFill>
            <a:blip r:embed="rId3"/>
            <a:stretch>
              <a:fillRect/>
            </a:stretch>
          </p:blipFill>
          <p:spPr>
            <a:xfrm>
              <a:off x="7120940" y="1990685"/>
              <a:ext cx="3529760" cy="2497017"/>
            </a:xfrm>
            <a:prstGeom prst="rect">
              <a:avLst/>
            </a:prstGeom>
          </p:spPr>
        </p:pic>
        <p:sp>
          <p:nvSpPr>
            <p:cNvPr id="29" name="TextBox 28">
              <a:extLst>
                <a:ext uri="{FF2B5EF4-FFF2-40B4-BE49-F238E27FC236}">
                  <a16:creationId xmlns:a16="http://schemas.microsoft.com/office/drawing/2014/main" id="{FB0CF368-6798-2C45-9D88-50924EF73439}"/>
                </a:ext>
              </a:extLst>
            </p:cNvPr>
            <p:cNvSpPr txBox="1"/>
            <p:nvPr/>
          </p:nvSpPr>
          <p:spPr>
            <a:xfrm>
              <a:off x="7723277" y="2908806"/>
              <a:ext cx="2979279" cy="1076973"/>
            </a:xfrm>
            <a:prstGeom prst="rect">
              <a:avLst/>
            </a:prstGeom>
            <a:noFill/>
          </p:spPr>
          <p:txBody>
            <a:bodyPr wrap="square" rtlCol="0">
              <a:spAutoFit/>
            </a:bodyPr>
            <a:lstStyle/>
            <a:p>
              <a:r>
                <a:rPr lang="en-US" sz="1750" b="1" dirty="0">
                  <a:latin typeface="Century Gothic" panose="020B0502020202020204" pitchFamily="34" charset="0"/>
                </a:rPr>
                <a:t>reads</a:t>
              </a:r>
            </a:p>
          </p:txBody>
        </p:sp>
      </p:grpSp>
      <p:grpSp>
        <p:nvGrpSpPr>
          <p:cNvPr id="32" name="Group 31">
            <a:extLst>
              <a:ext uri="{FF2B5EF4-FFF2-40B4-BE49-F238E27FC236}">
                <a16:creationId xmlns:a16="http://schemas.microsoft.com/office/drawing/2014/main" id="{9DD15725-9022-7F49-91E3-6DBEB8ED86CE}"/>
              </a:ext>
            </a:extLst>
          </p:cNvPr>
          <p:cNvGrpSpPr/>
          <p:nvPr/>
        </p:nvGrpSpPr>
        <p:grpSpPr>
          <a:xfrm>
            <a:off x="9564848" y="421138"/>
            <a:ext cx="1753952" cy="593984"/>
            <a:chOff x="10300544" y="201544"/>
            <a:chExt cx="1753952" cy="593984"/>
          </a:xfrm>
        </p:grpSpPr>
        <p:sp>
          <p:nvSpPr>
            <p:cNvPr id="33" name="Rounded Rectangle 32">
              <a:extLst>
                <a:ext uri="{FF2B5EF4-FFF2-40B4-BE49-F238E27FC236}">
                  <a16:creationId xmlns:a16="http://schemas.microsoft.com/office/drawing/2014/main" id="{6E67C1DF-D611-B341-B5AE-C528ED649756}"/>
                </a:ext>
              </a:extLst>
            </p:cNvPr>
            <p:cNvSpPr/>
            <p:nvPr/>
          </p:nvSpPr>
          <p:spPr>
            <a:xfrm>
              <a:off x="10300544" y="201544"/>
              <a:ext cx="1753952" cy="430403"/>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err="1">
                  <a:solidFill>
                    <a:sysClr val="windowText" lastClr="000000"/>
                  </a:solidFill>
                  <a:latin typeface="Arial" panose="020B0604020202020204" pitchFamily="34" charset="0"/>
                  <a:cs typeface="Arial" panose="020B0604020202020204" pitchFamily="34" charset="0"/>
                </a:rPr>
                <a:t>FastQC</a:t>
              </a:r>
              <a:endParaRPr lang="en-US" sz="1600" b="1" dirty="0">
                <a:solidFill>
                  <a:sysClr val="windowText" lastClr="000000"/>
                </a:solidFill>
                <a:latin typeface="Arial" panose="020B0604020202020204" pitchFamily="34" charset="0"/>
                <a:cs typeface="Arial" panose="020B0604020202020204" pitchFamily="34" charset="0"/>
              </a:endParaRPr>
            </a:p>
          </p:txBody>
        </p:sp>
        <p:sp>
          <p:nvSpPr>
            <p:cNvPr id="34" name="Triangle 33">
              <a:extLst>
                <a:ext uri="{FF2B5EF4-FFF2-40B4-BE49-F238E27FC236}">
                  <a16:creationId xmlns:a16="http://schemas.microsoft.com/office/drawing/2014/main" id="{7A44A6E9-62B5-0C48-BF86-98BF10C42878}"/>
                </a:ext>
              </a:extLst>
            </p:cNvPr>
            <p:cNvSpPr/>
            <p:nvPr/>
          </p:nvSpPr>
          <p:spPr>
            <a:xfrm rot="10800000">
              <a:off x="11017819" y="552884"/>
              <a:ext cx="315571" cy="242644"/>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5" name="Picture 34">
            <a:extLst>
              <a:ext uri="{FF2B5EF4-FFF2-40B4-BE49-F238E27FC236}">
                <a16:creationId xmlns:a16="http://schemas.microsoft.com/office/drawing/2014/main" id="{B22C514E-AAFA-4344-A49E-616E7481EF1D}"/>
              </a:ext>
            </a:extLst>
          </p:cNvPr>
          <p:cNvPicPr>
            <a:picLocks noChangeAspect="1"/>
          </p:cNvPicPr>
          <p:nvPr/>
        </p:nvPicPr>
        <p:blipFill>
          <a:blip r:embed="rId4"/>
          <a:stretch>
            <a:fillRect/>
          </a:stretch>
        </p:blipFill>
        <p:spPr>
          <a:xfrm>
            <a:off x="11149658" y="166018"/>
            <a:ext cx="1171827" cy="828972"/>
          </a:xfrm>
          <a:prstGeom prst="rect">
            <a:avLst/>
          </a:prstGeom>
        </p:spPr>
      </p:pic>
      <p:sp>
        <p:nvSpPr>
          <p:cNvPr id="36" name="TextBox 35">
            <a:extLst>
              <a:ext uri="{FF2B5EF4-FFF2-40B4-BE49-F238E27FC236}">
                <a16:creationId xmlns:a16="http://schemas.microsoft.com/office/drawing/2014/main" id="{FCFEF357-35BD-D044-B516-495B74E72D9C}"/>
              </a:ext>
            </a:extLst>
          </p:cNvPr>
          <p:cNvSpPr txBox="1"/>
          <p:nvPr/>
        </p:nvSpPr>
        <p:spPr>
          <a:xfrm>
            <a:off x="11416283" y="473368"/>
            <a:ext cx="1158904" cy="400110"/>
          </a:xfrm>
          <a:prstGeom prst="rect">
            <a:avLst/>
          </a:prstGeom>
          <a:noFill/>
        </p:spPr>
        <p:txBody>
          <a:bodyPr wrap="square" rtlCol="0">
            <a:spAutoFit/>
          </a:bodyPr>
          <a:lstStyle/>
          <a:p>
            <a:r>
              <a:rPr lang="en-US" sz="2000" b="1" dirty="0">
                <a:latin typeface="Century Gothic" panose="020B0502020202020204" pitchFamily="34" charset="0"/>
              </a:rPr>
              <a:t>QC</a:t>
            </a:r>
          </a:p>
        </p:txBody>
      </p:sp>
      <p:sp>
        <p:nvSpPr>
          <p:cNvPr id="49" name="TextBox 48">
            <a:extLst>
              <a:ext uri="{FF2B5EF4-FFF2-40B4-BE49-F238E27FC236}">
                <a16:creationId xmlns:a16="http://schemas.microsoft.com/office/drawing/2014/main" id="{94AAF715-60B2-DF45-80E4-E9260BC84415}"/>
              </a:ext>
            </a:extLst>
          </p:cNvPr>
          <p:cNvSpPr txBox="1"/>
          <p:nvPr/>
        </p:nvSpPr>
        <p:spPr>
          <a:xfrm>
            <a:off x="9414935" y="20356"/>
            <a:ext cx="2190045" cy="369332"/>
          </a:xfrm>
          <a:prstGeom prst="rect">
            <a:avLst/>
          </a:prstGeom>
          <a:noFill/>
        </p:spPr>
        <p:txBody>
          <a:bodyPr wrap="square" rtlCol="0">
            <a:spAutoFit/>
          </a:bodyPr>
          <a:lstStyle/>
          <a:p>
            <a:r>
              <a:rPr lang="en-US" b="1" dirty="0">
                <a:solidFill>
                  <a:schemeClr val="bg1"/>
                </a:solidFill>
                <a:latin typeface="Arial" panose="020B0604020202020204" pitchFamily="34" charset="0"/>
                <a:cs typeface="Arial" panose="020B0604020202020204" pitchFamily="34" charset="0"/>
              </a:rPr>
              <a:t>PIPELINE</a:t>
            </a:r>
          </a:p>
        </p:txBody>
      </p:sp>
      <p:sp>
        <p:nvSpPr>
          <p:cNvPr id="50" name="TextBox 49">
            <a:extLst>
              <a:ext uri="{FF2B5EF4-FFF2-40B4-BE49-F238E27FC236}">
                <a16:creationId xmlns:a16="http://schemas.microsoft.com/office/drawing/2014/main" id="{41C8D805-F485-D849-9CD5-64B276D33D34}"/>
              </a:ext>
            </a:extLst>
          </p:cNvPr>
          <p:cNvSpPr txBox="1"/>
          <p:nvPr/>
        </p:nvSpPr>
        <p:spPr>
          <a:xfrm>
            <a:off x="9778654" y="7353"/>
            <a:ext cx="2190045" cy="369332"/>
          </a:xfrm>
          <a:prstGeom prst="rect">
            <a:avLst/>
          </a:prstGeom>
          <a:noFill/>
        </p:spPr>
        <p:txBody>
          <a:bodyPr wrap="square" rtlCol="0">
            <a:spAutoFit/>
          </a:bodyPr>
          <a:lstStyle/>
          <a:p>
            <a:r>
              <a:rPr lang="en-US" b="1" dirty="0">
                <a:latin typeface="Arial" panose="020B0604020202020204" pitchFamily="34" charset="0"/>
                <a:cs typeface="Arial" panose="020B0604020202020204" pitchFamily="34" charset="0"/>
              </a:rPr>
              <a:t>PIPELINE</a:t>
            </a:r>
          </a:p>
        </p:txBody>
      </p:sp>
      <p:grpSp>
        <p:nvGrpSpPr>
          <p:cNvPr id="4" name="Group 3">
            <a:extLst>
              <a:ext uri="{FF2B5EF4-FFF2-40B4-BE49-F238E27FC236}">
                <a16:creationId xmlns:a16="http://schemas.microsoft.com/office/drawing/2014/main" id="{406FC253-8294-4AEB-E5C8-6708B02F06A1}"/>
              </a:ext>
            </a:extLst>
          </p:cNvPr>
          <p:cNvGrpSpPr/>
          <p:nvPr/>
        </p:nvGrpSpPr>
        <p:grpSpPr>
          <a:xfrm>
            <a:off x="4664278" y="116721"/>
            <a:ext cx="4361671" cy="6063788"/>
            <a:chOff x="4664278" y="116721"/>
            <a:chExt cx="4361671" cy="6063788"/>
          </a:xfrm>
        </p:grpSpPr>
        <p:pic>
          <p:nvPicPr>
            <p:cNvPr id="17" name="Picture 16">
              <a:extLst>
                <a:ext uri="{FF2B5EF4-FFF2-40B4-BE49-F238E27FC236}">
                  <a16:creationId xmlns:a16="http://schemas.microsoft.com/office/drawing/2014/main" id="{13BB1A56-8C56-4C8F-00AC-88CD742F7244}"/>
                </a:ext>
              </a:extLst>
            </p:cNvPr>
            <p:cNvPicPr>
              <a:picLocks noChangeAspect="1"/>
            </p:cNvPicPr>
            <p:nvPr/>
          </p:nvPicPr>
          <p:blipFill>
            <a:blip r:embed="rId5"/>
            <a:stretch>
              <a:fillRect/>
            </a:stretch>
          </p:blipFill>
          <p:spPr>
            <a:xfrm>
              <a:off x="4664278" y="116721"/>
              <a:ext cx="4361671" cy="6063788"/>
            </a:xfrm>
            <a:prstGeom prst="rect">
              <a:avLst/>
            </a:prstGeom>
          </p:spPr>
        </p:pic>
        <p:sp>
          <p:nvSpPr>
            <p:cNvPr id="3" name="TextBox 2">
              <a:extLst>
                <a:ext uri="{FF2B5EF4-FFF2-40B4-BE49-F238E27FC236}">
                  <a16:creationId xmlns:a16="http://schemas.microsoft.com/office/drawing/2014/main" id="{D793E62C-5742-576C-98CE-F836C9DCADF2}"/>
                </a:ext>
              </a:extLst>
            </p:cNvPr>
            <p:cNvSpPr txBox="1"/>
            <p:nvPr/>
          </p:nvSpPr>
          <p:spPr>
            <a:xfrm>
              <a:off x="5095130" y="1227673"/>
              <a:ext cx="2446638" cy="338554"/>
            </a:xfrm>
            <a:prstGeom prst="rect">
              <a:avLst/>
            </a:prstGeom>
            <a:noFill/>
          </p:spPr>
          <p:txBody>
            <a:bodyPr wrap="square" rtlCol="0">
              <a:spAutoFit/>
            </a:bodyPr>
            <a:lstStyle/>
            <a:p>
              <a:r>
                <a:rPr lang="en-US" sz="1600" dirty="0"/>
                <a:t>Raw reads: 1,670,058</a:t>
              </a:r>
            </a:p>
          </p:txBody>
        </p:sp>
      </p:grpSp>
    </p:spTree>
    <p:extLst>
      <p:ext uri="{BB962C8B-B14F-4D97-AF65-F5344CB8AC3E}">
        <p14:creationId xmlns:p14="http://schemas.microsoft.com/office/powerpoint/2010/main" val="40420652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C4E07-0D5D-A84A-B6BB-354159398B86}"/>
              </a:ext>
            </a:extLst>
          </p:cNvPr>
          <p:cNvSpPr>
            <a:spLocks noGrp="1"/>
          </p:cNvSpPr>
          <p:nvPr>
            <p:ph type="title"/>
          </p:nvPr>
        </p:nvSpPr>
        <p:spPr>
          <a:xfrm>
            <a:off x="116957" y="-182172"/>
            <a:ext cx="10515600" cy="1325563"/>
          </a:xfrm>
        </p:spPr>
        <p:txBody>
          <a:bodyPr/>
          <a:lstStyle/>
          <a:p>
            <a:r>
              <a:rPr lang="en-US" dirty="0"/>
              <a:t>6. </a:t>
            </a:r>
            <a:r>
              <a:rPr lang="en-US" i="1" dirty="0"/>
              <a:t>Time to assemble the genome!</a:t>
            </a:r>
          </a:p>
        </p:txBody>
      </p:sp>
      <p:sp>
        <p:nvSpPr>
          <p:cNvPr id="3" name="Content Placeholder 2">
            <a:extLst>
              <a:ext uri="{FF2B5EF4-FFF2-40B4-BE49-F238E27FC236}">
                <a16:creationId xmlns:a16="http://schemas.microsoft.com/office/drawing/2014/main" id="{2862BCFD-13F1-D74D-8CC1-69E5D15434D2}"/>
              </a:ext>
            </a:extLst>
          </p:cNvPr>
          <p:cNvSpPr txBox="1">
            <a:spLocks/>
          </p:cNvSpPr>
          <p:nvPr/>
        </p:nvSpPr>
        <p:spPr>
          <a:xfrm>
            <a:off x="0" y="785310"/>
            <a:ext cx="12276019" cy="1325563"/>
          </a:xfrm>
          <a:prstGeom prst="rect">
            <a:avLst/>
          </a:prstGeom>
          <a:noFill/>
          <a:ln>
            <a:noFill/>
          </a:ln>
        </p:spPr>
        <p:txBody>
          <a:bodyPr spcFirstLastPara="1" vert="horz" wrap="square" lIns="91425" tIns="45700" rIns="91425" bIns="45700" rtlCol="0" anchor="t" anchorCtr="0">
            <a:normAutofit fontScale="47500" lnSpcReduction="20000"/>
          </a:bodyPr>
          <a:lstStyle>
            <a:lvl1pPr marL="609585" lvl="0" indent="-457189" algn="l" defTabSz="914400" rtl="0" eaLnBrk="1" latinLnBrk="0" hangingPunct="1">
              <a:lnSpc>
                <a:spcPct val="90000"/>
              </a:lnSpc>
              <a:spcBef>
                <a:spcPts val="1000"/>
              </a:spcBef>
              <a:spcAft>
                <a:spcPts val="0"/>
              </a:spcAft>
              <a:buClr>
                <a:schemeClr val="dk1"/>
              </a:buClr>
              <a:buSzPts val="1800"/>
              <a:buFont typeface="Arial" panose="020B0604020202020204" pitchFamily="34" charset="0"/>
              <a:buChar char="•"/>
              <a:defRPr sz="2800" kern="1200">
                <a:solidFill>
                  <a:schemeClr val="tx1"/>
                </a:solidFill>
                <a:latin typeface="+mn-lt"/>
                <a:ea typeface="+mn-ea"/>
                <a:cs typeface="+mn-cs"/>
              </a:defRPr>
            </a:lvl1pPr>
            <a:lvl2pPr marL="1219170" lvl="1" indent="-457189" algn="l" defTabSz="914400" rtl="0" eaLnBrk="1" latinLnBrk="0" hangingPunct="1">
              <a:lnSpc>
                <a:spcPct val="90000"/>
              </a:lnSpc>
              <a:spcBef>
                <a:spcPts val="500"/>
              </a:spcBef>
              <a:spcAft>
                <a:spcPts val="0"/>
              </a:spcAft>
              <a:buClr>
                <a:schemeClr val="dk1"/>
              </a:buClr>
              <a:buSzPts val="1800"/>
              <a:buFont typeface="Arial" panose="020B0604020202020204" pitchFamily="34" charset="0"/>
              <a:buChar char="•"/>
              <a:defRPr sz="2400" kern="1200">
                <a:solidFill>
                  <a:schemeClr val="tx1"/>
                </a:solidFill>
                <a:latin typeface="+mn-lt"/>
                <a:ea typeface="+mn-ea"/>
                <a:cs typeface="+mn-cs"/>
              </a:defRPr>
            </a:lvl2pPr>
            <a:lvl3pPr marL="1828754" lvl="2" indent="-457189" algn="l" defTabSz="914400" rtl="0" eaLnBrk="1" latinLnBrk="0" hangingPunct="1">
              <a:lnSpc>
                <a:spcPct val="90000"/>
              </a:lnSpc>
              <a:spcBef>
                <a:spcPts val="500"/>
              </a:spcBef>
              <a:spcAft>
                <a:spcPts val="0"/>
              </a:spcAft>
              <a:buClr>
                <a:schemeClr val="dk1"/>
              </a:buClr>
              <a:buSzPts val="1800"/>
              <a:buFont typeface="Arial" panose="020B0604020202020204" pitchFamily="34" charset="0"/>
              <a:buChar char="•"/>
              <a:defRPr sz="2000" kern="1200">
                <a:solidFill>
                  <a:schemeClr val="tx1"/>
                </a:solidFill>
                <a:latin typeface="+mn-lt"/>
                <a:ea typeface="+mn-ea"/>
                <a:cs typeface="+mn-cs"/>
              </a:defRPr>
            </a:lvl3pPr>
            <a:lvl4pPr marL="2438339" lvl="3" indent="-457189" algn="l" defTabSz="914400" rtl="0" eaLnBrk="1" latinLnBrk="0" hangingPunct="1">
              <a:lnSpc>
                <a:spcPct val="90000"/>
              </a:lnSpc>
              <a:spcBef>
                <a:spcPts val="500"/>
              </a:spcBef>
              <a:spcAft>
                <a:spcPts val="0"/>
              </a:spcAft>
              <a:buClr>
                <a:schemeClr val="dk1"/>
              </a:buClr>
              <a:buSzPts val="1800"/>
              <a:buFont typeface="Arial" panose="020B0604020202020204" pitchFamily="34" charset="0"/>
              <a:buChar char="•"/>
              <a:defRPr sz="1800" kern="1200">
                <a:solidFill>
                  <a:schemeClr val="tx1"/>
                </a:solidFill>
                <a:latin typeface="+mn-lt"/>
                <a:ea typeface="+mn-ea"/>
                <a:cs typeface="+mn-cs"/>
              </a:defRPr>
            </a:lvl4pPr>
            <a:lvl5pPr marL="3047924" lvl="4" indent="-457189" algn="l" defTabSz="914400" rtl="0" eaLnBrk="1" latinLnBrk="0" hangingPunct="1">
              <a:lnSpc>
                <a:spcPct val="90000"/>
              </a:lnSpc>
              <a:spcBef>
                <a:spcPts val="500"/>
              </a:spcBef>
              <a:spcAft>
                <a:spcPts val="0"/>
              </a:spcAft>
              <a:buClr>
                <a:schemeClr val="dk1"/>
              </a:buClr>
              <a:buSzPts val="1800"/>
              <a:buFont typeface="Arial" panose="020B0604020202020204" pitchFamily="34" charset="0"/>
              <a:buChar char="•"/>
              <a:defRPr sz="1800" kern="1200">
                <a:solidFill>
                  <a:schemeClr val="tx1"/>
                </a:solidFill>
                <a:latin typeface="+mn-lt"/>
                <a:ea typeface="+mn-ea"/>
                <a:cs typeface="+mn-cs"/>
              </a:defRPr>
            </a:lvl5pPr>
            <a:lvl6pPr marL="3657509" lvl="5" indent="-457189" algn="l" defTabSz="914400" rtl="0" eaLnBrk="1" latinLnBrk="0" hangingPunct="1">
              <a:lnSpc>
                <a:spcPct val="90000"/>
              </a:lnSpc>
              <a:spcBef>
                <a:spcPts val="500"/>
              </a:spcBef>
              <a:spcAft>
                <a:spcPts val="0"/>
              </a:spcAft>
              <a:buClr>
                <a:schemeClr val="dk1"/>
              </a:buClr>
              <a:buSzPts val="1800"/>
              <a:buFont typeface="Arial" panose="020B0604020202020204" pitchFamily="34" charset="0"/>
              <a:buChar char="•"/>
              <a:defRPr sz="1800" kern="1200">
                <a:solidFill>
                  <a:schemeClr val="tx1"/>
                </a:solidFill>
                <a:latin typeface="+mn-lt"/>
                <a:ea typeface="+mn-ea"/>
                <a:cs typeface="+mn-cs"/>
              </a:defRPr>
            </a:lvl6pPr>
            <a:lvl7pPr marL="4267093" lvl="6" indent="-457189" algn="l" defTabSz="914400" rtl="0" eaLnBrk="1" latinLnBrk="0" hangingPunct="1">
              <a:lnSpc>
                <a:spcPct val="90000"/>
              </a:lnSpc>
              <a:spcBef>
                <a:spcPts val="500"/>
              </a:spcBef>
              <a:spcAft>
                <a:spcPts val="0"/>
              </a:spcAft>
              <a:buClr>
                <a:schemeClr val="dk1"/>
              </a:buClr>
              <a:buSzPts val="1800"/>
              <a:buFont typeface="Arial" panose="020B0604020202020204" pitchFamily="34" charset="0"/>
              <a:buChar char="•"/>
              <a:defRPr sz="1800" kern="1200">
                <a:solidFill>
                  <a:schemeClr val="tx1"/>
                </a:solidFill>
                <a:latin typeface="+mn-lt"/>
                <a:ea typeface="+mn-ea"/>
                <a:cs typeface="+mn-cs"/>
              </a:defRPr>
            </a:lvl7pPr>
            <a:lvl8pPr marL="4876678" lvl="7" indent="-457189" algn="l" defTabSz="914400" rtl="0" eaLnBrk="1" latinLnBrk="0" hangingPunct="1">
              <a:lnSpc>
                <a:spcPct val="90000"/>
              </a:lnSpc>
              <a:spcBef>
                <a:spcPts val="500"/>
              </a:spcBef>
              <a:spcAft>
                <a:spcPts val="0"/>
              </a:spcAft>
              <a:buClr>
                <a:schemeClr val="dk1"/>
              </a:buClr>
              <a:buSzPts val="1800"/>
              <a:buFont typeface="Arial" panose="020B0604020202020204" pitchFamily="34" charset="0"/>
              <a:buChar char="•"/>
              <a:defRPr sz="1800" kern="1200">
                <a:solidFill>
                  <a:schemeClr val="tx1"/>
                </a:solidFill>
                <a:latin typeface="+mn-lt"/>
                <a:ea typeface="+mn-ea"/>
                <a:cs typeface="+mn-cs"/>
              </a:defRPr>
            </a:lvl8pPr>
            <a:lvl9pPr marL="5486263" lvl="8" indent="-457189" algn="l" defTabSz="914400" rtl="0" eaLnBrk="1" latinLnBrk="0" hangingPunct="1">
              <a:lnSpc>
                <a:spcPct val="90000"/>
              </a:lnSpc>
              <a:spcBef>
                <a:spcPts val="500"/>
              </a:spcBef>
              <a:spcAft>
                <a:spcPts val="0"/>
              </a:spcAft>
              <a:buClr>
                <a:schemeClr val="dk1"/>
              </a:buClr>
              <a:buSzPts val="1800"/>
              <a:buFont typeface="Arial" panose="020B0604020202020204" pitchFamily="34" charset="0"/>
              <a:buChar char="•"/>
              <a:defRPr sz="1800" kern="1200">
                <a:solidFill>
                  <a:schemeClr val="tx1"/>
                </a:solidFill>
                <a:latin typeface="+mn-lt"/>
                <a:ea typeface="+mn-ea"/>
                <a:cs typeface="+mn-cs"/>
              </a:defRPr>
            </a:lvl9pPr>
          </a:lstStyle>
          <a:p>
            <a:r>
              <a:rPr lang="en-US" sz="4200" b="1" dirty="0" err="1"/>
              <a:t>SPAdes</a:t>
            </a:r>
            <a:r>
              <a:rPr lang="en-US" sz="4200" dirty="0"/>
              <a:t> uses de-</a:t>
            </a:r>
            <a:r>
              <a:rPr lang="en-US" sz="4200" dirty="0" err="1"/>
              <a:t>bruijn</a:t>
            </a:r>
            <a:r>
              <a:rPr lang="en-US" sz="4200" dirty="0"/>
              <a:t> graphs (across various </a:t>
            </a:r>
            <a:r>
              <a:rPr lang="en-US" sz="4200" dirty="0" err="1"/>
              <a:t>kmer</a:t>
            </a:r>
            <a:r>
              <a:rPr lang="en-US" sz="4200" dirty="0"/>
              <a:t> sizes) to assemble contigs.</a:t>
            </a:r>
          </a:p>
          <a:p>
            <a:r>
              <a:rPr lang="en-US" sz="4200" dirty="0"/>
              <a:t>Takes read-pairs into account. </a:t>
            </a:r>
          </a:p>
          <a:p>
            <a:r>
              <a:rPr lang="en-US" sz="4200" dirty="0"/>
              <a:t>Unlike other assemblers, it </a:t>
            </a:r>
            <a:r>
              <a:rPr lang="en-US" sz="4200" i="1" dirty="0"/>
              <a:t>doesn’t rely much on read-coverage. </a:t>
            </a:r>
            <a:r>
              <a:rPr lang="en-US" sz="4200" dirty="0"/>
              <a:t>(Expects uneven </a:t>
            </a:r>
            <a:r>
              <a:rPr lang="en-US" sz="4200" dirty="0" err="1"/>
              <a:t>cov</a:t>
            </a:r>
            <a:r>
              <a:rPr lang="en-US" sz="4200" dirty="0"/>
              <a:t>’ due to amplification bias)</a:t>
            </a:r>
          </a:p>
          <a:p>
            <a:pPr marL="152396" indent="0">
              <a:buNone/>
            </a:pPr>
            <a:endParaRPr lang="en-US" sz="4200" dirty="0"/>
          </a:p>
          <a:p>
            <a:endParaRPr lang="en-US" dirty="0"/>
          </a:p>
          <a:p>
            <a:endParaRPr lang="en-US" dirty="0"/>
          </a:p>
        </p:txBody>
      </p:sp>
      <p:pic>
        <p:nvPicPr>
          <p:cNvPr id="4" name="Picture 3">
            <a:extLst>
              <a:ext uri="{FF2B5EF4-FFF2-40B4-BE49-F238E27FC236}">
                <a16:creationId xmlns:a16="http://schemas.microsoft.com/office/drawing/2014/main" id="{7D364377-1A40-1741-A70B-8CE8FB4C8F00}"/>
              </a:ext>
            </a:extLst>
          </p:cNvPr>
          <p:cNvPicPr>
            <a:picLocks noChangeAspect="1"/>
          </p:cNvPicPr>
          <p:nvPr/>
        </p:nvPicPr>
        <p:blipFill>
          <a:blip r:embed="rId3"/>
          <a:stretch>
            <a:fillRect/>
          </a:stretch>
        </p:blipFill>
        <p:spPr>
          <a:xfrm>
            <a:off x="216662" y="3429000"/>
            <a:ext cx="3289300" cy="1689100"/>
          </a:xfrm>
          <a:prstGeom prst="rect">
            <a:avLst/>
          </a:prstGeom>
        </p:spPr>
      </p:pic>
      <p:pic>
        <p:nvPicPr>
          <p:cNvPr id="5" name="Picture 4">
            <a:extLst>
              <a:ext uri="{FF2B5EF4-FFF2-40B4-BE49-F238E27FC236}">
                <a16:creationId xmlns:a16="http://schemas.microsoft.com/office/drawing/2014/main" id="{C37EFA61-4B18-A445-9D08-09B28F99C05C}"/>
              </a:ext>
            </a:extLst>
          </p:cNvPr>
          <p:cNvPicPr>
            <a:picLocks noChangeAspect="1"/>
          </p:cNvPicPr>
          <p:nvPr/>
        </p:nvPicPr>
        <p:blipFill>
          <a:blip r:embed="rId4"/>
          <a:stretch>
            <a:fillRect/>
          </a:stretch>
        </p:blipFill>
        <p:spPr>
          <a:xfrm>
            <a:off x="7579457" y="1947235"/>
            <a:ext cx="4612543" cy="3478952"/>
          </a:xfrm>
          <a:prstGeom prst="rect">
            <a:avLst/>
          </a:prstGeom>
        </p:spPr>
      </p:pic>
      <p:grpSp>
        <p:nvGrpSpPr>
          <p:cNvPr id="6" name="Group 5">
            <a:extLst>
              <a:ext uri="{FF2B5EF4-FFF2-40B4-BE49-F238E27FC236}">
                <a16:creationId xmlns:a16="http://schemas.microsoft.com/office/drawing/2014/main" id="{79E7982C-D399-9642-B4A8-A8BF55769BF8}"/>
              </a:ext>
            </a:extLst>
          </p:cNvPr>
          <p:cNvGrpSpPr/>
          <p:nvPr/>
        </p:nvGrpSpPr>
        <p:grpSpPr>
          <a:xfrm>
            <a:off x="3343734" y="2340935"/>
            <a:ext cx="4062046" cy="3478952"/>
            <a:chOff x="3569951" y="2012901"/>
            <a:chExt cx="4062046" cy="3478952"/>
          </a:xfrm>
        </p:grpSpPr>
        <p:pic>
          <p:nvPicPr>
            <p:cNvPr id="7" name="Picture 6">
              <a:extLst>
                <a:ext uri="{FF2B5EF4-FFF2-40B4-BE49-F238E27FC236}">
                  <a16:creationId xmlns:a16="http://schemas.microsoft.com/office/drawing/2014/main" id="{F72CAEBF-DC14-9049-8F60-F17B96B5ADEE}"/>
                </a:ext>
              </a:extLst>
            </p:cNvPr>
            <p:cNvPicPr>
              <a:picLocks noChangeAspect="1"/>
            </p:cNvPicPr>
            <p:nvPr/>
          </p:nvPicPr>
          <p:blipFill>
            <a:blip r:embed="rId5"/>
            <a:stretch>
              <a:fillRect/>
            </a:stretch>
          </p:blipFill>
          <p:spPr>
            <a:xfrm>
              <a:off x="3622919" y="2012901"/>
              <a:ext cx="4009078" cy="3478952"/>
            </a:xfrm>
            <a:prstGeom prst="rect">
              <a:avLst/>
            </a:prstGeom>
          </p:spPr>
        </p:pic>
        <p:pic>
          <p:nvPicPr>
            <p:cNvPr id="8" name="Picture 7">
              <a:extLst>
                <a:ext uri="{FF2B5EF4-FFF2-40B4-BE49-F238E27FC236}">
                  <a16:creationId xmlns:a16="http://schemas.microsoft.com/office/drawing/2014/main" id="{5D9DF688-3C28-1F46-9C76-C44F9171CC2B}"/>
                </a:ext>
              </a:extLst>
            </p:cNvPr>
            <p:cNvPicPr>
              <a:picLocks noChangeAspect="1"/>
            </p:cNvPicPr>
            <p:nvPr/>
          </p:nvPicPr>
          <p:blipFill>
            <a:blip r:embed="rId6"/>
            <a:stretch>
              <a:fillRect/>
            </a:stretch>
          </p:blipFill>
          <p:spPr>
            <a:xfrm>
              <a:off x="3569951" y="2120143"/>
              <a:ext cx="838200" cy="520700"/>
            </a:xfrm>
            <a:prstGeom prst="rect">
              <a:avLst/>
            </a:prstGeom>
          </p:spPr>
        </p:pic>
      </p:grpSp>
    </p:spTree>
    <p:extLst>
      <p:ext uri="{BB962C8B-B14F-4D97-AF65-F5344CB8AC3E}">
        <p14:creationId xmlns:p14="http://schemas.microsoft.com/office/powerpoint/2010/main" val="19999002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DEC1AFE3-022B-2B41-8B07-3E53BC27D828}"/>
              </a:ext>
            </a:extLst>
          </p:cNvPr>
          <p:cNvGrpSpPr/>
          <p:nvPr/>
        </p:nvGrpSpPr>
        <p:grpSpPr>
          <a:xfrm>
            <a:off x="9566764" y="743415"/>
            <a:ext cx="1753952" cy="593984"/>
            <a:chOff x="10300544" y="201544"/>
            <a:chExt cx="1753952" cy="593984"/>
          </a:xfrm>
        </p:grpSpPr>
        <p:sp>
          <p:nvSpPr>
            <p:cNvPr id="4" name="Rounded Rectangle 3">
              <a:extLst>
                <a:ext uri="{FF2B5EF4-FFF2-40B4-BE49-F238E27FC236}">
                  <a16:creationId xmlns:a16="http://schemas.microsoft.com/office/drawing/2014/main" id="{3140F398-476F-2B4C-BD20-B15AAD8EEE02}"/>
                </a:ext>
              </a:extLst>
            </p:cNvPr>
            <p:cNvSpPr/>
            <p:nvPr/>
          </p:nvSpPr>
          <p:spPr>
            <a:xfrm>
              <a:off x="10300544" y="201544"/>
              <a:ext cx="1753952" cy="430403"/>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ysClr val="windowText" lastClr="000000"/>
                  </a:solidFill>
                  <a:latin typeface="Arial" panose="020B0604020202020204" pitchFamily="34" charset="0"/>
                  <a:cs typeface="Arial" panose="020B0604020202020204" pitchFamily="34" charset="0"/>
                </a:rPr>
                <a:t>Trim</a:t>
              </a:r>
              <a:r>
                <a:rPr lang="en-US" sz="1600" dirty="0">
                  <a:solidFill>
                    <a:sysClr val="windowText" lastClr="000000"/>
                  </a:solidFill>
                  <a:latin typeface="Arial" panose="020B0604020202020204" pitchFamily="34" charset="0"/>
                  <a:cs typeface="Arial" panose="020B0604020202020204" pitchFamily="34" charset="0"/>
                </a:rPr>
                <a:t> </a:t>
              </a:r>
              <a:r>
                <a:rPr lang="en-US" sz="1600" b="1" dirty="0">
                  <a:solidFill>
                    <a:sysClr val="windowText" lastClr="000000"/>
                  </a:solidFill>
                  <a:latin typeface="Arial" panose="020B0604020202020204" pitchFamily="34" charset="0"/>
                  <a:cs typeface="Arial" panose="020B0604020202020204" pitchFamily="34" charset="0"/>
                </a:rPr>
                <a:t>Reads</a:t>
              </a:r>
            </a:p>
          </p:txBody>
        </p:sp>
        <p:sp>
          <p:nvSpPr>
            <p:cNvPr id="5" name="Triangle 4">
              <a:extLst>
                <a:ext uri="{FF2B5EF4-FFF2-40B4-BE49-F238E27FC236}">
                  <a16:creationId xmlns:a16="http://schemas.microsoft.com/office/drawing/2014/main" id="{75A56C5F-0CC3-E742-8920-C19239627EFC}"/>
                </a:ext>
              </a:extLst>
            </p:cNvPr>
            <p:cNvSpPr/>
            <p:nvPr/>
          </p:nvSpPr>
          <p:spPr>
            <a:xfrm rot="10800000">
              <a:off x="11017819" y="552884"/>
              <a:ext cx="315571" cy="242644"/>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 name="Group 5">
            <a:extLst>
              <a:ext uri="{FF2B5EF4-FFF2-40B4-BE49-F238E27FC236}">
                <a16:creationId xmlns:a16="http://schemas.microsoft.com/office/drawing/2014/main" id="{B84D4019-C474-0F4F-9C41-8C30F5AE01B1}"/>
              </a:ext>
            </a:extLst>
          </p:cNvPr>
          <p:cNvGrpSpPr/>
          <p:nvPr/>
        </p:nvGrpSpPr>
        <p:grpSpPr>
          <a:xfrm>
            <a:off x="9572407" y="1381240"/>
            <a:ext cx="1753952" cy="593984"/>
            <a:chOff x="10300544" y="201544"/>
            <a:chExt cx="1753952" cy="593984"/>
          </a:xfrm>
        </p:grpSpPr>
        <p:sp>
          <p:nvSpPr>
            <p:cNvPr id="7" name="Rounded Rectangle 6">
              <a:extLst>
                <a:ext uri="{FF2B5EF4-FFF2-40B4-BE49-F238E27FC236}">
                  <a16:creationId xmlns:a16="http://schemas.microsoft.com/office/drawing/2014/main" id="{D483D510-ED31-504B-93D4-7907B657133E}"/>
                </a:ext>
              </a:extLst>
            </p:cNvPr>
            <p:cNvSpPr/>
            <p:nvPr/>
          </p:nvSpPr>
          <p:spPr>
            <a:xfrm>
              <a:off x="10300544" y="201544"/>
              <a:ext cx="1753952" cy="430403"/>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ysClr val="windowText" lastClr="000000"/>
                  </a:solidFill>
                  <a:latin typeface="Arial Narrow" panose="020B0604020202020204" pitchFamily="34" charset="0"/>
                  <a:cs typeface="Arial Narrow" panose="020B0604020202020204" pitchFamily="34" charset="0"/>
                </a:rPr>
                <a:t>Filter</a:t>
              </a:r>
              <a:r>
                <a:rPr lang="en-US" sz="1400" dirty="0">
                  <a:solidFill>
                    <a:sysClr val="windowText" lastClr="000000"/>
                  </a:solidFill>
                  <a:latin typeface="Arial Narrow" panose="020B0604020202020204" pitchFamily="34" charset="0"/>
                  <a:cs typeface="Arial Narrow" panose="020B0604020202020204" pitchFamily="34" charset="0"/>
                </a:rPr>
                <a:t> </a:t>
              </a:r>
              <a:r>
                <a:rPr lang="en-US" sz="1400" b="1" dirty="0">
                  <a:solidFill>
                    <a:sysClr val="windowText" lastClr="000000"/>
                  </a:solidFill>
                  <a:latin typeface="Arial Narrow" panose="020B0604020202020204" pitchFamily="34" charset="0"/>
                  <a:cs typeface="Arial Narrow" panose="020B0604020202020204" pitchFamily="34" charset="0"/>
                </a:rPr>
                <a:t>Low-complexity</a:t>
              </a:r>
            </a:p>
          </p:txBody>
        </p:sp>
        <p:sp>
          <p:nvSpPr>
            <p:cNvPr id="8" name="Triangle 7">
              <a:extLst>
                <a:ext uri="{FF2B5EF4-FFF2-40B4-BE49-F238E27FC236}">
                  <a16:creationId xmlns:a16="http://schemas.microsoft.com/office/drawing/2014/main" id="{5DBA62C4-837A-A945-A932-F2139B7EBE40}"/>
                </a:ext>
              </a:extLst>
            </p:cNvPr>
            <p:cNvSpPr/>
            <p:nvPr/>
          </p:nvSpPr>
          <p:spPr>
            <a:xfrm rot="10800000">
              <a:off x="11017819" y="552884"/>
              <a:ext cx="315571" cy="242644"/>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 name="Group 8">
            <a:extLst>
              <a:ext uri="{FF2B5EF4-FFF2-40B4-BE49-F238E27FC236}">
                <a16:creationId xmlns:a16="http://schemas.microsoft.com/office/drawing/2014/main" id="{EE3120DB-E0DF-254E-B46A-3B98387641A4}"/>
              </a:ext>
            </a:extLst>
          </p:cNvPr>
          <p:cNvGrpSpPr/>
          <p:nvPr/>
        </p:nvGrpSpPr>
        <p:grpSpPr>
          <a:xfrm>
            <a:off x="9578050" y="1996489"/>
            <a:ext cx="1753952" cy="593984"/>
            <a:chOff x="10300544" y="201544"/>
            <a:chExt cx="1753952" cy="593984"/>
          </a:xfrm>
        </p:grpSpPr>
        <p:sp>
          <p:nvSpPr>
            <p:cNvPr id="10" name="Rounded Rectangle 9">
              <a:extLst>
                <a:ext uri="{FF2B5EF4-FFF2-40B4-BE49-F238E27FC236}">
                  <a16:creationId xmlns:a16="http://schemas.microsoft.com/office/drawing/2014/main" id="{265B09BA-4153-9846-814B-130696BE215D}"/>
                </a:ext>
              </a:extLst>
            </p:cNvPr>
            <p:cNvSpPr/>
            <p:nvPr/>
          </p:nvSpPr>
          <p:spPr>
            <a:xfrm>
              <a:off x="10300544" y="201544"/>
              <a:ext cx="1753952" cy="430403"/>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ysClr val="windowText" lastClr="000000"/>
                  </a:solidFill>
                  <a:latin typeface="Arial" panose="020B0604020202020204" pitchFamily="34" charset="0"/>
                  <a:cs typeface="Arial" panose="020B0604020202020204" pitchFamily="34" charset="0"/>
                </a:rPr>
                <a:t>Normalize</a:t>
              </a:r>
            </a:p>
          </p:txBody>
        </p:sp>
        <p:sp>
          <p:nvSpPr>
            <p:cNvPr id="11" name="Triangle 10">
              <a:extLst>
                <a:ext uri="{FF2B5EF4-FFF2-40B4-BE49-F238E27FC236}">
                  <a16:creationId xmlns:a16="http://schemas.microsoft.com/office/drawing/2014/main" id="{C4EC6DE5-AF84-9943-9606-32A5E25272A9}"/>
                </a:ext>
              </a:extLst>
            </p:cNvPr>
            <p:cNvSpPr/>
            <p:nvPr/>
          </p:nvSpPr>
          <p:spPr>
            <a:xfrm rot="10800000">
              <a:off x="11017819" y="552884"/>
              <a:ext cx="315571" cy="242644"/>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 name="Group 11">
            <a:extLst>
              <a:ext uri="{FF2B5EF4-FFF2-40B4-BE49-F238E27FC236}">
                <a16:creationId xmlns:a16="http://schemas.microsoft.com/office/drawing/2014/main" id="{8D7E1A2F-F4BC-554D-8846-26F2DD369D51}"/>
              </a:ext>
            </a:extLst>
          </p:cNvPr>
          <p:cNvGrpSpPr/>
          <p:nvPr/>
        </p:nvGrpSpPr>
        <p:grpSpPr>
          <a:xfrm>
            <a:off x="9577913" y="2613051"/>
            <a:ext cx="1753952" cy="593984"/>
            <a:chOff x="10300544" y="201544"/>
            <a:chExt cx="1753952" cy="593984"/>
          </a:xfrm>
        </p:grpSpPr>
        <p:sp>
          <p:nvSpPr>
            <p:cNvPr id="13" name="Rounded Rectangle 12">
              <a:extLst>
                <a:ext uri="{FF2B5EF4-FFF2-40B4-BE49-F238E27FC236}">
                  <a16:creationId xmlns:a16="http://schemas.microsoft.com/office/drawing/2014/main" id="{B894E428-8B58-E440-9348-0F12C1CFF0D1}"/>
                </a:ext>
              </a:extLst>
            </p:cNvPr>
            <p:cNvSpPr/>
            <p:nvPr/>
          </p:nvSpPr>
          <p:spPr>
            <a:xfrm>
              <a:off x="10300544" y="201544"/>
              <a:ext cx="1753952" cy="430403"/>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ysClr val="windowText" lastClr="000000"/>
                  </a:solidFill>
                  <a:latin typeface="Arial" panose="020B0604020202020204" pitchFamily="34" charset="0"/>
                  <a:cs typeface="Arial" panose="020B0604020202020204" pitchFamily="34" charset="0"/>
                </a:rPr>
                <a:t>Decontaminate</a:t>
              </a:r>
            </a:p>
          </p:txBody>
        </p:sp>
        <p:sp>
          <p:nvSpPr>
            <p:cNvPr id="14" name="Triangle 13">
              <a:extLst>
                <a:ext uri="{FF2B5EF4-FFF2-40B4-BE49-F238E27FC236}">
                  <a16:creationId xmlns:a16="http://schemas.microsoft.com/office/drawing/2014/main" id="{8EC456D3-617D-F842-B97F-16BE4AE41360}"/>
                </a:ext>
              </a:extLst>
            </p:cNvPr>
            <p:cNvSpPr/>
            <p:nvPr/>
          </p:nvSpPr>
          <p:spPr>
            <a:xfrm rot="10800000">
              <a:off x="11017819" y="552884"/>
              <a:ext cx="315571" cy="242644"/>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 name="Group 14">
            <a:extLst>
              <a:ext uri="{FF2B5EF4-FFF2-40B4-BE49-F238E27FC236}">
                <a16:creationId xmlns:a16="http://schemas.microsoft.com/office/drawing/2014/main" id="{D160AEB0-1C6B-894F-BF3B-23420C0DB423}"/>
              </a:ext>
            </a:extLst>
          </p:cNvPr>
          <p:cNvGrpSpPr/>
          <p:nvPr/>
        </p:nvGrpSpPr>
        <p:grpSpPr>
          <a:xfrm>
            <a:off x="9572267" y="3217010"/>
            <a:ext cx="1753952" cy="593984"/>
            <a:chOff x="10300544" y="201544"/>
            <a:chExt cx="1753952" cy="593984"/>
          </a:xfrm>
        </p:grpSpPr>
        <p:sp>
          <p:nvSpPr>
            <p:cNvPr id="16" name="Rounded Rectangle 15">
              <a:extLst>
                <a:ext uri="{FF2B5EF4-FFF2-40B4-BE49-F238E27FC236}">
                  <a16:creationId xmlns:a16="http://schemas.microsoft.com/office/drawing/2014/main" id="{C046E0FD-8939-3146-904F-D14C8FB0C22C}"/>
                </a:ext>
              </a:extLst>
            </p:cNvPr>
            <p:cNvSpPr/>
            <p:nvPr/>
          </p:nvSpPr>
          <p:spPr>
            <a:xfrm>
              <a:off x="10300544" y="201544"/>
              <a:ext cx="1753952" cy="430403"/>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ysClr val="windowText" lastClr="000000"/>
                  </a:solidFill>
                  <a:latin typeface="Arial Narrow" panose="020B0604020202020204" pitchFamily="34" charset="0"/>
                  <a:cs typeface="Arial Narrow" panose="020B0604020202020204" pitchFamily="34" charset="0"/>
                </a:rPr>
                <a:t>Assemble Genome</a:t>
              </a:r>
            </a:p>
          </p:txBody>
        </p:sp>
        <p:sp>
          <p:nvSpPr>
            <p:cNvPr id="17" name="Triangle 16">
              <a:extLst>
                <a:ext uri="{FF2B5EF4-FFF2-40B4-BE49-F238E27FC236}">
                  <a16:creationId xmlns:a16="http://schemas.microsoft.com/office/drawing/2014/main" id="{9718D021-914B-1241-A0CC-28F4F5F01377}"/>
                </a:ext>
              </a:extLst>
            </p:cNvPr>
            <p:cNvSpPr/>
            <p:nvPr/>
          </p:nvSpPr>
          <p:spPr>
            <a:xfrm rot="10800000">
              <a:off x="11017819" y="552884"/>
              <a:ext cx="315571" cy="242644"/>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8" name="Group 27">
            <a:extLst>
              <a:ext uri="{FF2B5EF4-FFF2-40B4-BE49-F238E27FC236}">
                <a16:creationId xmlns:a16="http://schemas.microsoft.com/office/drawing/2014/main" id="{22C32555-CBCA-D342-849C-DF3A27D02EA3}"/>
              </a:ext>
            </a:extLst>
          </p:cNvPr>
          <p:cNvGrpSpPr/>
          <p:nvPr/>
        </p:nvGrpSpPr>
        <p:grpSpPr>
          <a:xfrm>
            <a:off x="11175761" y="1059029"/>
            <a:ext cx="1168303" cy="856315"/>
            <a:chOff x="7120940" y="1990685"/>
            <a:chExt cx="3581616" cy="2497017"/>
          </a:xfrm>
        </p:grpSpPr>
        <p:pic>
          <p:nvPicPr>
            <p:cNvPr id="29" name="Picture 28">
              <a:extLst>
                <a:ext uri="{FF2B5EF4-FFF2-40B4-BE49-F238E27FC236}">
                  <a16:creationId xmlns:a16="http://schemas.microsoft.com/office/drawing/2014/main" id="{5E0057E5-4DF8-484C-B247-06C71909D3D6}"/>
                </a:ext>
              </a:extLst>
            </p:cNvPr>
            <p:cNvPicPr>
              <a:picLocks noChangeAspect="1"/>
            </p:cNvPicPr>
            <p:nvPr/>
          </p:nvPicPr>
          <p:blipFill>
            <a:blip r:embed="rId3"/>
            <a:stretch>
              <a:fillRect/>
            </a:stretch>
          </p:blipFill>
          <p:spPr>
            <a:xfrm>
              <a:off x="7120940" y="1990685"/>
              <a:ext cx="3529760" cy="2497017"/>
            </a:xfrm>
            <a:prstGeom prst="rect">
              <a:avLst/>
            </a:prstGeom>
          </p:spPr>
        </p:pic>
        <p:sp>
          <p:nvSpPr>
            <p:cNvPr id="30" name="TextBox 29">
              <a:extLst>
                <a:ext uri="{FF2B5EF4-FFF2-40B4-BE49-F238E27FC236}">
                  <a16:creationId xmlns:a16="http://schemas.microsoft.com/office/drawing/2014/main" id="{E30465CD-855B-C84F-AD6E-098F7F4C815D}"/>
                </a:ext>
              </a:extLst>
            </p:cNvPr>
            <p:cNvSpPr txBox="1"/>
            <p:nvPr/>
          </p:nvSpPr>
          <p:spPr>
            <a:xfrm>
              <a:off x="7723277" y="2908806"/>
              <a:ext cx="2979279" cy="1076973"/>
            </a:xfrm>
            <a:prstGeom prst="rect">
              <a:avLst/>
            </a:prstGeom>
            <a:noFill/>
          </p:spPr>
          <p:txBody>
            <a:bodyPr wrap="square" rtlCol="0">
              <a:spAutoFit/>
            </a:bodyPr>
            <a:lstStyle/>
            <a:p>
              <a:r>
                <a:rPr lang="en-US" sz="1750" b="1" dirty="0">
                  <a:latin typeface="Century Gothic" panose="020B0502020202020204" pitchFamily="34" charset="0"/>
                </a:rPr>
                <a:t>reads</a:t>
              </a:r>
            </a:p>
          </p:txBody>
        </p:sp>
      </p:grpSp>
      <p:grpSp>
        <p:nvGrpSpPr>
          <p:cNvPr id="33" name="Group 32">
            <a:extLst>
              <a:ext uri="{FF2B5EF4-FFF2-40B4-BE49-F238E27FC236}">
                <a16:creationId xmlns:a16="http://schemas.microsoft.com/office/drawing/2014/main" id="{FFDBB1DD-67ED-E04A-AE22-6853F33BE12B}"/>
              </a:ext>
            </a:extLst>
          </p:cNvPr>
          <p:cNvGrpSpPr/>
          <p:nvPr/>
        </p:nvGrpSpPr>
        <p:grpSpPr>
          <a:xfrm>
            <a:off x="9564848" y="138920"/>
            <a:ext cx="1753952" cy="593984"/>
            <a:chOff x="10300544" y="201544"/>
            <a:chExt cx="1753952" cy="593984"/>
          </a:xfrm>
        </p:grpSpPr>
        <p:sp>
          <p:nvSpPr>
            <p:cNvPr id="34" name="Rounded Rectangle 33">
              <a:extLst>
                <a:ext uri="{FF2B5EF4-FFF2-40B4-BE49-F238E27FC236}">
                  <a16:creationId xmlns:a16="http://schemas.microsoft.com/office/drawing/2014/main" id="{F18D2900-9DD6-F743-9D5D-FC6929BD7DC1}"/>
                </a:ext>
              </a:extLst>
            </p:cNvPr>
            <p:cNvSpPr/>
            <p:nvPr/>
          </p:nvSpPr>
          <p:spPr>
            <a:xfrm>
              <a:off x="10300544" y="201544"/>
              <a:ext cx="1753952" cy="430403"/>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err="1">
                  <a:solidFill>
                    <a:sysClr val="windowText" lastClr="000000"/>
                  </a:solidFill>
                  <a:latin typeface="Arial" panose="020B0604020202020204" pitchFamily="34" charset="0"/>
                  <a:cs typeface="Arial" panose="020B0604020202020204" pitchFamily="34" charset="0"/>
                </a:rPr>
                <a:t>FastQC</a:t>
              </a:r>
              <a:endParaRPr lang="en-US" sz="1600" b="1" dirty="0">
                <a:solidFill>
                  <a:sysClr val="windowText" lastClr="000000"/>
                </a:solidFill>
                <a:latin typeface="Arial" panose="020B0604020202020204" pitchFamily="34" charset="0"/>
                <a:cs typeface="Arial" panose="020B0604020202020204" pitchFamily="34" charset="0"/>
              </a:endParaRPr>
            </a:p>
          </p:txBody>
        </p:sp>
        <p:sp>
          <p:nvSpPr>
            <p:cNvPr id="35" name="Triangle 34">
              <a:extLst>
                <a:ext uri="{FF2B5EF4-FFF2-40B4-BE49-F238E27FC236}">
                  <a16:creationId xmlns:a16="http://schemas.microsoft.com/office/drawing/2014/main" id="{811DB6A4-3E45-AD47-B0C1-7CB934E6B32F}"/>
                </a:ext>
              </a:extLst>
            </p:cNvPr>
            <p:cNvSpPr/>
            <p:nvPr/>
          </p:nvSpPr>
          <p:spPr>
            <a:xfrm rot="10800000">
              <a:off x="11017819" y="552884"/>
              <a:ext cx="315571" cy="242644"/>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6" name="Picture 35">
            <a:extLst>
              <a:ext uri="{FF2B5EF4-FFF2-40B4-BE49-F238E27FC236}">
                <a16:creationId xmlns:a16="http://schemas.microsoft.com/office/drawing/2014/main" id="{9FD12112-375D-DA45-99E7-420BF37A0389}"/>
              </a:ext>
            </a:extLst>
          </p:cNvPr>
          <p:cNvPicPr>
            <a:picLocks noChangeAspect="1"/>
          </p:cNvPicPr>
          <p:nvPr/>
        </p:nvPicPr>
        <p:blipFill>
          <a:blip r:embed="rId4"/>
          <a:stretch>
            <a:fillRect/>
          </a:stretch>
        </p:blipFill>
        <p:spPr>
          <a:xfrm>
            <a:off x="11149658" y="-116200"/>
            <a:ext cx="1171827" cy="828972"/>
          </a:xfrm>
          <a:prstGeom prst="rect">
            <a:avLst/>
          </a:prstGeom>
        </p:spPr>
      </p:pic>
      <p:sp>
        <p:nvSpPr>
          <p:cNvPr id="37" name="TextBox 36">
            <a:extLst>
              <a:ext uri="{FF2B5EF4-FFF2-40B4-BE49-F238E27FC236}">
                <a16:creationId xmlns:a16="http://schemas.microsoft.com/office/drawing/2014/main" id="{EC930261-D957-934C-BEA6-BAE543C9EABC}"/>
              </a:ext>
            </a:extLst>
          </p:cNvPr>
          <p:cNvSpPr txBox="1"/>
          <p:nvPr/>
        </p:nvSpPr>
        <p:spPr>
          <a:xfrm>
            <a:off x="11416283" y="191150"/>
            <a:ext cx="1158904" cy="400110"/>
          </a:xfrm>
          <a:prstGeom prst="rect">
            <a:avLst/>
          </a:prstGeom>
          <a:noFill/>
        </p:spPr>
        <p:txBody>
          <a:bodyPr wrap="square" rtlCol="0">
            <a:spAutoFit/>
          </a:bodyPr>
          <a:lstStyle/>
          <a:p>
            <a:r>
              <a:rPr lang="en-US" sz="2000" b="1" dirty="0">
                <a:latin typeface="Century Gothic" panose="020B0502020202020204" pitchFamily="34" charset="0"/>
              </a:rPr>
              <a:t>QC</a:t>
            </a:r>
          </a:p>
        </p:txBody>
      </p:sp>
      <p:pic>
        <p:nvPicPr>
          <p:cNvPr id="41" name="Picture 40">
            <a:extLst>
              <a:ext uri="{FF2B5EF4-FFF2-40B4-BE49-F238E27FC236}">
                <a16:creationId xmlns:a16="http://schemas.microsoft.com/office/drawing/2014/main" id="{0CC28F2B-F7EE-E949-BA25-E0D5FA2C97BF}"/>
              </a:ext>
            </a:extLst>
          </p:cNvPr>
          <p:cNvPicPr>
            <a:picLocks noChangeAspect="1"/>
          </p:cNvPicPr>
          <p:nvPr/>
        </p:nvPicPr>
        <p:blipFill>
          <a:blip r:embed="rId4"/>
          <a:stretch>
            <a:fillRect/>
          </a:stretch>
        </p:blipFill>
        <p:spPr>
          <a:xfrm>
            <a:off x="11155301" y="2948736"/>
            <a:ext cx="1171827" cy="828972"/>
          </a:xfrm>
          <a:prstGeom prst="rect">
            <a:avLst/>
          </a:prstGeom>
        </p:spPr>
      </p:pic>
      <p:sp>
        <p:nvSpPr>
          <p:cNvPr id="42" name="TextBox 41">
            <a:extLst>
              <a:ext uri="{FF2B5EF4-FFF2-40B4-BE49-F238E27FC236}">
                <a16:creationId xmlns:a16="http://schemas.microsoft.com/office/drawing/2014/main" id="{72950A8A-CA6C-A144-BC0F-304FA77F19E0}"/>
              </a:ext>
            </a:extLst>
          </p:cNvPr>
          <p:cNvSpPr txBox="1"/>
          <p:nvPr/>
        </p:nvSpPr>
        <p:spPr>
          <a:xfrm>
            <a:off x="11433215" y="3256085"/>
            <a:ext cx="1158904" cy="400110"/>
          </a:xfrm>
          <a:prstGeom prst="rect">
            <a:avLst/>
          </a:prstGeom>
          <a:noFill/>
        </p:spPr>
        <p:txBody>
          <a:bodyPr wrap="square" rtlCol="0">
            <a:spAutoFit/>
          </a:bodyPr>
          <a:lstStyle/>
          <a:p>
            <a:r>
              <a:rPr lang="en-US" sz="2000" b="1" dirty="0">
                <a:latin typeface="Century Gothic" panose="020B0502020202020204" pitchFamily="34" charset="0"/>
              </a:rPr>
              <a:t>QC</a:t>
            </a:r>
          </a:p>
        </p:txBody>
      </p:sp>
      <p:sp>
        <p:nvSpPr>
          <p:cNvPr id="51" name="Title 1">
            <a:extLst>
              <a:ext uri="{FF2B5EF4-FFF2-40B4-BE49-F238E27FC236}">
                <a16:creationId xmlns:a16="http://schemas.microsoft.com/office/drawing/2014/main" id="{BD1407B9-F10E-CE4B-95AD-23B50B1C1E19}"/>
              </a:ext>
            </a:extLst>
          </p:cNvPr>
          <p:cNvSpPr>
            <a:spLocks noGrp="1"/>
          </p:cNvSpPr>
          <p:nvPr>
            <p:ph type="title"/>
          </p:nvPr>
        </p:nvSpPr>
        <p:spPr>
          <a:xfrm>
            <a:off x="216662" y="85749"/>
            <a:ext cx="10515600" cy="1325563"/>
          </a:xfrm>
        </p:spPr>
        <p:txBody>
          <a:bodyPr/>
          <a:lstStyle/>
          <a:p>
            <a:r>
              <a:rPr lang="en-US" dirty="0"/>
              <a:t>7. </a:t>
            </a:r>
            <a:r>
              <a:rPr lang="en-US" dirty="0" err="1"/>
              <a:t>SPAdes</a:t>
            </a:r>
            <a:endParaRPr lang="en-US" dirty="0"/>
          </a:p>
        </p:txBody>
      </p:sp>
      <p:sp>
        <p:nvSpPr>
          <p:cNvPr id="53" name="Content Placeholder 2">
            <a:extLst>
              <a:ext uri="{FF2B5EF4-FFF2-40B4-BE49-F238E27FC236}">
                <a16:creationId xmlns:a16="http://schemas.microsoft.com/office/drawing/2014/main" id="{93C37064-30DA-694C-A371-DFF5675B4FD8}"/>
              </a:ext>
            </a:extLst>
          </p:cNvPr>
          <p:cNvSpPr txBox="1">
            <a:spLocks/>
          </p:cNvSpPr>
          <p:nvPr/>
        </p:nvSpPr>
        <p:spPr>
          <a:xfrm>
            <a:off x="700549" y="1280471"/>
            <a:ext cx="7839383" cy="4351338"/>
          </a:xfrm>
          <a:prstGeom prst="rect">
            <a:avLst/>
          </a:prstGeom>
          <a:noFill/>
          <a:ln>
            <a:noFill/>
          </a:ln>
        </p:spPr>
        <p:txBody>
          <a:bodyPr spcFirstLastPara="1" vert="horz" wrap="square" lIns="91425" tIns="45700" rIns="91425" bIns="45700" rtlCol="0" anchor="t" anchorCtr="0">
            <a:normAutofit lnSpcReduction="10000"/>
          </a:bodyPr>
          <a:lstStyle>
            <a:lvl1pPr marL="609585" lvl="0" indent="-457189" algn="l" defTabSz="914400" rtl="0" eaLnBrk="1" latinLnBrk="0" hangingPunct="1">
              <a:lnSpc>
                <a:spcPct val="90000"/>
              </a:lnSpc>
              <a:spcBef>
                <a:spcPts val="1000"/>
              </a:spcBef>
              <a:spcAft>
                <a:spcPts val="0"/>
              </a:spcAft>
              <a:buClr>
                <a:schemeClr val="dk1"/>
              </a:buClr>
              <a:buSzPts val="1800"/>
              <a:buFont typeface="Arial" panose="020B0604020202020204" pitchFamily="34" charset="0"/>
              <a:buChar char="•"/>
              <a:defRPr sz="2800" kern="1200">
                <a:solidFill>
                  <a:schemeClr val="tx1"/>
                </a:solidFill>
                <a:latin typeface="+mn-lt"/>
                <a:ea typeface="+mn-ea"/>
                <a:cs typeface="+mn-cs"/>
              </a:defRPr>
            </a:lvl1pPr>
            <a:lvl2pPr marL="1219170" lvl="1" indent="-457189" algn="l" defTabSz="914400" rtl="0" eaLnBrk="1" latinLnBrk="0" hangingPunct="1">
              <a:lnSpc>
                <a:spcPct val="90000"/>
              </a:lnSpc>
              <a:spcBef>
                <a:spcPts val="500"/>
              </a:spcBef>
              <a:spcAft>
                <a:spcPts val="0"/>
              </a:spcAft>
              <a:buClr>
                <a:schemeClr val="dk1"/>
              </a:buClr>
              <a:buSzPts val="1800"/>
              <a:buFont typeface="Arial" panose="020B0604020202020204" pitchFamily="34" charset="0"/>
              <a:buChar char="•"/>
              <a:defRPr sz="2400" kern="1200">
                <a:solidFill>
                  <a:schemeClr val="tx1"/>
                </a:solidFill>
                <a:latin typeface="+mn-lt"/>
                <a:ea typeface="+mn-ea"/>
                <a:cs typeface="+mn-cs"/>
              </a:defRPr>
            </a:lvl2pPr>
            <a:lvl3pPr marL="1828754" lvl="2" indent="-457189" algn="l" defTabSz="914400" rtl="0" eaLnBrk="1" latinLnBrk="0" hangingPunct="1">
              <a:lnSpc>
                <a:spcPct val="90000"/>
              </a:lnSpc>
              <a:spcBef>
                <a:spcPts val="500"/>
              </a:spcBef>
              <a:spcAft>
                <a:spcPts val="0"/>
              </a:spcAft>
              <a:buClr>
                <a:schemeClr val="dk1"/>
              </a:buClr>
              <a:buSzPts val="1800"/>
              <a:buFont typeface="Arial" panose="020B0604020202020204" pitchFamily="34" charset="0"/>
              <a:buChar char="•"/>
              <a:defRPr sz="2000" kern="1200">
                <a:solidFill>
                  <a:schemeClr val="tx1"/>
                </a:solidFill>
                <a:latin typeface="+mn-lt"/>
                <a:ea typeface="+mn-ea"/>
                <a:cs typeface="+mn-cs"/>
              </a:defRPr>
            </a:lvl3pPr>
            <a:lvl4pPr marL="2438339" lvl="3" indent="-457189" algn="l" defTabSz="914400" rtl="0" eaLnBrk="1" latinLnBrk="0" hangingPunct="1">
              <a:lnSpc>
                <a:spcPct val="90000"/>
              </a:lnSpc>
              <a:spcBef>
                <a:spcPts val="500"/>
              </a:spcBef>
              <a:spcAft>
                <a:spcPts val="0"/>
              </a:spcAft>
              <a:buClr>
                <a:schemeClr val="dk1"/>
              </a:buClr>
              <a:buSzPts val="1800"/>
              <a:buFont typeface="Arial" panose="020B0604020202020204" pitchFamily="34" charset="0"/>
              <a:buChar char="•"/>
              <a:defRPr sz="1800" kern="1200">
                <a:solidFill>
                  <a:schemeClr val="tx1"/>
                </a:solidFill>
                <a:latin typeface="+mn-lt"/>
                <a:ea typeface="+mn-ea"/>
                <a:cs typeface="+mn-cs"/>
              </a:defRPr>
            </a:lvl4pPr>
            <a:lvl5pPr marL="3047924" lvl="4" indent="-457189" algn="l" defTabSz="914400" rtl="0" eaLnBrk="1" latinLnBrk="0" hangingPunct="1">
              <a:lnSpc>
                <a:spcPct val="90000"/>
              </a:lnSpc>
              <a:spcBef>
                <a:spcPts val="500"/>
              </a:spcBef>
              <a:spcAft>
                <a:spcPts val="0"/>
              </a:spcAft>
              <a:buClr>
                <a:schemeClr val="dk1"/>
              </a:buClr>
              <a:buSzPts val="1800"/>
              <a:buFont typeface="Arial" panose="020B0604020202020204" pitchFamily="34" charset="0"/>
              <a:buChar char="•"/>
              <a:defRPr sz="1800" kern="1200">
                <a:solidFill>
                  <a:schemeClr val="tx1"/>
                </a:solidFill>
                <a:latin typeface="+mn-lt"/>
                <a:ea typeface="+mn-ea"/>
                <a:cs typeface="+mn-cs"/>
              </a:defRPr>
            </a:lvl5pPr>
            <a:lvl6pPr marL="3657509" lvl="5" indent="-457189" algn="l" defTabSz="914400" rtl="0" eaLnBrk="1" latinLnBrk="0" hangingPunct="1">
              <a:lnSpc>
                <a:spcPct val="90000"/>
              </a:lnSpc>
              <a:spcBef>
                <a:spcPts val="500"/>
              </a:spcBef>
              <a:spcAft>
                <a:spcPts val="0"/>
              </a:spcAft>
              <a:buClr>
                <a:schemeClr val="dk1"/>
              </a:buClr>
              <a:buSzPts val="1800"/>
              <a:buFont typeface="Arial" panose="020B0604020202020204" pitchFamily="34" charset="0"/>
              <a:buChar char="•"/>
              <a:defRPr sz="1800" kern="1200">
                <a:solidFill>
                  <a:schemeClr val="tx1"/>
                </a:solidFill>
                <a:latin typeface="+mn-lt"/>
                <a:ea typeface="+mn-ea"/>
                <a:cs typeface="+mn-cs"/>
              </a:defRPr>
            </a:lvl6pPr>
            <a:lvl7pPr marL="4267093" lvl="6" indent="-457189" algn="l" defTabSz="914400" rtl="0" eaLnBrk="1" latinLnBrk="0" hangingPunct="1">
              <a:lnSpc>
                <a:spcPct val="90000"/>
              </a:lnSpc>
              <a:spcBef>
                <a:spcPts val="500"/>
              </a:spcBef>
              <a:spcAft>
                <a:spcPts val="0"/>
              </a:spcAft>
              <a:buClr>
                <a:schemeClr val="dk1"/>
              </a:buClr>
              <a:buSzPts val="1800"/>
              <a:buFont typeface="Arial" panose="020B0604020202020204" pitchFamily="34" charset="0"/>
              <a:buChar char="•"/>
              <a:defRPr sz="1800" kern="1200">
                <a:solidFill>
                  <a:schemeClr val="tx1"/>
                </a:solidFill>
                <a:latin typeface="+mn-lt"/>
                <a:ea typeface="+mn-ea"/>
                <a:cs typeface="+mn-cs"/>
              </a:defRPr>
            </a:lvl7pPr>
            <a:lvl8pPr marL="4876678" lvl="7" indent="-457189" algn="l" defTabSz="914400" rtl="0" eaLnBrk="1" latinLnBrk="0" hangingPunct="1">
              <a:lnSpc>
                <a:spcPct val="90000"/>
              </a:lnSpc>
              <a:spcBef>
                <a:spcPts val="500"/>
              </a:spcBef>
              <a:spcAft>
                <a:spcPts val="0"/>
              </a:spcAft>
              <a:buClr>
                <a:schemeClr val="dk1"/>
              </a:buClr>
              <a:buSzPts val="1800"/>
              <a:buFont typeface="Arial" panose="020B0604020202020204" pitchFamily="34" charset="0"/>
              <a:buChar char="•"/>
              <a:defRPr sz="1800" kern="1200">
                <a:solidFill>
                  <a:schemeClr val="tx1"/>
                </a:solidFill>
                <a:latin typeface="+mn-lt"/>
                <a:ea typeface="+mn-ea"/>
                <a:cs typeface="+mn-cs"/>
              </a:defRPr>
            </a:lvl8pPr>
            <a:lvl9pPr marL="5486263" lvl="8" indent="-457189" algn="l" defTabSz="914400" rtl="0" eaLnBrk="1" latinLnBrk="0" hangingPunct="1">
              <a:lnSpc>
                <a:spcPct val="90000"/>
              </a:lnSpc>
              <a:spcBef>
                <a:spcPts val="500"/>
              </a:spcBef>
              <a:spcAft>
                <a:spcPts val="0"/>
              </a:spcAft>
              <a:buClr>
                <a:schemeClr val="dk1"/>
              </a:buClr>
              <a:buSzPts val="1800"/>
              <a:buFont typeface="Arial" panose="020B0604020202020204" pitchFamily="34" charset="0"/>
              <a:buChar char="•"/>
              <a:defRPr sz="1800" kern="1200">
                <a:solidFill>
                  <a:schemeClr val="tx1"/>
                </a:solidFill>
                <a:latin typeface="+mn-lt"/>
                <a:ea typeface="+mn-ea"/>
                <a:cs typeface="+mn-cs"/>
              </a:defRPr>
            </a:lvl9pPr>
          </a:lstStyle>
          <a:p>
            <a:pPr marL="152396" indent="0">
              <a:buNone/>
            </a:pPr>
            <a:endParaRPr lang="en-US" b="1" dirty="0"/>
          </a:p>
          <a:p>
            <a:pPr marL="152396" indent="0">
              <a:buNone/>
            </a:pPr>
            <a:r>
              <a:rPr lang="en-US" b="1" dirty="0" err="1">
                <a:latin typeface="TH SarabunPSK" panose="020B0500040200020003" pitchFamily="34" charset="-34"/>
                <a:cs typeface="TH SarabunPSK" panose="020B0500040200020003" pitchFamily="34" charset="-34"/>
              </a:rPr>
              <a:t>spades.py</a:t>
            </a:r>
            <a:r>
              <a:rPr lang="en-US" b="1" dirty="0">
                <a:latin typeface="TH SarabunPSK" panose="020B0500040200020003" pitchFamily="34" charset="-34"/>
                <a:cs typeface="TH SarabunPSK" panose="020B0500040200020003" pitchFamily="34" charset="-34"/>
              </a:rPr>
              <a:t> </a:t>
            </a:r>
            <a:r>
              <a:rPr lang="en-US" dirty="0">
                <a:latin typeface="TH SarabunPSK" panose="020B0500040200020003" pitchFamily="34" charset="-34"/>
                <a:cs typeface="TH SarabunPSK" panose="020B0500040200020003" pitchFamily="34" charset="-34"/>
              </a:rPr>
              <a:t>-o {ID}_</a:t>
            </a:r>
            <a:r>
              <a:rPr lang="en-US" dirty="0" err="1">
                <a:latin typeface="TH SarabunPSK" panose="020B0500040200020003" pitchFamily="34" charset="-34"/>
                <a:cs typeface="TH SarabunPSK" panose="020B0500040200020003" pitchFamily="34" charset="-34"/>
              </a:rPr>
              <a:t>all_contigs.fasta</a:t>
            </a:r>
            <a:r>
              <a:rPr lang="en-US" dirty="0">
                <a:latin typeface="TH SarabunPSK" panose="020B0500040200020003" pitchFamily="34" charset="-34"/>
                <a:cs typeface="TH SarabunPSK" panose="020B0500040200020003" pitchFamily="34" charset="-34"/>
              </a:rPr>
              <a:t> </a:t>
            </a:r>
            <a:r>
              <a:rPr lang="en-US" b="1" dirty="0">
                <a:latin typeface="TH SarabunPSK" panose="020B0500040200020003" pitchFamily="34" charset="-34"/>
                <a:cs typeface="TH SarabunPSK" panose="020B0500040200020003" pitchFamily="34" charset="-34"/>
              </a:rPr>
              <a:t>\</a:t>
            </a:r>
          </a:p>
          <a:p>
            <a:pPr marL="152396" indent="0">
              <a:buNone/>
            </a:pPr>
            <a:r>
              <a:rPr lang="en-US" b="1" dirty="0">
                <a:latin typeface="TH SarabunPSK" panose="020B0500040200020003" pitchFamily="34" charset="-34"/>
                <a:cs typeface="TH SarabunPSK" panose="020B0500040200020003" pitchFamily="34" charset="-34"/>
              </a:rPr>
              <a:t>	</a:t>
            </a:r>
            <a:r>
              <a:rPr lang="en-US" dirty="0">
                <a:highlight>
                  <a:srgbClr val="FFFF00"/>
                </a:highlight>
                <a:latin typeface="TH SarabunPSK" panose="020B0500040200020003" pitchFamily="34" charset="-34"/>
                <a:cs typeface="TH SarabunPSK" panose="020B0500040200020003" pitchFamily="34" charset="-34"/>
              </a:rPr>
              <a:t> --careful </a:t>
            </a:r>
            <a:r>
              <a:rPr lang="en-US" dirty="0">
                <a:latin typeface="TH SarabunPSK" panose="020B0500040200020003" pitchFamily="34" charset="-34"/>
                <a:cs typeface="TH SarabunPSK" panose="020B0500040200020003" pitchFamily="34" charset="-34"/>
              </a:rPr>
              <a:t>\</a:t>
            </a:r>
          </a:p>
          <a:p>
            <a:pPr marL="152396" indent="0">
              <a:buNone/>
            </a:pPr>
            <a:r>
              <a:rPr lang="en-US" dirty="0">
                <a:latin typeface="TH SarabunPSK" panose="020B0500040200020003" pitchFamily="34" charset="-34"/>
                <a:cs typeface="TH SarabunPSK" panose="020B0500040200020003" pitchFamily="34" charset="-34"/>
              </a:rPr>
              <a:t>	</a:t>
            </a:r>
            <a:r>
              <a:rPr lang="en-US" dirty="0">
                <a:highlight>
                  <a:srgbClr val="FFFF00"/>
                </a:highlight>
                <a:latin typeface="TH SarabunPSK" panose="020B0500040200020003" pitchFamily="34" charset="-34"/>
                <a:cs typeface="TH SarabunPSK" panose="020B0500040200020003" pitchFamily="34" charset="-34"/>
              </a:rPr>
              <a:t>--</a:t>
            </a:r>
            <a:r>
              <a:rPr lang="en-US" dirty="0" err="1">
                <a:highlight>
                  <a:srgbClr val="FFFF00"/>
                </a:highlight>
                <a:latin typeface="TH SarabunPSK" panose="020B0500040200020003" pitchFamily="34" charset="-34"/>
                <a:cs typeface="TH SarabunPSK" panose="020B0500040200020003" pitchFamily="34" charset="-34"/>
              </a:rPr>
              <a:t>sc</a:t>
            </a:r>
            <a:r>
              <a:rPr lang="en-US" dirty="0">
                <a:latin typeface="TH SarabunPSK" panose="020B0500040200020003" pitchFamily="34" charset="-34"/>
                <a:cs typeface="TH SarabunPSK" panose="020B0500040200020003" pitchFamily="34" charset="-34"/>
              </a:rPr>
              <a:t> \</a:t>
            </a:r>
          </a:p>
          <a:p>
            <a:pPr marL="152396" indent="0">
              <a:buNone/>
            </a:pPr>
            <a:r>
              <a:rPr lang="en-US" dirty="0">
                <a:latin typeface="TH SarabunPSK" panose="020B0500040200020003" pitchFamily="34" charset="-34"/>
                <a:cs typeface="TH SarabunPSK" panose="020B0500040200020003" pitchFamily="34" charset="-34"/>
              </a:rPr>
              <a:t>	--</a:t>
            </a:r>
            <a:r>
              <a:rPr lang="en-US" dirty="0" err="1">
                <a:latin typeface="TH SarabunPSK" panose="020B0500040200020003" pitchFamily="34" charset="-34"/>
                <a:cs typeface="TH SarabunPSK" panose="020B0500040200020003" pitchFamily="34" charset="-34"/>
              </a:rPr>
              <a:t>phred</a:t>
            </a:r>
            <a:r>
              <a:rPr lang="en-US" dirty="0">
                <a:latin typeface="TH SarabunPSK" panose="020B0500040200020003" pitchFamily="34" charset="-34"/>
                <a:cs typeface="TH SarabunPSK" panose="020B0500040200020003" pitchFamily="34" charset="-34"/>
              </a:rPr>
              <a:t>-offset 33 \</a:t>
            </a:r>
          </a:p>
          <a:p>
            <a:pPr marL="152396" indent="0">
              <a:buNone/>
            </a:pPr>
            <a:r>
              <a:rPr lang="en-US" dirty="0">
                <a:latin typeface="TH SarabunPSK" panose="020B0500040200020003" pitchFamily="34" charset="-34"/>
                <a:cs typeface="TH SarabunPSK" panose="020B0500040200020003" pitchFamily="34" charset="-34"/>
              </a:rPr>
              <a:t>	{</a:t>
            </a:r>
            <a:r>
              <a:rPr lang="en-US" dirty="0" err="1">
                <a:latin typeface="TH SarabunPSK" panose="020B0500040200020003" pitchFamily="34" charset="-34"/>
                <a:cs typeface="TH SarabunPSK" panose="020B0500040200020003" pitchFamily="34" charset="-34"/>
              </a:rPr>
              <a:t>reads.fastq</a:t>
            </a:r>
            <a:r>
              <a:rPr lang="en-US" dirty="0">
                <a:latin typeface="TH SarabunPSK" panose="020B0500040200020003" pitchFamily="34" charset="-34"/>
                <a:cs typeface="TH SarabunPSK" panose="020B0500040200020003" pitchFamily="34" charset="-34"/>
              </a:rPr>
              <a:t>}</a:t>
            </a:r>
          </a:p>
          <a:p>
            <a:pPr marL="152396" indent="0">
              <a:buNone/>
            </a:pPr>
            <a:endParaRPr lang="en-US" b="1" dirty="0">
              <a:solidFill>
                <a:schemeClr val="bg1"/>
              </a:solidFill>
              <a:latin typeface="TH SarabunPSK" panose="020B0500040200020003" pitchFamily="34" charset="-34"/>
              <a:cs typeface="TH SarabunPSK" panose="020B0500040200020003" pitchFamily="34" charset="-34"/>
            </a:endParaRPr>
          </a:p>
          <a:p>
            <a:pPr marL="152396" indent="0">
              <a:buNone/>
            </a:pPr>
            <a:r>
              <a:rPr lang="en-US" b="1" dirty="0">
                <a:solidFill>
                  <a:schemeClr val="bg1"/>
                </a:solidFill>
                <a:latin typeface="TH SarabunPSK" panose="020B0500040200020003" pitchFamily="34" charset="-34"/>
                <a:cs typeface="TH SarabunPSK" panose="020B0500040200020003" pitchFamily="34" charset="-34"/>
              </a:rPr>
              <a:t>	 -</a:t>
            </a:r>
            <a:r>
              <a:rPr lang="en-US" dirty="0">
                <a:solidFill>
                  <a:schemeClr val="bg1"/>
                </a:solidFill>
                <a:latin typeface="TH SarabunPSK" panose="020B0500040200020003" pitchFamily="34" charset="-34"/>
                <a:cs typeface="TH SarabunPSK" panose="020B0500040200020003" pitchFamily="34" charset="-34"/>
              </a:rPr>
              <a:t>k 21 -t 30 -c 3 \</a:t>
            </a:r>
          </a:p>
          <a:p>
            <a:pPr marL="152396" indent="0">
              <a:buNone/>
            </a:pPr>
            <a:r>
              <a:rPr lang="en-US" dirty="0">
                <a:solidFill>
                  <a:schemeClr val="bg1"/>
                </a:solidFill>
                <a:latin typeface="TH SarabunPSK" panose="020B0500040200020003" pitchFamily="34" charset="-34"/>
                <a:cs typeface="TH SarabunPSK" panose="020B0500040200020003" pitchFamily="34" charset="-34"/>
              </a:rPr>
              <a:t>	{</a:t>
            </a:r>
            <a:r>
              <a:rPr lang="en-US" dirty="0" err="1">
                <a:solidFill>
                  <a:schemeClr val="bg1"/>
                </a:solidFill>
                <a:latin typeface="TH SarabunPSK" panose="020B0500040200020003" pitchFamily="34" charset="-34"/>
                <a:cs typeface="TH SarabunPSK" panose="020B0500040200020003" pitchFamily="34" charset="-34"/>
              </a:rPr>
              <a:t>readpairs.fastq</a:t>
            </a:r>
            <a:r>
              <a:rPr lang="en-US" dirty="0">
                <a:solidFill>
                  <a:schemeClr val="bg1"/>
                </a:solidFill>
                <a:latin typeface="TH SarabunPSK" panose="020B0500040200020003" pitchFamily="34" charset="-34"/>
                <a:cs typeface="TH SarabunPSK" panose="020B0500040200020003" pitchFamily="34" charset="-34"/>
              </a:rPr>
              <a:t>} &gt; {ID}_</a:t>
            </a:r>
            <a:r>
              <a:rPr lang="en-US" dirty="0" err="1">
                <a:solidFill>
                  <a:schemeClr val="bg1"/>
                </a:solidFill>
                <a:latin typeface="TH SarabunPSK" panose="020B0500040200020003" pitchFamily="34" charset="-34"/>
                <a:cs typeface="TH SarabunPSK" panose="020B0500040200020003" pitchFamily="34" charset="-34"/>
              </a:rPr>
              <a:t>normalized_pe.fastq</a:t>
            </a:r>
            <a:endParaRPr lang="en-US" dirty="0">
              <a:solidFill>
                <a:schemeClr val="bg1"/>
              </a:solidFill>
              <a:latin typeface="TH SarabunPSK" panose="020B0500040200020003" pitchFamily="34" charset="-34"/>
              <a:cs typeface="TH SarabunPSK" panose="020B0500040200020003" pitchFamily="34" charset="-34"/>
            </a:endParaRPr>
          </a:p>
          <a:p>
            <a:pPr marL="152396" indent="0">
              <a:buNone/>
            </a:pPr>
            <a:endParaRPr lang="en-US" dirty="0"/>
          </a:p>
        </p:txBody>
      </p:sp>
    </p:spTree>
    <p:extLst>
      <p:ext uri="{BB962C8B-B14F-4D97-AF65-F5344CB8AC3E}">
        <p14:creationId xmlns:p14="http://schemas.microsoft.com/office/powerpoint/2010/main" val="36908456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4146E28D-2BD8-BA49-B45A-2BCA309DA2DF}"/>
              </a:ext>
            </a:extLst>
          </p:cNvPr>
          <p:cNvSpPr>
            <a:spLocks noGrp="1"/>
          </p:cNvSpPr>
          <p:nvPr>
            <p:ph type="title"/>
          </p:nvPr>
        </p:nvSpPr>
        <p:spPr>
          <a:xfrm>
            <a:off x="339412" y="418245"/>
            <a:ext cx="12027877" cy="1325563"/>
          </a:xfrm>
        </p:spPr>
        <p:txBody>
          <a:bodyPr>
            <a:normAutofit fontScale="90000"/>
          </a:bodyPr>
          <a:lstStyle/>
          <a:p>
            <a:r>
              <a:rPr lang="en-US" sz="4000" dirty="0"/>
              <a:t>I. How we generate SAGs &amp; annotations</a:t>
            </a:r>
            <a:br>
              <a:rPr lang="en-US" sz="4000" dirty="0"/>
            </a:br>
            <a:br>
              <a:rPr lang="en-US" sz="4000" dirty="0"/>
            </a:br>
            <a:endParaRPr lang="en-US" sz="4000" dirty="0"/>
          </a:p>
        </p:txBody>
      </p:sp>
      <p:sp>
        <p:nvSpPr>
          <p:cNvPr id="2" name="TextBox 1">
            <a:extLst>
              <a:ext uri="{FF2B5EF4-FFF2-40B4-BE49-F238E27FC236}">
                <a16:creationId xmlns:a16="http://schemas.microsoft.com/office/drawing/2014/main" id="{EF94997D-ED17-0EDF-59D5-F7D233F83916}"/>
              </a:ext>
            </a:extLst>
          </p:cNvPr>
          <p:cNvSpPr txBox="1"/>
          <p:nvPr/>
        </p:nvSpPr>
        <p:spPr>
          <a:xfrm>
            <a:off x="0" y="1112202"/>
            <a:ext cx="4198395" cy="369332"/>
          </a:xfrm>
          <a:prstGeom prst="rect">
            <a:avLst/>
          </a:prstGeom>
          <a:noFill/>
        </p:spPr>
        <p:txBody>
          <a:bodyPr wrap="square" rtlCol="0">
            <a:spAutoFit/>
          </a:bodyPr>
          <a:lstStyle/>
          <a:p>
            <a:r>
              <a:rPr lang="en-US" dirty="0"/>
              <a:t>SCGC pipeline published in: </a:t>
            </a:r>
          </a:p>
        </p:txBody>
      </p:sp>
      <p:pic>
        <p:nvPicPr>
          <p:cNvPr id="4" name="Picture 3">
            <a:extLst>
              <a:ext uri="{FF2B5EF4-FFF2-40B4-BE49-F238E27FC236}">
                <a16:creationId xmlns:a16="http://schemas.microsoft.com/office/drawing/2014/main" id="{E0A4D4B4-9FAD-A807-23C9-1F6A3F75DCBE}"/>
              </a:ext>
            </a:extLst>
          </p:cNvPr>
          <p:cNvPicPr>
            <a:picLocks noChangeAspect="1"/>
          </p:cNvPicPr>
          <p:nvPr/>
        </p:nvPicPr>
        <p:blipFill>
          <a:blip r:embed="rId3"/>
          <a:stretch>
            <a:fillRect/>
          </a:stretch>
        </p:blipFill>
        <p:spPr>
          <a:xfrm>
            <a:off x="2683050" y="1112202"/>
            <a:ext cx="7340600" cy="1130300"/>
          </a:xfrm>
          <a:prstGeom prst="rect">
            <a:avLst/>
          </a:prstGeom>
        </p:spPr>
      </p:pic>
      <p:pic>
        <p:nvPicPr>
          <p:cNvPr id="3" name="Picture 2">
            <a:extLst>
              <a:ext uri="{FF2B5EF4-FFF2-40B4-BE49-F238E27FC236}">
                <a16:creationId xmlns:a16="http://schemas.microsoft.com/office/drawing/2014/main" id="{01975191-E06E-FD72-D5DE-B81045239BA4}"/>
              </a:ext>
            </a:extLst>
          </p:cNvPr>
          <p:cNvPicPr>
            <a:picLocks noChangeAspect="1"/>
          </p:cNvPicPr>
          <p:nvPr/>
        </p:nvPicPr>
        <p:blipFill>
          <a:blip r:embed="rId4"/>
          <a:stretch>
            <a:fillRect/>
          </a:stretch>
        </p:blipFill>
        <p:spPr>
          <a:xfrm>
            <a:off x="10236816" y="0"/>
            <a:ext cx="1869621" cy="6858000"/>
          </a:xfrm>
          <a:prstGeom prst="rect">
            <a:avLst/>
          </a:prstGeom>
        </p:spPr>
      </p:pic>
    </p:spTree>
    <p:extLst>
      <p:ext uri="{BB962C8B-B14F-4D97-AF65-F5344CB8AC3E}">
        <p14:creationId xmlns:p14="http://schemas.microsoft.com/office/powerpoint/2010/main" val="37463389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8F79F4-8BF3-CF20-45C9-CAA494EA89FC}"/>
              </a:ext>
            </a:extLst>
          </p:cNvPr>
          <p:cNvSpPr>
            <a:spLocks noGrp="1"/>
          </p:cNvSpPr>
          <p:nvPr>
            <p:ph type="title"/>
          </p:nvPr>
        </p:nvSpPr>
        <p:spPr>
          <a:xfrm>
            <a:off x="345983" y="330925"/>
            <a:ext cx="10515600" cy="1006475"/>
          </a:xfrm>
        </p:spPr>
        <p:txBody>
          <a:bodyPr/>
          <a:lstStyle/>
          <a:p>
            <a:r>
              <a:rPr lang="en-US" dirty="0"/>
              <a:t>8. BLAST raw contigs against NCBI nr/</a:t>
            </a:r>
          </a:p>
        </p:txBody>
      </p:sp>
      <p:sp>
        <p:nvSpPr>
          <p:cNvPr id="3" name="Text Placeholder 2">
            <a:extLst>
              <a:ext uri="{FF2B5EF4-FFF2-40B4-BE49-F238E27FC236}">
                <a16:creationId xmlns:a16="http://schemas.microsoft.com/office/drawing/2014/main" id="{CA5C2E06-325D-3292-51A6-C9ECEEB0E8FB}"/>
              </a:ext>
            </a:extLst>
          </p:cNvPr>
          <p:cNvSpPr>
            <a:spLocks noGrp="1"/>
          </p:cNvSpPr>
          <p:nvPr>
            <p:ph type="body" idx="1"/>
          </p:nvPr>
        </p:nvSpPr>
        <p:spPr>
          <a:xfrm>
            <a:off x="345983" y="1483261"/>
            <a:ext cx="10515600" cy="4979760"/>
          </a:xfrm>
        </p:spPr>
        <p:txBody>
          <a:bodyPr/>
          <a:lstStyle/>
          <a:p>
            <a:r>
              <a:rPr lang="en-US" dirty="0"/>
              <a:t>-&gt; To file named “</a:t>
            </a:r>
            <a:r>
              <a:rPr lang="en-US" dirty="0" err="1"/>
              <a:t>BLAST_raw_contigs</a:t>
            </a:r>
            <a:r>
              <a:rPr lang="en-US" dirty="0"/>
              <a:t>_{ID}.</a:t>
            </a:r>
            <a:r>
              <a:rPr lang="en-US" dirty="0" err="1"/>
              <a:t>tsv</a:t>
            </a:r>
            <a:r>
              <a:rPr lang="en-US" dirty="0"/>
              <a:t>”</a:t>
            </a:r>
          </a:p>
          <a:p>
            <a:endParaRPr lang="en-US" dirty="0"/>
          </a:p>
          <a:p>
            <a:r>
              <a:rPr lang="en-US" dirty="0"/>
              <a:t>A good place to look if you’re wondering about possible contaminants in your assembly.</a:t>
            </a:r>
          </a:p>
        </p:txBody>
      </p:sp>
      <p:grpSp>
        <p:nvGrpSpPr>
          <p:cNvPr id="4" name="Group 3">
            <a:extLst>
              <a:ext uri="{FF2B5EF4-FFF2-40B4-BE49-F238E27FC236}">
                <a16:creationId xmlns:a16="http://schemas.microsoft.com/office/drawing/2014/main" id="{9EEBD8FD-82A4-3C36-2764-C5FF33204E8F}"/>
              </a:ext>
            </a:extLst>
          </p:cNvPr>
          <p:cNvGrpSpPr/>
          <p:nvPr/>
        </p:nvGrpSpPr>
        <p:grpSpPr>
          <a:xfrm>
            <a:off x="9566764" y="743415"/>
            <a:ext cx="1753952" cy="593984"/>
            <a:chOff x="10300544" y="201544"/>
            <a:chExt cx="1753952" cy="593984"/>
          </a:xfrm>
        </p:grpSpPr>
        <p:sp>
          <p:nvSpPr>
            <p:cNvPr id="7" name="Rounded Rectangle 6">
              <a:extLst>
                <a:ext uri="{FF2B5EF4-FFF2-40B4-BE49-F238E27FC236}">
                  <a16:creationId xmlns:a16="http://schemas.microsoft.com/office/drawing/2014/main" id="{E9716A8D-4DA4-FD7C-6047-2CF55E84E587}"/>
                </a:ext>
              </a:extLst>
            </p:cNvPr>
            <p:cNvSpPr/>
            <p:nvPr/>
          </p:nvSpPr>
          <p:spPr>
            <a:xfrm>
              <a:off x="10300544" y="201544"/>
              <a:ext cx="1753952" cy="430403"/>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ysClr val="windowText" lastClr="000000"/>
                  </a:solidFill>
                  <a:latin typeface="Arial" panose="020B0604020202020204" pitchFamily="34" charset="0"/>
                  <a:cs typeface="Arial" panose="020B0604020202020204" pitchFamily="34" charset="0"/>
                </a:rPr>
                <a:t>Trim</a:t>
              </a:r>
              <a:r>
                <a:rPr lang="en-US" sz="1600" dirty="0">
                  <a:solidFill>
                    <a:sysClr val="windowText" lastClr="000000"/>
                  </a:solidFill>
                  <a:latin typeface="Arial" panose="020B0604020202020204" pitchFamily="34" charset="0"/>
                  <a:cs typeface="Arial" panose="020B0604020202020204" pitchFamily="34" charset="0"/>
                </a:rPr>
                <a:t> </a:t>
              </a:r>
              <a:r>
                <a:rPr lang="en-US" sz="1600" b="1" dirty="0">
                  <a:solidFill>
                    <a:sysClr val="windowText" lastClr="000000"/>
                  </a:solidFill>
                  <a:latin typeface="Arial" panose="020B0604020202020204" pitchFamily="34" charset="0"/>
                  <a:cs typeface="Arial" panose="020B0604020202020204" pitchFamily="34" charset="0"/>
                </a:rPr>
                <a:t>Reads</a:t>
              </a:r>
            </a:p>
          </p:txBody>
        </p:sp>
        <p:sp>
          <p:nvSpPr>
            <p:cNvPr id="8" name="Triangle 7">
              <a:extLst>
                <a:ext uri="{FF2B5EF4-FFF2-40B4-BE49-F238E27FC236}">
                  <a16:creationId xmlns:a16="http://schemas.microsoft.com/office/drawing/2014/main" id="{7CAAD626-9225-8CA6-C2F6-1C6BB79F9C36}"/>
                </a:ext>
              </a:extLst>
            </p:cNvPr>
            <p:cNvSpPr/>
            <p:nvPr/>
          </p:nvSpPr>
          <p:spPr>
            <a:xfrm rot="10800000">
              <a:off x="11017819" y="552884"/>
              <a:ext cx="315571" cy="242644"/>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 name="Group 8">
            <a:extLst>
              <a:ext uri="{FF2B5EF4-FFF2-40B4-BE49-F238E27FC236}">
                <a16:creationId xmlns:a16="http://schemas.microsoft.com/office/drawing/2014/main" id="{F59A5314-07A6-B685-B21E-7E437938A214}"/>
              </a:ext>
            </a:extLst>
          </p:cNvPr>
          <p:cNvGrpSpPr/>
          <p:nvPr/>
        </p:nvGrpSpPr>
        <p:grpSpPr>
          <a:xfrm>
            <a:off x="9572407" y="1381240"/>
            <a:ext cx="1753952" cy="593984"/>
            <a:chOff x="10300544" y="201544"/>
            <a:chExt cx="1753952" cy="593984"/>
          </a:xfrm>
        </p:grpSpPr>
        <p:sp>
          <p:nvSpPr>
            <p:cNvPr id="10" name="Rounded Rectangle 9">
              <a:extLst>
                <a:ext uri="{FF2B5EF4-FFF2-40B4-BE49-F238E27FC236}">
                  <a16:creationId xmlns:a16="http://schemas.microsoft.com/office/drawing/2014/main" id="{D0C11666-16CC-6CDF-0533-6A0499E716D5}"/>
                </a:ext>
              </a:extLst>
            </p:cNvPr>
            <p:cNvSpPr/>
            <p:nvPr/>
          </p:nvSpPr>
          <p:spPr>
            <a:xfrm>
              <a:off x="10300544" y="201544"/>
              <a:ext cx="1753952" cy="430403"/>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ysClr val="windowText" lastClr="000000"/>
                  </a:solidFill>
                  <a:latin typeface="Arial Narrow" panose="020B0604020202020204" pitchFamily="34" charset="0"/>
                  <a:cs typeface="Arial Narrow" panose="020B0604020202020204" pitchFamily="34" charset="0"/>
                </a:rPr>
                <a:t>Filter</a:t>
              </a:r>
              <a:r>
                <a:rPr lang="en-US" sz="1400" dirty="0">
                  <a:solidFill>
                    <a:sysClr val="windowText" lastClr="000000"/>
                  </a:solidFill>
                  <a:latin typeface="Arial Narrow" panose="020B0604020202020204" pitchFamily="34" charset="0"/>
                  <a:cs typeface="Arial Narrow" panose="020B0604020202020204" pitchFamily="34" charset="0"/>
                </a:rPr>
                <a:t> </a:t>
              </a:r>
              <a:r>
                <a:rPr lang="en-US" sz="1400" b="1" dirty="0">
                  <a:solidFill>
                    <a:sysClr val="windowText" lastClr="000000"/>
                  </a:solidFill>
                  <a:latin typeface="Arial Narrow" panose="020B0604020202020204" pitchFamily="34" charset="0"/>
                  <a:cs typeface="Arial Narrow" panose="020B0604020202020204" pitchFamily="34" charset="0"/>
                </a:rPr>
                <a:t>Low-complexity</a:t>
              </a:r>
            </a:p>
          </p:txBody>
        </p:sp>
        <p:sp>
          <p:nvSpPr>
            <p:cNvPr id="11" name="Triangle 10">
              <a:extLst>
                <a:ext uri="{FF2B5EF4-FFF2-40B4-BE49-F238E27FC236}">
                  <a16:creationId xmlns:a16="http://schemas.microsoft.com/office/drawing/2014/main" id="{8C7574E4-3DF5-FB2C-7464-0EEB85CF8CBE}"/>
                </a:ext>
              </a:extLst>
            </p:cNvPr>
            <p:cNvSpPr/>
            <p:nvPr/>
          </p:nvSpPr>
          <p:spPr>
            <a:xfrm rot="10800000">
              <a:off x="11017819" y="552884"/>
              <a:ext cx="315571" cy="242644"/>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 name="Group 11">
            <a:extLst>
              <a:ext uri="{FF2B5EF4-FFF2-40B4-BE49-F238E27FC236}">
                <a16:creationId xmlns:a16="http://schemas.microsoft.com/office/drawing/2014/main" id="{DE35B820-0875-1391-CA84-0232BF944D8A}"/>
              </a:ext>
            </a:extLst>
          </p:cNvPr>
          <p:cNvGrpSpPr/>
          <p:nvPr/>
        </p:nvGrpSpPr>
        <p:grpSpPr>
          <a:xfrm>
            <a:off x="9578050" y="1996489"/>
            <a:ext cx="1753952" cy="593984"/>
            <a:chOff x="10300544" y="201544"/>
            <a:chExt cx="1753952" cy="593984"/>
          </a:xfrm>
        </p:grpSpPr>
        <p:sp>
          <p:nvSpPr>
            <p:cNvPr id="13" name="Rounded Rectangle 12">
              <a:extLst>
                <a:ext uri="{FF2B5EF4-FFF2-40B4-BE49-F238E27FC236}">
                  <a16:creationId xmlns:a16="http://schemas.microsoft.com/office/drawing/2014/main" id="{1F84A75B-2C8F-C4F2-699A-69CC2CA567BF}"/>
                </a:ext>
              </a:extLst>
            </p:cNvPr>
            <p:cNvSpPr/>
            <p:nvPr/>
          </p:nvSpPr>
          <p:spPr>
            <a:xfrm>
              <a:off x="10300544" y="201544"/>
              <a:ext cx="1753952" cy="430403"/>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ysClr val="windowText" lastClr="000000"/>
                  </a:solidFill>
                  <a:latin typeface="Arial" panose="020B0604020202020204" pitchFamily="34" charset="0"/>
                  <a:cs typeface="Arial" panose="020B0604020202020204" pitchFamily="34" charset="0"/>
                </a:rPr>
                <a:t>Normalize</a:t>
              </a:r>
            </a:p>
          </p:txBody>
        </p:sp>
        <p:sp>
          <p:nvSpPr>
            <p:cNvPr id="14" name="Triangle 13">
              <a:extLst>
                <a:ext uri="{FF2B5EF4-FFF2-40B4-BE49-F238E27FC236}">
                  <a16:creationId xmlns:a16="http://schemas.microsoft.com/office/drawing/2014/main" id="{F85F077C-B3E1-C874-B953-B1DF56E510A4}"/>
                </a:ext>
              </a:extLst>
            </p:cNvPr>
            <p:cNvSpPr/>
            <p:nvPr/>
          </p:nvSpPr>
          <p:spPr>
            <a:xfrm rot="10800000">
              <a:off x="11017819" y="552884"/>
              <a:ext cx="315571" cy="242644"/>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 name="Group 14">
            <a:extLst>
              <a:ext uri="{FF2B5EF4-FFF2-40B4-BE49-F238E27FC236}">
                <a16:creationId xmlns:a16="http://schemas.microsoft.com/office/drawing/2014/main" id="{541CF697-51D4-2088-0FBF-D7513B601BEC}"/>
              </a:ext>
            </a:extLst>
          </p:cNvPr>
          <p:cNvGrpSpPr/>
          <p:nvPr/>
        </p:nvGrpSpPr>
        <p:grpSpPr>
          <a:xfrm>
            <a:off x="9577913" y="2613051"/>
            <a:ext cx="1753952" cy="593984"/>
            <a:chOff x="10300544" y="201544"/>
            <a:chExt cx="1753952" cy="593984"/>
          </a:xfrm>
        </p:grpSpPr>
        <p:sp>
          <p:nvSpPr>
            <p:cNvPr id="16" name="Rounded Rectangle 15">
              <a:extLst>
                <a:ext uri="{FF2B5EF4-FFF2-40B4-BE49-F238E27FC236}">
                  <a16:creationId xmlns:a16="http://schemas.microsoft.com/office/drawing/2014/main" id="{4B7E3956-9FD5-8B71-34D6-F04DF9746823}"/>
                </a:ext>
              </a:extLst>
            </p:cNvPr>
            <p:cNvSpPr/>
            <p:nvPr/>
          </p:nvSpPr>
          <p:spPr>
            <a:xfrm>
              <a:off x="10300544" y="201544"/>
              <a:ext cx="1753952" cy="430403"/>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ysClr val="windowText" lastClr="000000"/>
                  </a:solidFill>
                  <a:latin typeface="Arial" panose="020B0604020202020204" pitchFamily="34" charset="0"/>
                  <a:cs typeface="Arial" panose="020B0604020202020204" pitchFamily="34" charset="0"/>
                </a:rPr>
                <a:t>Decontaminate</a:t>
              </a:r>
            </a:p>
          </p:txBody>
        </p:sp>
        <p:sp>
          <p:nvSpPr>
            <p:cNvPr id="17" name="Triangle 16">
              <a:extLst>
                <a:ext uri="{FF2B5EF4-FFF2-40B4-BE49-F238E27FC236}">
                  <a16:creationId xmlns:a16="http://schemas.microsoft.com/office/drawing/2014/main" id="{DFAEA4C9-85D9-FD28-F559-C7CA275B99ED}"/>
                </a:ext>
              </a:extLst>
            </p:cNvPr>
            <p:cNvSpPr/>
            <p:nvPr/>
          </p:nvSpPr>
          <p:spPr>
            <a:xfrm rot="10800000">
              <a:off x="11017819" y="552884"/>
              <a:ext cx="315571" cy="242644"/>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id="{FD772DCC-6EEE-2DD0-617D-1A0A17C6FA02}"/>
              </a:ext>
            </a:extLst>
          </p:cNvPr>
          <p:cNvGrpSpPr/>
          <p:nvPr/>
        </p:nvGrpSpPr>
        <p:grpSpPr>
          <a:xfrm>
            <a:off x="9572267" y="3217010"/>
            <a:ext cx="1753952" cy="593984"/>
            <a:chOff x="10300544" y="201544"/>
            <a:chExt cx="1753952" cy="593984"/>
          </a:xfrm>
        </p:grpSpPr>
        <p:sp>
          <p:nvSpPr>
            <p:cNvPr id="19" name="Rounded Rectangle 18">
              <a:extLst>
                <a:ext uri="{FF2B5EF4-FFF2-40B4-BE49-F238E27FC236}">
                  <a16:creationId xmlns:a16="http://schemas.microsoft.com/office/drawing/2014/main" id="{B91CCB2C-637F-8B1F-79AE-3E881D284752}"/>
                </a:ext>
              </a:extLst>
            </p:cNvPr>
            <p:cNvSpPr/>
            <p:nvPr/>
          </p:nvSpPr>
          <p:spPr>
            <a:xfrm>
              <a:off x="10300544" y="201544"/>
              <a:ext cx="1753952" cy="430403"/>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ysClr val="windowText" lastClr="000000"/>
                  </a:solidFill>
                  <a:latin typeface="Arial Narrow" panose="020B0604020202020204" pitchFamily="34" charset="0"/>
                  <a:cs typeface="Arial Narrow" panose="020B0604020202020204" pitchFamily="34" charset="0"/>
                </a:rPr>
                <a:t>Assemble Genome</a:t>
              </a:r>
            </a:p>
          </p:txBody>
        </p:sp>
        <p:sp>
          <p:nvSpPr>
            <p:cNvPr id="20" name="Triangle 19">
              <a:extLst>
                <a:ext uri="{FF2B5EF4-FFF2-40B4-BE49-F238E27FC236}">
                  <a16:creationId xmlns:a16="http://schemas.microsoft.com/office/drawing/2014/main" id="{285609F9-BE69-3BBC-FE6D-ED95BF2932E1}"/>
                </a:ext>
              </a:extLst>
            </p:cNvPr>
            <p:cNvSpPr/>
            <p:nvPr/>
          </p:nvSpPr>
          <p:spPr>
            <a:xfrm rot="10800000">
              <a:off x="11017819" y="552884"/>
              <a:ext cx="315571" cy="242644"/>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 name="Group 20">
            <a:extLst>
              <a:ext uri="{FF2B5EF4-FFF2-40B4-BE49-F238E27FC236}">
                <a16:creationId xmlns:a16="http://schemas.microsoft.com/office/drawing/2014/main" id="{9DB57399-E347-F35C-5D72-B2397B040EA4}"/>
              </a:ext>
            </a:extLst>
          </p:cNvPr>
          <p:cNvGrpSpPr/>
          <p:nvPr/>
        </p:nvGrpSpPr>
        <p:grpSpPr>
          <a:xfrm>
            <a:off x="11175761" y="1059029"/>
            <a:ext cx="1168303" cy="856315"/>
            <a:chOff x="7120940" y="1990685"/>
            <a:chExt cx="3581616" cy="2497017"/>
          </a:xfrm>
        </p:grpSpPr>
        <p:pic>
          <p:nvPicPr>
            <p:cNvPr id="22" name="Picture 21">
              <a:extLst>
                <a:ext uri="{FF2B5EF4-FFF2-40B4-BE49-F238E27FC236}">
                  <a16:creationId xmlns:a16="http://schemas.microsoft.com/office/drawing/2014/main" id="{D0C938C8-3AE7-059C-D1C3-867E1F0F506E}"/>
                </a:ext>
              </a:extLst>
            </p:cNvPr>
            <p:cNvPicPr>
              <a:picLocks noChangeAspect="1"/>
            </p:cNvPicPr>
            <p:nvPr/>
          </p:nvPicPr>
          <p:blipFill>
            <a:blip r:embed="rId2"/>
            <a:stretch>
              <a:fillRect/>
            </a:stretch>
          </p:blipFill>
          <p:spPr>
            <a:xfrm>
              <a:off x="7120940" y="1990685"/>
              <a:ext cx="3529760" cy="2497017"/>
            </a:xfrm>
            <a:prstGeom prst="rect">
              <a:avLst/>
            </a:prstGeom>
          </p:spPr>
        </p:pic>
        <p:sp>
          <p:nvSpPr>
            <p:cNvPr id="23" name="TextBox 22">
              <a:extLst>
                <a:ext uri="{FF2B5EF4-FFF2-40B4-BE49-F238E27FC236}">
                  <a16:creationId xmlns:a16="http://schemas.microsoft.com/office/drawing/2014/main" id="{7F3BC80B-E8B3-1050-9F5F-85ECF9AB5B0E}"/>
                </a:ext>
              </a:extLst>
            </p:cNvPr>
            <p:cNvSpPr txBox="1"/>
            <p:nvPr/>
          </p:nvSpPr>
          <p:spPr>
            <a:xfrm>
              <a:off x="7723277" y="2908806"/>
              <a:ext cx="2979279" cy="1076973"/>
            </a:xfrm>
            <a:prstGeom prst="rect">
              <a:avLst/>
            </a:prstGeom>
            <a:noFill/>
          </p:spPr>
          <p:txBody>
            <a:bodyPr wrap="square" rtlCol="0">
              <a:spAutoFit/>
            </a:bodyPr>
            <a:lstStyle/>
            <a:p>
              <a:r>
                <a:rPr lang="en-US" sz="1750" b="1" dirty="0">
                  <a:latin typeface="Century Gothic" panose="020B0502020202020204" pitchFamily="34" charset="0"/>
                </a:rPr>
                <a:t>reads</a:t>
              </a:r>
            </a:p>
          </p:txBody>
        </p:sp>
      </p:grpSp>
      <p:grpSp>
        <p:nvGrpSpPr>
          <p:cNvPr id="24" name="Group 23">
            <a:extLst>
              <a:ext uri="{FF2B5EF4-FFF2-40B4-BE49-F238E27FC236}">
                <a16:creationId xmlns:a16="http://schemas.microsoft.com/office/drawing/2014/main" id="{71C6462B-163F-5D3F-9CD8-1637D14402AA}"/>
              </a:ext>
            </a:extLst>
          </p:cNvPr>
          <p:cNvGrpSpPr/>
          <p:nvPr/>
        </p:nvGrpSpPr>
        <p:grpSpPr>
          <a:xfrm>
            <a:off x="9564848" y="138920"/>
            <a:ext cx="1753952" cy="593984"/>
            <a:chOff x="10300544" y="201544"/>
            <a:chExt cx="1753952" cy="593984"/>
          </a:xfrm>
        </p:grpSpPr>
        <p:sp>
          <p:nvSpPr>
            <p:cNvPr id="25" name="Rounded Rectangle 24">
              <a:extLst>
                <a:ext uri="{FF2B5EF4-FFF2-40B4-BE49-F238E27FC236}">
                  <a16:creationId xmlns:a16="http://schemas.microsoft.com/office/drawing/2014/main" id="{6E88555C-5615-D639-BF5A-D1C3EC721488}"/>
                </a:ext>
              </a:extLst>
            </p:cNvPr>
            <p:cNvSpPr/>
            <p:nvPr/>
          </p:nvSpPr>
          <p:spPr>
            <a:xfrm>
              <a:off x="10300544" y="201544"/>
              <a:ext cx="1753952" cy="430403"/>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err="1">
                  <a:solidFill>
                    <a:sysClr val="windowText" lastClr="000000"/>
                  </a:solidFill>
                  <a:latin typeface="Arial" panose="020B0604020202020204" pitchFamily="34" charset="0"/>
                  <a:cs typeface="Arial" panose="020B0604020202020204" pitchFamily="34" charset="0"/>
                </a:rPr>
                <a:t>FastQC</a:t>
              </a:r>
              <a:endParaRPr lang="en-US" sz="1600" b="1" dirty="0">
                <a:solidFill>
                  <a:sysClr val="windowText" lastClr="000000"/>
                </a:solidFill>
                <a:latin typeface="Arial" panose="020B0604020202020204" pitchFamily="34" charset="0"/>
                <a:cs typeface="Arial" panose="020B0604020202020204" pitchFamily="34" charset="0"/>
              </a:endParaRPr>
            </a:p>
          </p:txBody>
        </p:sp>
        <p:sp>
          <p:nvSpPr>
            <p:cNvPr id="26" name="Triangle 25">
              <a:extLst>
                <a:ext uri="{FF2B5EF4-FFF2-40B4-BE49-F238E27FC236}">
                  <a16:creationId xmlns:a16="http://schemas.microsoft.com/office/drawing/2014/main" id="{BA15DBF3-9592-86EF-2D6D-B3BC38A3B36B}"/>
                </a:ext>
              </a:extLst>
            </p:cNvPr>
            <p:cNvSpPr/>
            <p:nvPr/>
          </p:nvSpPr>
          <p:spPr>
            <a:xfrm rot="10800000">
              <a:off x="11017819" y="552884"/>
              <a:ext cx="315571" cy="242644"/>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7" name="Picture 26">
            <a:extLst>
              <a:ext uri="{FF2B5EF4-FFF2-40B4-BE49-F238E27FC236}">
                <a16:creationId xmlns:a16="http://schemas.microsoft.com/office/drawing/2014/main" id="{01B0E767-74D8-8916-4823-DFAE3E1014B8}"/>
              </a:ext>
            </a:extLst>
          </p:cNvPr>
          <p:cNvPicPr>
            <a:picLocks noChangeAspect="1"/>
          </p:cNvPicPr>
          <p:nvPr/>
        </p:nvPicPr>
        <p:blipFill>
          <a:blip r:embed="rId3"/>
          <a:stretch>
            <a:fillRect/>
          </a:stretch>
        </p:blipFill>
        <p:spPr>
          <a:xfrm>
            <a:off x="11149658" y="-116200"/>
            <a:ext cx="1171827" cy="828972"/>
          </a:xfrm>
          <a:prstGeom prst="rect">
            <a:avLst/>
          </a:prstGeom>
        </p:spPr>
      </p:pic>
      <p:pic>
        <p:nvPicPr>
          <p:cNvPr id="28" name="Picture 27">
            <a:extLst>
              <a:ext uri="{FF2B5EF4-FFF2-40B4-BE49-F238E27FC236}">
                <a16:creationId xmlns:a16="http://schemas.microsoft.com/office/drawing/2014/main" id="{866DA210-B63C-D091-0589-344FD4FB3747}"/>
              </a:ext>
            </a:extLst>
          </p:cNvPr>
          <p:cNvPicPr>
            <a:picLocks noChangeAspect="1"/>
          </p:cNvPicPr>
          <p:nvPr/>
        </p:nvPicPr>
        <p:blipFill>
          <a:blip r:embed="rId3"/>
          <a:stretch>
            <a:fillRect/>
          </a:stretch>
        </p:blipFill>
        <p:spPr>
          <a:xfrm>
            <a:off x="11155301" y="2948736"/>
            <a:ext cx="1171827" cy="828972"/>
          </a:xfrm>
          <a:prstGeom prst="rect">
            <a:avLst/>
          </a:prstGeom>
        </p:spPr>
      </p:pic>
      <p:grpSp>
        <p:nvGrpSpPr>
          <p:cNvPr id="29" name="Group 28">
            <a:extLst>
              <a:ext uri="{FF2B5EF4-FFF2-40B4-BE49-F238E27FC236}">
                <a16:creationId xmlns:a16="http://schemas.microsoft.com/office/drawing/2014/main" id="{5831E2E4-42D9-6DF2-7EE4-339900E7F525}"/>
              </a:ext>
            </a:extLst>
          </p:cNvPr>
          <p:cNvGrpSpPr/>
          <p:nvPr/>
        </p:nvGrpSpPr>
        <p:grpSpPr>
          <a:xfrm>
            <a:off x="9562932" y="3854837"/>
            <a:ext cx="1753952" cy="593984"/>
            <a:chOff x="10300544" y="201544"/>
            <a:chExt cx="1753952" cy="593984"/>
          </a:xfrm>
        </p:grpSpPr>
        <p:sp>
          <p:nvSpPr>
            <p:cNvPr id="30" name="Rounded Rectangle 29">
              <a:extLst>
                <a:ext uri="{FF2B5EF4-FFF2-40B4-BE49-F238E27FC236}">
                  <a16:creationId xmlns:a16="http://schemas.microsoft.com/office/drawing/2014/main" id="{30F5B744-3898-614E-D411-85E87EA55E7D}"/>
                </a:ext>
              </a:extLst>
            </p:cNvPr>
            <p:cNvSpPr/>
            <p:nvPr/>
          </p:nvSpPr>
          <p:spPr>
            <a:xfrm>
              <a:off x="10300544" y="201544"/>
              <a:ext cx="1753952" cy="430403"/>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err="1">
                  <a:solidFill>
                    <a:sysClr val="windowText" lastClr="000000"/>
                  </a:solidFill>
                  <a:latin typeface="Arial Narrow" panose="020B0604020202020204" pitchFamily="34" charset="0"/>
                  <a:cs typeface="Arial Narrow" panose="020B0604020202020204" pitchFamily="34" charset="0"/>
                </a:rPr>
                <a:t>BLASTn</a:t>
              </a:r>
              <a:endParaRPr lang="en-US" sz="1600" b="1" dirty="0">
                <a:solidFill>
                  <a:sysClr val="windowText" lastClr="000000"/>
                </a:solidFill>
                <a:latin typeface="Arial Narrow" panose="020B0604020202020204" pitchFamily="34" charset="0"/>
                <a:cs typeface="Arial Narrow" panose="020B0604020202020204" pitchFamily="34" charset="0"/>
              </a:endParaRPr>
            </a:p>
          </p:txBody>
        </p:sp>
        <p:sp>
          <p:nvSpPr>
            <p:cNvPr id="31" name="Triangle 30">
              <a:extLst>
                <a:ext uri="{FF2B5EF4-FFF2-40B4-BE49-F238E27FC236}">
                  <a16:creationId xmlns:a16="http://schemas.microsoft.com/office/drawing/2014/main" id="{2FB7E591-887F-13D1-90D1-73F30058C38F}"/>
                </a:ext>
              </a:extLst>
            </p:cNvPr>
            <p:cNvSpPr/>
            <p:nvPr/>
          </p:nvSpPr>
          <p:spPr>
            <a:xfrm rot="10800000">
              <a:off x="11017819" y="552884"/>
              <a:ext cx="315571" cy="242644"/>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2" name="Picture 31">
            <a:extLst>
              <a:ext uri="{FF2B5EF4-FFF2-40B4-BE49-F238E27FC236}">
                <a16:creationId xmlns:a16="http://schemas.microsoft.com/office/drawing/2014/main" id="{1616444A-0F2B-D7BD-B29C-709D9B4E74E6}"/>
              </a:ext>
            </a:extLst>
          </p:cNvPr>
          <p:cNvPicPr>
            <a:picLocks noChangeAspect="1"/>
          </p:cNvPicPr>
          <p:nvPr/>
        </p:nvPicPr>
        <p:blipFill>
          <a:blip r:embed="rId3"/>
          <a:stretch>
            <a:fillRect/>
          </a:stretch>
        </p:blipFill>
        <p:spPr>
          <a:xfrm>
            <a:off x="11149657" y="3608559"/>
            <a:ext cx="1171827" cy="828972"/>
          </a:xfrm>
          <a:prstGeom prst="rect">
            <a:avLst/>
          </a:prstGeom>
        </p:spPr>
      </p:pic>
      <p:sp>
        <p:nvSpPr>
          <p:cNvPr id="33" name="TextBox 32">
            <a:extLst>
              <a:ext uri="{FF2B5EF4-FFF2-40B4-BE49-F238E27FC236}">
                <a16:creationId xmlns:a16="http://schemas.microsoft.com/office/drawing/2014/main" id="{E8D1DE7C-FB86-122E-3501-CEF948D0C044}"/>
              </a:ext>
            </a:extLst>
          </p:cNvPr>
          <p:cNvSpPr txBox="1"/>
          <p:nvPr/>
        </p:nvSpPr>
        <p:spPr>
          <a:xfrm>
            <a:off x="11416283" y="191150"/>
            <a:ext cx="1158904" cy="400110"/>
          </a:xfrm>
          <a:prstGeom prst="rect">
            <a:avLst/>
          </a:prstGeom>
          <a:noFill/>
        </p:spPr>
        <p:txBody>
          <a:bodyPr wrap="square" rtlCol="0">
            <a:spAutoFit/>
          </a:bodyPr>
          <a:lstStyle/>
          <a:p>
            <a:r>
              <a:rPr lang="en-US" sz="2000" b="1" dirty="0">
                <a:latin typeface="Century Gothic" panose="020B0502020202020204" pitchFamily="34" charset="0"/>
              </a:rPr>
              <a:t>QC</a:t>
            </a:r>
          </a:p>
        </p:txBody>
      </p:sp>
      <p:sp>
        <p:nvSpPr>
          <p:cNvPr id="34" name="TextBox 33">
            <a:extLst>
              <a:ext uri="{FF2B5EF4-FFF2-40B4-BE49-F238E27FC236}">
                <a16:creationId xmlns:a16="http://schemas.microsoft.com/office/drawing/2014/main" id="{45EB2229-F5B9-B806-7224-E6FFDC50FAFB}"/>
              </a:ext>
            </a:extLst>
          </p:cNvPr>
          <p:cNvSpPr txBox="1"/>
          <p:nvPr/>
        </p:nvSpPr>
        <p:spPr>
          <a:xfrm>
            <a:off x="11440882" y="3247303"/>
            <a:ext cx="1158904" cy="400110"/>
          </a:xfrm>
          <a:prstGeom prst="rect">
            <a:avLst/>
          </a:prstGeom>
          <a:noFill/>
        </p:spPr>
        <p:txBody>
          <a:bodyPr wrap="square" rtlCol="0">
            <a:spAutoFit/>
          </a:bodyPr>
          <a:lstStyle/>
          <a:p>
            <a:r>
              <a:rPr lang="en-US" sz="2000" b="1" dirty="0">
                <a:latin typeface="Century Gothic" panose="020B0502020202020204" pitchFamily="34" charset="0"/>
              </a:rPr>
              <a:t>QC</a:t>
            </a:r>
          </a:p>
        </p:txBody>
      </p:sp>
      <p:sp>
        <p:nvSpPr>
          <p:cNvPr id="35" name="TextBox 34">
            <a:extLst>
              <a:ext uri="{FF2B5EF4-FFF2-40B4-BE49-F238E27FC236}">
                <a16:creationId xmlns:a16="http://schemas.microsoft.com/office/drawing/2014/main" id="{F3EC9EFE-29DE-4320-3401-719F47A0E484}"/>
              </a:ext>
            </a:extLst>
          </p:cNvPr>
          <p:cNvSpPr txBox="1"/>
          <p:nvPr/>
        </p:nvSpPr>
        <p:spPr>
          <a:xfrm>
            <a:off x="11440882" y="3927389"/>
            <a:ext cx="1158904" cy="400110"/>
          </a:xfrm>
          <a:prstGeom prst="rect">
            <a:avLst/>
          </a:prstGeom>
          <a:noFill/>
        </p:spPr>
        <p:txBody>
          <a:bodyPr wrap="square" rtlCol="0">
            <a:spAutoFit/>
          </a:bodyPr>
          <a:lstStyle/>
          <a:p>
            <a:r>
              <a:rPr lang="en-US" sz="2000" b="1" dirty="0">
                <a:latin typeface="Century Gothic" panose="020B0502020202020204" pitchFamily="34" charset="0"/>
              </a:rPr>
              <a:t>QC</a:t>
            </a:r>
          </a:p>
        </p:txBody>
      </p:sp>
    </p:spTree>
    <p:extLst>
      <p:ext uri="{BB962C8B-B14F-4D97-AF65-F5344CB8AC3E}">
        <p14:creationId xmlns:p14="http://schemas.microsoft.com/office/powerpoint/2010/main" val="26016080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9D22773-E192-CE44-AF62-1F3EB056B6D9}"/>
              </a:ext>
            </a:extLst>
          </p:cNvPr>
          <p:cNvSpPr txBox="1">
            <a:spLocks/>
          </p:cNvSpPr>
          <p:nvPr/>
        </p:nvSpPr>
        <p:spPr>
          <a:xfrm>
            <a:off x="583799" y="191837"/>
            <a:ext cx="10515600" cy="1325563"/>
          </a:xfrm>
          <a:prstGeom prst="rect">
            <a:avLst/>
          </a:prstGeom>
          <a:noFill/>
          <a:ln>
            <a:noFill/>
          </a:ln>
        </p:spPr>
        <p:txBody>
          <a:bodyPr spcFirstLastPara="1" vert="horz" wrap="square" lIns="91425" tIns="45700" rIns="91425" bIns="45700" rtlCol="0" anchor="ctr" anchorCtr="0">
            <a:normAutofit/>
          </a:bodyPr>
          <a:lstStyle>
            <a:lvl1pPr lvl="0" algn="l" defTabSz="914400" rtl="0" eaLnBrk="1" latinLnBrk="0" hangingPunct="1">
              <a:lnSpc>
                <a:spcPct val="90000"/>
              </a:lnSpc>
              <a:spcBef>
                <a:spcPts val="0"/>
              </a:spcBef>
              <a:spcAft>
                <a:spcPts val="0"/>
              </a:spcAft>
              <a:buClr>
                <a:srgbClr val="064170"/>
              </a:buClr>
              <a:buSzPts val="1800"/>
              <a:buNone/>
              <a:defRPr sz="4400" kern="1200">
                <a:solidFill>
                  <a:schemeClr val="tx1"/>
                </a:solidFill>
                <a:latin typeface="+mj-lt"/>
                <a:ea typeface="+mj-ea"/>
                <a:cs typeface="+mj-c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en-US" dirty="0"/>
              <a:t>9. Trim contigs</a:t>
            </a:r>
          </a:p>
        </p:txBody>
      </p:sp>
      <p:sp>
        <p:nvSpPr>
          <p:cNvPr id="5" name="Content Placeholder 6">
            <a:extLst>
              <a:ext uri="{FF2B5EF4-FFF2-40B4-BE49-F238E27FC236}">
                <a16:creationId xmlns:a16="http://schemas.microsoft.com/office/drawing/2014/main" id="{8B3C5274-7D6C-D245-BE80-AB9B6B57C4A8}"/>
              </a:ext>
            </a:extLst>
          </p:cNvPr>
          <p:cNvSpPr txBox="1">
            <a:spLocks/>
          </p:cNvSpPr>
          <p:nvPr/>
        </p:nvSpPr>
        <p:spPr>
          <a:xfrm>
            <a:off x="838200" y="1517400"/>
            <a:ext cx="10515600" cy="679390"/>
          </a:xfrm>
          <a:prstGeom prst="rect">
            <a:avLst/>
          </a:prstGeom>
          <a:noFill/>
          <a:ln>
            <a:noFill/>
          </a:ln>
        </p:spPr>
        <p:txBody>
          <a:bodyPr spcFirstLastPara="1" vert="horz" wrap="square" lIns="91425" tIns="45700" rIns="91425" bIns="45700" rtlCol="0" anchor="t" anchorCtr="0">
            <a:normAutofit/>
          </a:bodyPr>
          <a:lstStyle>
            <a:lvl1pPr marL="609585" lvl="0" indent="-457189" algn="l" defTabSz="914400" rtl="0" eaLnBrk="1" latinLnBrk="0" hangingPunct="1">
              <a:lnSpc>
                <a:spcPct val="90000"/>
              </a:lnSpc>
              <a:spcBef>
                <a:spcPts val="1000"/>
              </a:spcBef>
              <a:spcAft>
                <a:spcPts val="0"/>
              </a:spcAft>
              <a:buClr>
                <a:schemeClr val="dk1"/>
              </a:buClr>
              <a:buSzPts val="1800"/>
              <a:buFont typeface="Arial" panose="020B0604020202020204" pitchFamily="34" charset="0"/>
              <a:buChar char="•"/>
              <a:defRPr sz="2800" kern="1200">
                <a:solidFill>
                  <a:schemeClr val="tx1"/>
                </a:solidFill>
                <a:latin typeface="+mn-lt"/>
                <a:ea typeface="+mn-ea"/>
                <a:cs typeface="+mn-cs"/>
              </a:defRPr>
            </a:lvl1pPr>
            <a:lvl2pPr marL="1219170" lvl="1" indent="-457189" algn="l" defTabSz="914400" rtl="0" eaLnBrk="1" latinLnBrk="0" hangingPunct="1">
              <a:lnSpc>
                <a:spcPct val="90000"/>
              </a:lnSpc>
              <a:spcBef>
                <a:spcPts val="500"/>
              </a:spcBef>
              <a:spcAft>
                <a:spcPts val="0"/>
              </a:spcAft>
              <a:buClr>
                <a:schemeClr val="dk1"/>
              </a:buClr>
              <a:buSzPts val="1800"/>
              <a:buFont typeface="Arial" panose="020B0604020202020204" pitchFamily="34" charset="0"/>
              <a:buChar char="•"/>
              <a:defRPr sz="2400" kern="1200">
                <a:solidFill>
                  <a:schemeClr val="tx1"/>
                </a:solidFill>
                <a:latin typeface="+mn-lt"/>
                <a:ea typeface="+mn-ea"/>
                <a:cs typeface="+mn-cs"/>
              </a:defRPr>
            </a:lvl2pPr>
            <a:lvl3pPr marL="1828754" lvl="2" indent="-457189" algn="l" defTabSz="914400" rtl="0" eaLnBrk="1" latinLnBrk="0" hangingPunct="1">
              <a:lnSpc>
                <a:spcPct val="90000"/>
              </a:lnSpc>
              <a:spcBef>
                <a:spcPts val="500"/>
              </a:spcBef>
              <a:spcAft>
                <a:spcPts val="0"/>
              </a:spcAft>
              <a:buClr>
                <a:schemeClr val="dk1"/>
              </a:buClr>
              <a:buSzPts val="1800"/>
              <a:buFont typeface="Arial" panose="020B0604020202020204" pitchFamily="34" charset="0"/>
              <a:buChar char="•"/>
              <a:defRPr sz="2000" kern="1200">
                <a:solidFill>
                  <a:schemeClr val="tx1"/>
                </a:solidFill>
                <a:latin typeface="+mn-lt"/>
                <a:ea typeface="+mn-ea"/>
                <a:cs typeface="+mn-cs"/>
              </a:defRPr>
            </a:lvl3pPr>
            <a:lvl4pPr marL="2438339" lvl="3" indent="-457189" algn="l" defTabSz="914400" rtl="0" eaLnBrk="1" latinLnBrk="0" hangingPunct="1">
              <a:lnSpc>
                <a:spcPct val="90000"/>
              </a:lnSpc>
              <a:spcBef>
                <a:spcPts val="500"/>
              </a:spcBef>
              <a:spcAft>
                <a:spcPts val="0"/>
              </a:spcAft>
              <a:buClr>
                <a:schemeClr val="dk1"/>
              </a:buClr>
              <a:buSzPts val="1800"/>
              <a:buFont typeface="Arial" panose="020B0604020202020204" pitchFamily="34" charset="0"/>
              <a:buChar char="•"/>
              <a:defRPr sz="1800" kern="1200">
                <a:solidFill>
                  <a:schemeClr val="tx1"/>
                </a:solidFill>
                <a:latin typeface="+mn-lt"/>
                <a:ea typeface="+mn-ea"/>
                <a:cs typeface="+mn-cs"/>
              </a:defRPr>
            </a:lvl4pPr>
            <a:lvl5pPr marL="3047924" lvl="4" indent="-457189" algn="l" defTabSz="914400" rtl="0" eaLnBrk="1" latinLnBrk="0" hangingPunct="1">
              <a:lnSpc>
                <a:spcPct val="90000"/>
              </a:lnSpc>
              <a:spcBef>
                <a:spcPts val="500"/>
              </a:spcBef>
              <a:spcAft>
                <a:spcPts val="0"/>
              </a:spcAft>
              <a:buClr>
                <a:schemeClr val="dk1"/>
              </a:buClr>
              <a:buSzPts val="1800"/>
              <a:buFont typeface="Arial" panose="020B0604020202020204" pitchFamily="34" charset="0"/>
              <a:buChar char="•"/>
              <a:defRPr sz="1800" kern="1200">
                <a:solidFill>
                  <a:schemeClr val="tx1"/>
                </a:solidFill>
                <a:latin typeface="+mn-lt"/>
                <a:ea typeface="+mn-ea"/>
                <a:cs typeface="+mn-cs"/>
              </a:defRPr>
            </a:lvl5pPr>
            <a:lvl6pPr marL="3657509" lvl="5" indent="-457189" algn="l" defTabSz="914400" rtl="0" eaLnBrk="1" latinLnBrk="0" hangingPunct="1">
              <a:lnSpc>
                <a:spcPct val="90000"/>
              </a:lnSpc>
              <a:spcBef>
                <a:spcPts val="500"/>
              </a:spcBef>
              <a:spcAft>
                <a:spcPts val="0"/>
              </a:spcAft>
              <a:buClr>
                <a:schemeClr val="dk1"/>
              </a:buClr>
              <a:buSzPts val="1800"/>
              <a:buFont typeface="Arial" panose="020B0604020202020204" pitchFamily="34" charset="0"/>
              <a:buChar char="•"/>
              <a:defRPr sz="1800" kern="1200">
                <a:solidFill>
                  <a:schemeClr val="tx1"/>
                </a:solidFill>
                <a:latin typeface="+mn-lt"/>
                <a:ea typeface="+mn-ea"/>
                <a:cs typeface="+mn-cs"/>
              </a:defRPr>
            </a:lvl6pPr>
            <a:lvl7pPr marL="4267093" lvl="6" indent="-457189" algn="l" defTabSz="914400" rtl="0" eaLnBrk="1" latinLnBrk="0" hangingPunct="1">
              <a:lnSpc>
                <a:spcPct val="90000"/>
              </a:lnSpc>
              <a:spcBef>
                <a:spcPts val="500"/>
              </a:spcBef>
              <a:spcAft>
                <a:spcPts val="0"/>
              </a:spcAft>
              <a:buClr>
                <a:schemeClr val="dk1"/>
              </a:buClr>
              <a:buSzPts val="1800"/>
              <a:buFont typeface="Arial" panose="020B0604020202020204" pitchFamily="34" charset="0"/>
              <a:buChar char="•"/>
              <a:defRPr sz="1800" kern="1200">
                <a:solidFill>
                  <a:schemeClr val="tx1"/>
                </a:solidFill>
                <a:latin typeface="+mn-lt"/>
                <a:ea typeface="+mn-ea"/>
                <a:cs typeface="+mn-cs"/>
              </a:defRPr>
            </a:lvl7pPr>
            <a:lvl8pPr marL="4876678" lvl="7" indent="-457189" algn="l" defTabSz="914400" rtl="0" eaLnBrk="1" latinLnBrk="0" hangingPunct="1">
              <a:lnSpc>
                <a:spcPct val="90000"/>
              </a:lnSpc>
              <a:spcBef>
                <a:spcPts val="500"/>
              </a:spcBef>
              <a:spcAft>
                <a:spcPts val="0"/>
              </a:spcAft>
              <a:buClr>
                <a:schemeClr val="dk1"/>
              </a:buClr>
              <a:buSzPts val="1800"/>
              <a:buFont typeface="Arial" panose="020B0604020202020204" pitchFamily="34" charset="0"/>
              <a:buChar char="•"/>
              <a:defRPr sz="1800" kern="1200">
                <a:solidFill>
                  <a:schemeClr val="tx1"/>
                </a:solidFill>
                <a:latin typeface="+mn-lt"/>
                <a:ea typeface="+mn-ea"/>
                <a:cs typeface="+mn-cs"/>
              </a:defRPr>
            </a:lvl8pPr>
            <a:lvl9pPr marL="5486263" lvl="8" indent="-457189" algn="l" defTabSz="914400" rtl="0" eaLnBrk="1" latinLnBrk="0" hangingPunct="1">
              <a:lnSpc>
                <a:spcPct val="90000"/>
              </a:lnSpc>
              <a:spcBef>
                <a:spcPts val="500"/>
              </a:spcBef>
              <a:spcAft>
                <a:spcPts val="0"/>
              </a:spcAft>
              <a:buClr>
                <a:schemeClr val="dk1"/>
              </a:buClr>
              <a:buSzPts val="1800"/>
              <a:buFont typeface="Arial" panose="020B0604020202020204" pitchFamily="34" charset="0"/>
              <a:buChar char="•"/>
              <a:defRPr sz="1800" kern="1200">
                <a:solidFill>
                  <a:schemeClr val="tx1"/>
                </a:solidFill>
                <a:latin typeface="+mn-lt"/>
                <a:ea typeface="+mn-ea"/>
                <a:cs typeface="+mn-cs"/>
              </a:defRPr>
            </a:lvl9pPr>
          </a:lstStyle>
          <a:p>
            <a:r>
              <a:rPr lang="en-US" dirty="0"/>
              <a:t>Most </a:t>
            </a:r>
            <a:r>
              <a:rPr lang="en-US" dirty="0" err="1"/>
              <a:t>misassemblies</a:t>
            </a:r>
            <a:r>
              <a:rPr lang="en-US" dirty="0"/>
              <a:t> occur at ends of contigs (200 bp)</a:t>
            </a:r>
          </a:p>
        </p:txBody>
      </p:sp>
      <p:sp>
        <p:nvSpPr>
          <p:cNvPr id="6" name="Title 1">
            <a:extLst>
              <a:ext uri="{FF2B5EF4-FFF2-40B4-BE49-F238E27FC236}">
                <a16:creationId xmlns:a16="http://schemas.microsoft.com/office/drawing/2014/main" id="{3D4E6F35-E566-BA4C-B57F-339C7790FAD4}"/>
              </a:ext>
            </a:extLst>
          </p:cNvPr>
          <p:cNvSpPr txBox="1">
            <a:spLocks/>
          </p:cNvSpPr>
          <p:nvPr/>
        </p:nvSpPr>
        <p:spPr>
          <a:xfrm>
            <a:off x="583799" y="2741511"/>
            <a:ext cx="10515600" cy="1325563"/>
          </a:xfrm>
          <a:prstGeom prst="rect">
            <a:avLst/>
          </a:prstGeom>
          <a:noFill/>
          <a:ln>
            <a:noFill/>
          </a:ln>
        </p:spPr>
        <p:txBody>
          <a:bodyPr spcFirstLastPara="1" vert="horz" wrap="square" lIns="91425" tIns="45700" rIns="91425" bIns="45700" rtlCol="0" anchor="ctr" anchorCtr="0">
            <a:normAutofit/>
          </a:bodyPr>
          <a:lstStyle>
            <a:lvl1pPr lvl="0" algn="l" defTabSz="914400" rtl="0" eaLnBrk="1" latinLnBrk="0" hangingPunct="1">
              <a:lnSpc>
                <a:spcPct val="90000"/>
              </a:lnSpc>
              <a:spcBef>
                <a:spcPts val="0"/>
              </a:spcBef>
              <a:spcAft>
                <a:spcPts val="0"/>
              </a:spcAft>
              <a:buClr>
                <a:srgbClr val="064170"/>
              </a:buClr>
              <a:buSzPts val="1800"/>
              <a:buNone/>
              <a:defRPr sz="4400" kern="1200">
                <a:solidFill>
                  <a:schemeClr val="tx1"/>
                </a:solidFill>
                <a:latin typeface="+mj-lt"/>
                <a:ea typeface="+mj-ea"/>
                <a:cs typeface="+mj-c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en-US" dirty="0"/>
              <a:t>Length filtering</a:t>
            </a:r>
          </a:p>
        </p:txBody>
      </p:sp>
      <p:grpSp>
        <p:nvGrpSpPr>
          <p:cNvPr id="8" name="Group 7">
            <a:extLst>
              <a:ext uri="{FF2B5EF4-FFF2-40B4-BE49-F238E27FC236}">
                <a16:creationId xmlns:a16="http://schemas.microsoft.com/office/drawing/2014/main" id="{7E3E7145-5B02-B849-9DE5-3C2B5EA24662}"/>
              </a:ext>
            </a:extLst>
          </p:cNvPr>
          <p:cNvGrpSpPr/>
          <p:nvPr/>
        </p:nvGrpSpPr>
        <p:grpSpPr>
          <a:xfrm>
            <a:off x="9566764" y="743415"/>
            <a:ext cx="1753952" cy="593984"/>
            <a:chOff x="10300544" y="201544"/>
            <a:chExt cx="1753952" cy="593984"/>
          </a:xfrm>
        </p:grpSpPr>
        <p:sp>
          <p:nvSpPr>
            <p:cNvPr id="9" name="Rounded Rectangle 8">
              <a:extLst>
                <a:ext uri="{FF2B5EF4-FFF2-40B4-BE49-F238E27FC236}">
                  <a16:creationId xmlns:a16="http://schemas.microsoft.com/office/drawing/2014/main" id="{05DBB0F0-5C6D-B847-B504-BA64A1AD100D}"/>
                </a:ext>
              </a:extLst>
            </p:cNvPr>
            <p:cNvSpPr/>
            <p:nvPr/>
          </p:nvSpPr>
          <p:spPr>
            <a:xfrm>
              <a:off x="10300544" y="201544"/>
              <a:ext cx="1753952" cy="430403"/>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ysClr val="windowText" lastClr="000000"/>
                  </a:solidFill>
                  <a:latin typeface="Arial" panose="020B0604020202020204" pitchFamily="34" charset="0"/>
                  <a:cs typeface="Arial" panose="020B0604020202020204" pitchFamily="34" charset="0"/>
                </a:rPr>
                <a:t>Trim</a:t>
              </a:r>
              <a:r>
                <a:rPr lang="en-US" sz="1600" dirty="0">
                  <a:solidFill>
                    <a:sysClr val="windowText" lastClr="000000"/>
                  </a:solidFill>
                  <a:latin typeface="Arial" panose="020B0604020202020204" pitchFamily="34" charset="0"/>
                  <a:cs typeface="Arial" panose="020B0604020202020204" pitchFamily="34" charset="0"/>
                </a:rPr>
                <a:t> </a:t>
              </a:r>
              <a:r>
                <a:rPr lang="en-US" sz="1600" b="1" dirty="0">
                  <a:solidFill>
                    <a:sysClr val="windowText" lastClr="000000"/>
                  </a:solidFill>
                  <a:latin typeface="Arial" panose="020B0604020202020204" pitchFamily="34" charset="0"/>
                  <a:cs typeface="Arial" panose="020B0604020202020204" pitchFamily="34" charset="0"/>
                </a:rPr>
                <a:t>Reads</a:t>
              </a:r>
            </a:p>
          </p:txBody>
        </p:sp>
        <p:sp>
          <p:nvSpPr>
            <p:cNvPr id="10" name="Triangle 9">
              <a:extLst>
                <a:ext uri="{FF2B5EF4-FFF2-40B4-BE49-F238E27FC236}">
                  <a16:creationId xmlns:a16="http://schemas.microsoft.com/office/drawing/2014/main" id="{34AC39D2-9144-FC4A-9DB3-5215BD362BE3}"/>
                </a:ext>
              </a:extLst>
            </p:cNvPr>
            <p:cNvSpPr/>
            <p:nvPr/>
          </p:nvSpPr>
          <p:spPr>
            <a:xfrm rot="10800000">
              <a:off x="11017819" y="552884"/>
              <a:ext cx="315571" cy="242644"/>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10">
            <a:extLst>
              <a:ext uri="{FF2B5EF4-FFF2-40B4-BE49-F238E27FC236}">
                <a16:creationId xmlns:a16="http://schemas.microsoft.com/office/drawing/2014/main" id="{E1F334BB-DEF9-0F46-8B6C-054AFBD28421}"/>
              </a:ext>
            </a:extLst>
          </p:cNvPr>
          <p:cNvGrpSpPr/>
          <p:nvPr/>
        </p:nvGrpSpPr>
        <p:grpSpPr>
          <a:xfrm>
            <a:off x="9572407" y="1381240"/>
            <a:ext cx="1753952" cy="593984"/>
            <a:chOff x="10300544" y="201544"/>
            <a:chExt cx="1753952" cy="593984"/>
          </a:xfrm>
        </p:grpSpPr>
        <p:sp>
          <p:nvSpPr>
            <p:cNvPr id="12" name="Rounded Rectangle 11">
              <a:extLst>
                <a:ext uri="{FF2B5EF4-FFF2-40B4-BE49-F238E27FC236}">
                  <a16:creationId xmlns:a16="http://schemas.microsoft.com/office/drawing/2014/main" id="{6300794F-BF79-9744-B221-3BF8345BA1F4}"/>
                </a:ext>
              </a:extLst>
            </p:cNvPr>
            <p:cNvSpPr/>
            <p:nvPr/>
          </p:nvSpPr>
          <p:spPr>
            <a:xfrm>
              <a:off x="10300544" y="201544"/>
              <a:ext cx="1753952" cy="430403"/>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ysClr val="windowText" lastClr="000000"/>
                  </a:solidFill>
                  <a:latin typeface="Arial Narrow" panose="020B0604020202020204" pitchFamily="34" charset="0"/>
                  <a:cs typeface="Arial Narrow" panose="020B0604020202020204" pitchFamily="34" charset="0"/>
                </a:rPr>
                <a:t>Filter</a:t>
              </a:r>
              <a:r>
                <a:rPr lang="en-US" sz="1400" dirty="0">
                  <a:solidFill>
                    <a:sysClr val="windowText" lastClr="000000"/>
                  </a:solidFill>
                  <a:latin typeface="Arial Narrow" panose="020B0604020202020204" pitchFamily="34" charset="0"/>
                  <a:cs typeface="Arial Narrow" panose="020B0604020202020204" pitchFamily="34" charset="0"/>
                </a:rPr>
                <a:t> </a:t>
              </a:r>
              <a:r>
                <a:rPr lang="en-US" sz="1400" b="1" dirty="0">
                  <a:solidFill>
                    <a:sysClr val="windowText" lastClr="000000"/>
                  </a:solidFill>
                  <a:latin typeface="Arial Narrow" panose="020B0604020202020204" pitchFamily="34" charset="0"/>
                  <a:cs typeface="Arial Narrow" panose="020B0604020202020204" pitchFamily="34" charset="0"/>
                </a:rPr>
                <a:t>Low-complexity</a:t>
              </a:r>
            </a:p>
          </p:txBody>
        </p:sp>
        <p:sp>
          <p:nvSpPr>
            <p:cNvPr id="13" name="Triangle 12">
              <a:extLst>
                <a:ext uri="{FF2B5EF4-FFF2-40B4-BE49-F238E27FC236}">
                  <a16:creationId xmlns:a16="http://schemas.microsoft.com/office/drawing/2014/main" id="{98643D75-EE41-C14D-A036-563DE54D7C16}"/>
                </a:ext>
              </a:extLst>
            </p:cNvPr>
            <p:cNvSpPr/>
            <p:nvPr/>
          </p:nvSpPr>
          <p:spPr>
            <a:xfrm rot="10800000">
              <a:off x="11017819" y="552884"/>
              <a:ext cx="315571" cy="242644"/>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8CE417D5-84DB-2D4F-93FF-28FAB974AC9E}"/>
              </a:ext>
            </a:extLst>
          </p:cNvPr>
          <p:cNvGrpSpPr/>
          <p:nvPr/>
        </p:nvGrpSpPr>
        <p:grpSpPr>
          <a:xfrm>
            <a:off x="9578050" y="1996489"/>
            <a:ext cx="1753952" cy="593984"/>
            <a:chOff x="10300544" y="201544"/>
            <a:chExt cx="1753952" cy="593984"/>
          </a:xfrm>
        </p:grpSpPr>
        <p:sp>
          <p:nvSpPr>
            <p:cNvPr id="15" name="Rounded Rectangle 14">
              <a:extLst>
                <a:ext uri="{FF2B5EF4-FFF2-40B4-BE49-F238E27FC236}">
                  <a16:creationId xmlns:a16="http://schemas.microsoft.com/office/drawing/2014/main" id="{30F45844-1175-2F4F-A4E8-39B110756B6A}"/>
                </a:ext>
              </a:extLst>
            </p:cNvPr>
            <p:cNvSpPr/>
            <p:nvPr/>
          </p:nvSpPr>
          <p:spPr>
            <a:xfrm>
              <a:off x="10300544" y="201544"/>
              <a:ext cx="1753952" cy="430403"/>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ysClr val="windowText" lastClr="000000"/>
                  </a:solidFill>
                  <a:latin typeface="Arial" panose="020B0604020202020204" pitchFamily="34" charset="0"/>
                  <a:cs typeface="Arial" panose="020B0604020202020204" pitchFamily="34" charset="0"/>
                </a:rPr>
                <a:t>Normalize</a:t>
              </a:r>
            </a:p>
          </p:txBody>
        </p:sp>
        <p:sp>
          <p:nvSpPr>
            <p:cNvPr id="16" name="Triangle 15">
              <a:extLst>
                <a:ext uri="{FF2B5EF4-FFF2-40B4-BE49-F238E27FC236}">
                  <a16:creationId xmlns:a16="http://schemas.microsoft.com/office/drawing/2014/main" id="{A4E1EF99-AA1F-7248-92E5-AC117AD3166E}"/>
                </a:ext>
              </a:extLst>
            </p:cNvPr>
            <p:cNvSpPr/>
            <p:nvPr/>
          </p:nvSpPr>
          <p:spPr>
            <a:xfrm rot="10800000">
              <a:off x="11017819" y="552884"/>
              <a:ext cx="315571" cy="242644"/>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 16">
            <a:extLst>
              <a:ext uri="{FF2B5EF4-FFF2-40B4-BE49-F238E27FC236}">
                <a16:creationId xmlns:a16="http://schemas.microsoft.com/office/drawing/2014/main" id="{508D721D-DFA8-764C-9222-35E78B95C2EA}"/>
              </a:ext>
            </a:extLst>
          </p:cNvPr>
          <p:cNvGrpSpPr/>
          <p:nvPr/>
        </p:nvGrpSpPr>
        <p:grpSpPr>
          <a:xfrm>
            <a:off x="9577913" y="2613051"/>
            <a:ext cx="1753952" cy="593984"/>
            <a:chOff x="10300544" y="201544"/>
            <a:chExt cx="1753952" cy="593984"/>
          </a:xfrm>
        </p:grpSpPr>
        <p:sp>
          <p:nvSpPr>
            <p:cNvPr id="18" name="Rounded Rectangle 17">
              <a:extLst>
                <a:ext uri="{FF2B5EF4-FFF2-40B4-BE49-F238E27FC236}">
                  <a16:creationId xmlns:a16="http://schemas.microsoft.com/office/drawing/2014/main" id="{FCB2E6EB-62E4-DB4C-A340-377C24567591}"/>
                </a:ext>
              </a:extLst>
            </p:cNvPr>
            <p:cNvSpPr/>
            <p:nvPr/>
          </p:nvSpPr>
          <p:spPr>
            <a:xfrm>
              <a:off x="10300544" y="201544"/>
              <a:ext cx="1753952" cy="430403"/>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ysClr val="windowText" lastClr="000000"/>
                  </a:solidFill>
                  <a:latin typeface="Arial" panose="020B0604020202020204" pitchFamily="34" charset="0"/>
                  <a:cs typeface="Arial" panose="020B0604020202020204" pitchFamily="34" charset="0"/>
                </a:rPr>
                <a:t>Decontaminate</a:t>
              </a:r>
            </a:p>
          </p:txBody>
        </p:sp>
        <p:sp>
          <p:nvSpPr>
            <p:cNvPr id="19" name="Triangle 18">
              <a:extLst>
                <a:ext uri="{FF2B5EF4-FFF2-40B4-BE49-F238E27FC236}">
                  <a16:creationId xmlns:a16="http://schemas.microsoft.com/office/drawing/2014/main" id="{C3C1408C-E9EF-BA40-BF32-818BF5253239}"/>
                </a:ext>
              </a:extLst>
            </p:cNvPr>
            <p:cNvSpPr/>
            <p:nvPr/>
          </p:nvSpPr>
          <p:spPr>
            <a:xfrm rot="10800000">
              <a:off x="11017819" y="552884"/>
              <a:ext cx="315571" cy="242644"/>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 name="Group 19">
            <a:extLst>
              <a:ext uri="{FF2B5EF4-FFF2-40B4-BE49-F238E27FC236}">
                <a16:creationId xmlns:a16="http://schemas.microsoft.com/office/drawing/2014/main" id="{B7C3A6C0-A00A-F749-87C9-658E477F24B8}"/>
              </a:ext>
            </a:extLst>
          </p:cNvPr>
          <p:cNvGrpSpPr/>
          <p:nvPr/>
        </p:nvGrpSpPr>
        <p:grpSpPr>
          <a:xfrm>
            <a:off x="9572267" y="3217010"/>
            <a:ext cx="1753952" cy="593984"/>
            <a:chOff x="10300544" y="201544"/>
            <a:chExt cx="1753952" cy="593984"/>
          </a:xfrm>
        </p:grpSpPr>
        <p:sp>
          <p:nvSpPr>
            <p:cNvPr id="21" name="Rounded Rectangle 20">
              <a:extLst>
                <a:ext uri="{FF2B5EF4-FFF2-40B4-BE49-F238E27FC236}">
                  <a16:creationId xmlns:a16="http://schemas.microsoft.com/office/drawing/2014/main" id="{F5F8ABA2-8A15-3047-9FB9-61F64EA457A7}"/>
                </a:ext>
              </a:extLst>
            </p:cNvPr>
            <p:cNvSpPr/>
            <p:nvPr/>
          </p:nvSpPr>
          <p:spPr>
            <a:xfrm>
              <a:off x="10300544" y="201544"/>
              <a:ext cx="1753952" cy="430403"/>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ysClr val="windowText" lastClr="000000"/>
                  </a:solidFill>
                  <a:latin typeface="Arial Narrow" panose="020B0604020202020204" pitchFamily="34" charset="0"/>
                  <a:cs typeface="Arial Narrow" panose="020B0604020202020204" pitchFamily="34" charset="0"/>
                </a:rPr>
                <a:t>Assemble Genome</a:t>
              </a:r>
            </a:p>
          </p:txBody>
        </p:sp>
        <p:sp>
          <p:nvSpPr>
            <p:cNvPr id="22" name="Triangle 21">
              <a:extLst>
                <a:ext uri="{FF2B5EF4-FFF2-40B4-BE49-F238E27FC236}">
                  <a16:creationId xmlns:a16="http://schemas.microsoft.com/office/drawing/2014/main" id="{C6826999-922A-3A43-8ABD-8881B20E06BF}"/>
                </a:ext>
              </a:extLst>
            </p:cNvPr>
            <p:cNvSpPr/>
            <p:nvPr/>
          </p:nvSpPr>
          <p:spPr>
            <a:xfrm rot="10800000">
              <a:off x="11017819" y="552884"/>
              <a:ext cx="315571" cy="242644"/>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 name="Group 22">
            <a:extLst>
              <a:ext uri="{FF2B5EF4-FFF2-40B4-BE49-F238E27FC236}">
                <a16:creationId xmlns:a16="http://schemas.microsoft.com/office/drawing/2014/main" id="{EBD3C4AA-7399-0C48-B02C-9B4430138027}"/>
              </a:ext>
            </a:extLst>
          </p:cNvPr>
          <p:cNvGrpSpPr/>
          <p:nvPr/>
        </p:nvGrpSpPr>
        <p:grpSpPr>
          <a:xfrm>
            <a:off x="9583556" y="3837894"/>
            <a:ext cx="1753952" cy="593984"/>
            <a:chOff x="10300544" y="201544"/>
            <a:chExt cx="1753952" cy="593984"/>
          </a:xfrm>
        </p:grpSpPr>
        <p:sp>
          <p:nvSpPr>
            <p:cNvPr id="24" name="Rounded Rectangle 23">
              <a:extLst>
                <a:ext uri="{FF2B5EF4-FFF2-40B4-BE49-F238E27FC236}">
                  <a16:creationId xmlns:a16="http://schemas.microsoft.com/office/drawing/2014/main" id="{98BEDF1E-50A5-B146-A86A-1EB42CF1FDCE}"/>
                </a:ext>
              </a:extLst>
            </p:cNvPr>
            <p:cNvSpPr/>
            <p:nvPr/>
          </p:nvSpPr>
          <p:spPr>
            <a:xfrm>
              <a:off x="10300544" y="201544"/>
              <a:ext cx="1753952" cy="430403"/>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ysClr val="windowText" lastClr="000000"/>
                  </a:solidFill>
                  <a:latin typeface="Arial" panose="020B0604020202020204" pitchFamily="34" charset="0"/>
                  <a:cs typeface="Arial" panose="020B0604020202020204" pitchFamily="34" charset="0"/>
                </a:rPr>
                <a:t>Trim Contigs</a:t>
              </a:r>
            </a:p>
          </p:txBody>
        </p:sp>
        <p:sp>
          <p:nvSpPr>
            <p:cNvPr id="25" name="Triangle 24">
              <a:extLst>
                <a:ext uri="{FF2B5EF4-FFF2-40B4-BE49-F238E27FC236}">
                  <a16:creationId xmlns:a16="http://schemas.microsoft.com/office/drawing/2014/main" id="{7FEBF8DC-81AB-A34F-B784-2972A5E46782}"/>
                </a:ext>
              </a:extLst>
            </p:cNvPr>
            <p:cNvSpPr/>
            <p:nvPr/>
          </p:nvSpPr>
          <p:spPr>
            <a:xfrm rot="10800000">
              <a:off x="11017819" y="552884"/>
              <a:ext cx="315571" cy="242644"/>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3" name="Group 32">
            <a:extLst>
              <a:ext uri="{FF2B5EF4-FFF2-40B4-BE49-F238E27FC236}">
                <a16:creationId xmlns:a16="http://schemas.microsoft.com/office/drawing/2014/main" id="{57545DE6-A10E-A647-8586-66F3021D79BA}"/>
              </a:ext>
            </a:extLst>
          </p:cNvPr>
          <p:cNvGrpSpPr/>
          <p:nvPr/>
        </p:nvGrpSpPr>
        <p:grpSpPr>
          <a:xfrm>
            <a:off x="11175761" y="1059031"/>
            <a:ext cx="1168303" cy="856315"/>
            <a:chOff x="7120940" y="1990685"/>
            <a:chExt cx="3581616" cy="2497017"/>
          </a:xfrm>
        </p:grpSpPr>
        <p:pic>
          <p:nvPicPr>
            <p:cNvPr id="34" name="Picture 33">
              <a:extLst>
                <a:ext uri="{FF2B5EF4-FFF2-40B4-BE49-F238E27FC236}">
                  <a16:creationId xmlns:a16="http://schemas.microsoft.com/office/drawing/2014/main" id="{001D1DEC-C57F-8E4A-A0CC-16F76C82437C}"/>
                </a:ext>
              </a:extLst>
            </p:cNvPr>
            <p:cNvPicPr>
              <a:picLocks noChangeAspect="1"/>
            </p:cNvPicPr>
            <p:nvPr/>
          </p:nvPicPr>
          <p:blipFill>
            <a:blip r:embed="rId3"/>
            <a:stretch>
              <a:fillRect/>
            </a:stretch>
          </p:blipFill>
          <p:spPr>
            <a:xfrm>
              <a:off x="7120940" y="1990685"/>
              <a:ext cx="3529760" cy="2497017"/>
            </a:xfrm>
            <a:prstGeom prst="rect">
              <a:avLst/>
            </a:prstGeom>
          </p:spPr>
        </p:pic>
        <p:sp>
          <p:nvSpPr>
            <p:cNvPr id="35" name="TextBox 34">
              <a:extLst>
                <a:ext uri="{FF2B5EF4-FFF2-40B4-BE49-F238E27FC236}">
                  <a16:creationId xmlns:a16="http://schemas.microsoft.com/office/drawing/2014/main" id="{4497E2C1-9D36-794E-BC92-D247F591C8E4}"/>
                </a:ext>
              </a:extLst>
            </p:cNvPr>
            <p:cNvSpPr txBox="1"/>
            <p:nvPr/>
          </p:nvSpPr>
          <p:spPr>
            <a:xfrm>
              <a:off x="7723277" y="2908806"/>
              <a:ext cx="2979279" cy="1076973"/>
            </a:xfrm>
            <a:prstGeom prst="rect">
              <a:avLst/>
            </a:prstGeom>
            <a:noFill/>
          </p:spPr>
          <p:txBody>
            <a:bodyPr wrap="square" rtlCol="0">
              <a:spAutoFit/>
            </a:bodyPr>
            <a:lstStyle/>
            <a:p>
              <a:r>
                <a:rPr lang="en-US" sz="1750" b="1" dirty="0">
                  <a:latin typeface="Century Gothic" panose="020B0502020202020204" pitchFamily="34" charset="0"/>
                </a:rPr>
                <a:t>reads</a:t>
              </a:r>
            </a:p>
          </p:txBody>
        </p:sp>
      </p:grpSp>
      <p:grpSp>
        <p:nvGrpSpPr>
          <p:cNvPr id="38" name="Group 37">
            <a:extLst>
              <a:ext uri="{FF2B5EF4-FFF2-40B4-BE49-F238E27FC236}">
                <a16:creationId xmlns:a16="http://schemas.microsoft.com/office/drawing/2014/main" id="{87096843-DC93-2647-AE60-70AA8E691FD4}"/>
              </a:ext>
            </a:extLst>
          </p:cNvPr>
          <p:cNvGrpSpPr/>
          <p:nvPr/>
        </p:nvGrpSpPr>
        <p:grpSpPr>
          <a:xfrm>
            <a:off x="9564848" y="138920"/>
            <a:ext cx="1753952" cy="593984"/>
            <a:chOff x="10300544" y="201544"/>
            <a:chExt cx="1753952" cy="593984"/>
          </a:xfrm>
        </p:grpSpPr>
        <p:sp>
          <p:nvSpPr>
            <p:cNvPr id="39" name="Rounded Rectangle 38">
              <a:extLst>
                <a:ext uri="{FF2B5EF4-FFF2-40B4-BE49-F238E27FC236}">
                  <a16:creationId xmlns:a16="http://schemas.microsoft.com/office/drawing/2014/main" id="{35DDCDE7-2FC6-2D4F-9DDA-FFBC3316B19B}"/>
                </a:ext>
              </a:extLst>
            </p:cNvPr>
            <p:cNvSpPr/>
            <p:nvPr/>
          </p:nvSpPr>
          <p:spPr>
            <a:xfrm>
              <a:off x="10300544" y="201544"/>
              <a:ext cx="1753952" cy="430403"/>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err="1">
                  <a:solidFill>
                    <a:sysClr val="windowText" lastClr="000000"/>
                  </a:solidFill>
                  <a:latin typeface="Arial" panose="020B0604020202020204" pitchFamily="34" charset="0"/>
                  <a:cs typeface="Arial" panose="020B0604020202020204" pitchFamily="34" charset="0"/>
                </a:rPr>
                <a:t>FastQC</a:t>
              </a:r>
              <a:endParaRPr lang="en-US" sz="1600" b="1" dirty="0">
                <a:solidFill>
                  <a:sysClr val="windowText" lastClr="000000"/>
                </a:solidFill>
                <a:latin typeface="Arial" panose="020B0604020202020204" pitchFamily="34" charset="0"/>
                <a:cs typeface="Arial" panose="020B0604020202020204" pitchFamily="34" charset="0"/>
              </a:endParaRPr>
            </a:p>
          </p:txBody>
        </p:sp>
        <p:sp>
          <p:nvSpPr>
            <p:cNvPr id="40" name="Triangle 39">
              <a:extLst>
                <a:ext uri="{FF2B5EF4-FFF2-40B4-BE49-F238E27FC236}">
                  <a16:creationId xmlns:a16="http://schemas.microsoft.com/office/drawing/2014/main" id="{F2297051-3262-7F42-871E-132C1D9219FA}"/>
                </a:ext>
              </a:extLst>
            </p:cNvPr>
            <p:cNvSpPr/>
            <p:nvPr/>
          </p:nvSpPr>
          <p:spPr>
            <a:xfrm rot="10800000">
              <a:off x="11017819" y="552884"/>
              <a:ext cx="315571" cy="242644"/>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1" name="Picture 40">
            <a:extLst>
              <a:ext uri="{FF2B5EF4-FFF2-40B4-BE49-F238E27FC236}">
                <a16:creationId xmlns:a16="http://schemas.microsoft.com/office/drawing/2014/main" id="{7E0A8935-977F-F749-BBC6-289206E4C92D}"/>
              </a:ext>
            </a:extLst>
          </p:cNvPr>
          <p:cNvPicPr>
            <a:picLocks noChangeAspect="1"/>
          </p:cNvPicPr>
          <p:nvPr/>
        </p:nvPicPr>
        <p:blipFill>
          <a:blip r:embed="rId4"/>
          <a:stretch>
            <a:fillRect/>
          </a:stretch>
        </p:blipFill>
        <p:spPr>
          <a:xfrm>
            <a:off x="11149658" y="-116200"/>
            <a:ext cx="1171827" cy="828972"/>
          </a:xfrm>
          <a:prstGeom prst="rect">
            <a:avLst/>
          </a:prstGeom>
        </p:spPr>
      </p:pic>
      <p:sp>
        <p:nvSpPr>
          <p:cNvPr id="42" name="TextBox 41">
            <a:extLst>
              <a:ext uri="{FF2B5EF4-FFF2-40B4-BE49-F238E27FC236}">
                <a16:creationId xmlns:a16="http://schemas.microsoft.com/office/drawing/2014/main" id="{738269EF-4F21-7E42-B87A-AEE118456E1B}"/>
              </a:ext>
            </a:extLst>
          </p:cNvPr>
          <p:cNvSpPr txBox="1"/>
          <p:nvPr/>
        </p:nvSpPr>
        <p:spPr>
          <a:xfrm>
            <a:off x="11416283" y="191150"/>
            <a:ext cx="1158904" cy="400110"/>
          </a:xfrm>
          <a:prstGeom prst="rect">
            <a:avLst/>
          </a:prstGeom>
          <a:noFill/>
        </p:spPr>
        <p:txBody>
          <a:bodyPr wrap="square" rtlCol="0">
            <a:spAutoFit/>
          </a:bodyPr>
          <a:lstStyle/>
          <a:p>
            <a:r>
              <a:rPr lang="en-US" sz="2000" b="1" dirty="0">
                <a:latin typeface="Century Gothic" panose="020B0502020202020204" pitchFamily="34" charset="0"/>
              </a:rPr>
              <a:t>QC</a:t>
            </a:r>
          </a:p>
        </p:txBody>
      </p:sp>
      <p:grpSp>
        <p:nvGrpSpPr>
          <p:cNvPr id="43" name="Group 42">
            <a:extLst>
              <a:ext uri="{FF2B5EF4-FFF2-40B4-BE49-F238E27FC236}">
                <a16:creationId xmlns:a16="http://schemas.microsoft.com/office/drawing/2014/main" id="{F2ED5B35-D1CF-3C49-AB3D-90808F63B66A}"/>
              </a:ext>
            </a:extLst>
          </p:cNvPr>
          <p:cNvGrpSpPr/>
          <p:nvPr/>
        </p:nvGrpSpPr>
        <p:grpSpPr>
          <a:xfrm>
            <a:off x="9589199" y="4475720"/>
            <a:ext cx="1753952" cy="593984"/>
            <a:chOff x="10300544" y="201544"/>
            <a:chExt cx="1753952" cy="593984"/>
          </a:xfrm>
        </p:grpSpPr>
        <p:sp>
          <p:nvSpPr>
            <p:cNvPr id="44" name="Rounded Rectangle 43">
              <a:extLst>
                <a:ext uri="{FF2B5EF4-FFF2-40B4-BE49-F238E27FC236}">
                  <a16:creationId xmlns:a16="http://schemas.microsoft.com/office/drawing/2014/main" id="{14A4EDEA-D09E-3B46-BE06-36F0028B71D3}"/>
                </a:ext>
              </a:extLst>
            </p:cNvPr>
            <p:cNvSpPr/>
            <p:nvPr/>
          </p:nvSpPr>
          <p:spPr>
            <a:xfrm>
              <a:off x="10300544" y="201544"/>
              <a:ext cx="1753952" cy="430403"/>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ysClr val="windowText" lastClr="000000"/>
                  </a:solidFill>
                  <a:latin typeface="Arial" panose="020B0604020202020204" pitchFamily="34" charset="0"/>
                  <a:cs typeface="Arial" panose="020B0604020202020204" pitchFamily="34" charset="0"/>
                </a:rPr>
                <a:t>Length Filter</a:t>
              </a:r>
            </a:p>
          </p:txBody>
        </p:sp>
        <p:sp>
          <p:nvSpPr>
            <p:cNvPr id="45" name="Triangle 44">
              <a:extLst>
                <a:ext uri="{FF2B5EF4-FFF2-40B4-BE49-F238E27FC236}">
                  <a16:creationId xmlns:a16="http://schemas.microsoft.com/office/drawing/2014/main" id="{C1C1F2BD-4F16-D74F-B255-FED745FFC7F7}"/>
                </a:ext>
              </a:extLst>
            </p:cNvPr>
            <p:cNvSpPr/>
            <p:nvPr/>
          </p:nvSpPr>
          <p:spPr>
            <a:xfrm rot="10800000">
              <a:off x="11017819" y="552884"/>
              <a:ext cx="315571" cy="242644"/>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6" name="Picture 45">
            <a:extLst>
              <a:ext uri="{FF2B5EF4-FFF2-40B4-BE49-F238E27FC236}">
                <a16:creationId xmlns:a16="http://schemas.microsoft.com/office/drawing/2014/main" id="{69CA6FE1-2AAC-8947-8759-31EC0DBBF8A3}"/>
              </a:ext>
            </a:extLst>
          </p:cNvPr>
          <p:cNvPicPr>
            <a:picLocks noChangeAspect="1"/>
          </p:cNvPicPr>
          <p:nvPr/>
        </p:nvPicPr>
        <p:blipFill>
          <a:blip r:embed="rId4"/>
          <a:stretch>
            <a:fillRect/>
          </a:stretch>
        </p:blipFill>
        <p:spPr>
          <a:xfrm>
            <a:off x="11155301" y="2948736"/>
            <a:ext cx="1171827" cy="828972"/>
          </a:xfrm>
          <a:prstGeom prst="rect">
            <a:avLst/>
          </a:prstGeom>
        </p:spPr>
      </p:pic>
      <p:sp>
        <p:nvSpPr>
          <p:cNvPr id="47" name="TextBox 46">
            <a:extLst>
              <a:ext uri="{FF2B5EF4-FFF2-40B4-BE49-F238E27FC236}">
                <a16:creationId xmlns:a16="http://schemas.microsoft.com/office/drawing/2014/main" id="{2BA99BCD-E252-1444-8693-E6C912F6D9E0}"/>
              </a:ext>
            </a:extLst>
          </p:cNvPr>
          <p:cNvSpPr txBox="1"/>
          <p:nvPr/>
        </p:nvSpPr>
        <p:spPr>
          <a:xfrm>
            <a:off x="11433215" y="3256085"/>
            <a:ext cx="1158904" cy="400110"/>
          </a:xfrm>
          <a:prstGeom prst="rect">
            <a:avLst/>
          </a:prstGeom>
          <a:noFill/>
        </p:spPr>
        <p:txBody>
          <a:bodyPr wrap="square" rtlCol="0">
            <a:spAutoFit/>
          </a:bodyPr>
          <a:lstStyle/>
          <a:p>
            <a:r>
              <a:rPr lang="en-US" sz="2000" b="1" dirty="0">
                <a:latin typeface="Century Gothic" panose="020B0502020202020204" pitchFamily="34" charset="0"/>
              </a:rPr>
              <a:t>QC</a:t>
            </a:r>
          </a:p>
        </p:txBody>
      </p:sp>
      <p:pic>
        <p:nvPicPr>
          <p:cNvPr id="48" name="Picture 47">
            <a:extLst>
              <a:ext uri="{FF2B5EF4-FFF2-40B4-BE49-F238E27FC236}">
                <a16:creationId xmlns:a16="http://schemas.microsoft.com/office/drawing/2014/main" id="{34074F01-319C-4143-86EF-86B28DBCC123}"/>
              </a:ext>
            </a:extLst>
          </p:cNvPr>
          <p:cNvPicPr>
            <a:picLocks noChangeAspect="1"/>
          </p:cNvPicPr>
          <p:nvPr/>
        </p:nvPicPr>
        <p:blipFill>
          <a:blip r:embed="rId4"/>
          <a:stretch>
            <a:fillRect/>
          </a:stretch>
        </p:blipFill>
        <p:spPr>
          <a:xfrm>
            <a:off x="11160945" y="3575270"/>
            <a:ext cx="1171827" cy="828972"/>
          </a:xfrm>
          <a:prstGeom prst="rect">
            <a:avLst/>
          </a:prstGeom>
        </p:spPr>
      </p:pic>
      <p:pic>
        <p:nvPicPr>
          <p:cNvPr id="49" name="Picture 48">
            <a:extLst>
              <a:ext uri="{FF2B5EF4-FFF2-40B4-BE49-F238E27FC236}">
                <a16:creationId xmlns:a16="http://schemas.microsoft.com/office/drawing/2014/main" id="{0BF348EA-24ED-B64D-A067-B6E66B900096}"/>
              </a:ext>
            </a:extLst>
          </p:cNvPr>
          <p:cNvPicPr>
            <a:picLocks noChangeAspect="1"/>
          </p:cNvPicPr>
          <p:nvPr/>
        </p:nvPicPr>
        <p:blipFill>
          <a:blip r:embed="rId4"/>
          <a:stretch>
            <a:fillRect/>
          </a:stretch>
        </p:blipFill>
        <p:spPr>
          <a:xfrm>
            <a:off x="11172233" y="4218739"/>
            <a:ext cx="1171827" cy="828972"/>
          </a:xfrm>
          <a:prstGeom prst="rect">
            <a:avLst/>
          </a:prstGeom>
        </p:spPr>
      </p:pic>
      <p:sp>
        <p:nvSpPr>
          <p:cNvPr id="52" name="TextBox 51">
            <a:extLst>
              <a:ext uri="{FF2B5EF4-FFF2-40B4-BE49-F238E27FC236}">
                <a16:creationId xmlns:a16="http://schemas.microsoft.com/office/drawing/2014/main" id="{B69B6351-AFAC-3D4D-B981-056AD7C66EAC}"/>
              </a:ext>
            </a:extLst>
          </p:cNvPr>
          <p:cNvSpPr txBox="1"/>
          <p:nvPr/>
        </p:nvSpPr>
        <p:spPr>
          <a:xfrm>
            <a:off x="11423537" y="3889455"/>
            <a:ext cx="1158904" cy="400110"/>
          </a:xfrm>
          <a:prstGeom prst="rect">
            <a:avLst/>
          </a:prstGeom>
          <a:noFill/>
        </p:spPr>
        <p:txBody>
          <a:bodyPr wrap="square" rtlCol="0">
            <a:spAutoFit/>
          </a:bodyPr>
          <a:lstStyle/>
          <a:p>
            <a:r>
              <a:rPr lang="en-US" sz="2000" b="1" dirty="0">
                <a:latin typeface="Century Gothic" panose="020B0502020202020204" pitchFamily="34" charset="0"/>
              </a:rPr>
              <a:t>QC</a:t>
            </a:r>
          </a:p>
        </p:txBody>
      </p:sp>
      <p:sp>
        <p:nvSpPr>
          <p:cNvPr id="53" name="TextBox 52">
            <a:extLst>
              <a:ext uri="{FF2B5EF4-FFF2-40B4-BE49-F238E27FC236}">
                <a16:creationId xmlns:a16="http://schemas.microsoft.com/office/drawing/2014/main" id="{09E8904D-FF4B-0446-AFB6-DCE1FCA48E9D}"/>
              </a:ext>
            </a:extLst>
          </p:cNvPr>
          <p:cNvSpPr txBox="1"/>
          <p:nvPr/>
        </p:nvSpPr>
        <p:spPr>
          <a:xfrm>
            <a:off x="11440469" y="4527279"/>
            <a:ext cx="1158904" cy="400110"/>
          </a:xfrm>
          <a:prstGeom prst="rect">
            <a:avLst/>
          </a:prstGeom>
          <a:noFill/>
        </p:spPr>
        <p:txBody>
          <a:bodyPr wrap="square" rtlCol="0">
            <a:spAutoFit/>
          </a:bodyPr>
          <a:lstStyle/>
          <a:p>
            <a:r>
              <a:rPr lang="en-US" sz="2000" b="1" dirty="0">
                <a:latin typeface="Century Gothic" panose="020B0502020202020204" pitchFamily="34" charset="0"/>
              </a:rPr>
              <a:t>QC</a:t>
            </a:r>
          </a:p>
        </p:txBody>
      </p:sp>
      <p:sp>
        <p:nvSpPr>
          <p:cNvPr id="56" name="Content Placeholder 6">
            <a:extLst>
              <a:ext uri="{FF2B5EF4-FFF2-40B4-BE49-F238E27FC236}">
                <a16:creationId xmlns:a16="http://schemas.microsoft.com/office/drawing/2014/main" id="{2CA41BC0-AB62-C542-98D6-7D61B5047677}"/>
              </a:ext>
            </a:extLst>
          </p:cNvPr>
          <p:cNvSpPr txBox="1">
            <a:spLocks/>
          </p:cNvSpPr>
          <p:nvPr/>
        </p:nvSpPr>
        <p:spPr>
          <a:xfrm>
            <a:off x="924869" y="3889469"/>
            <a:ext cx="10515600" cy="679390"/>
          </a:xfrm>
          <a:prstGeom prst="rect">
            <a:avLst/>
          </a:prstGeom>
          <a:noFill/>
          <a:ln>
            <a:noFill/>
          </a:ln>
        </p:spPr>
        <p:txBody>
          <a:bodyPr spcFirstLastPara="1" vert="horz" wrap="square" lIns="91425" tIns="45700" rIns="91425" bIns="45700" rtlCol="0" anchor="t" anchorCtr="0">
            <a:normAutofit/>
          </a:bodyPr>
          <a:lstStyle>
            <a:lvl1pPr marL="609585" lvl="0" indent="-457189" algn="l" defTabSz="914400" rtl="0" eaLnBrk="1" latinLnBrk="0" hangingPunct="1">
              <a:lnSpc>
                <a:spcPct val="90000"/>
              </a:lnSpc>
              <a:spcBef>
                <a:spcPts val="1000"/>
              </a:spcBef>
              <a:spcAft>
                <a:spcPts val="0"/>
              </a:spcAft>
              <a:buClr>
                <a:schemeClr val="dk1"/>
              </a:buClr>
              <a:buSzPts val="1800"/>
              <a:buFont typeface="Arial" panose="020B0604020202020204" pitchFamily="34" charset="0"/>
              <a:buChar char="•"/>
              <a:defRPr sz="2800" kern="1200">
                <a:solidFill>
                  <a:schemeClr val="tx1"/>
                </a:solidFill>
                <a:latin typeface="+mn-lt"/>
                <a:ea typeface="+mn-ea"/>
                <a:cs typeface="+mn-cs"/>
              </a:defRPr>
            </a:lvl1pPr>
            <a:lvl2pPr marL="1219170" lvl="1" indent="-457189" algn="l" defTabSz="914400" rtl="0" eaLnBrk="1" latinLnBrk="0" hangingPunct="1">
              <a:lnSpc>
                <a:spcPct val="90000"/>
              </a:lnSpc>
              <a:spcBef>
                <a:spcPts val="500"/>
              </a:spcBef>
              <a:spcAft>
                <a:spcPts val="0"/>
              </a:spcAft>
              <a:buClr>
                <a:schemeClr val="dk1"/>
              </a:buClr>
              <a:buSzPts val="1800"/>
              <a:buFont typeface="Arial" panose="020B0604020202020204" pitchFamily="34" charset="0"/>
              <a:buChar char="•"/>
              <a:defRPr sz="2400" kern="1200">
                <a:solidFill>
                  <a:schemeClr val="tx1"/>
                </a:solidFill>
                <a:latin typeface="+mn-lt"/>
                <a:ea typeface="+mn-ea"/>
                <a:cs typeface="+mn-cs"/>
              </a:defRPr>
            </a:lvl2pPr>
            <a:lvl3pPr marL="1828754" lvl="2" indent="-457189" algn="l" defTabSz="914400" rtl="0" eaLnBrk="1" latinLnBrk="0" hangingPunct="1">
              <a:lnSpc>
                <a:spcPct val="90000"/>
              </a:lnSpc>
              <a:spcBef>
                <a:spcPts val="500"/>
              </a:spcBef>
              <a:spcAft>
                <a:spcPts val="0"/>
              </a:spcAft>
              <a:buClr>
                <a:schemeClr val="dk1"/>
              </a:buClr>
              <a:buSzPts val="1800"/>
              <a:buFont typeface="Arial" panose="020B0604020202020204" pitchFamily="34" charset="0"/>
              <a:buChar char="•"/>
              <a:defRPr sz="2000" kern="1200">
                <a:solidFill>
                  <a:schemeClr val="tx1"/>
                </a:solidFill>
                <a:latin typeface="+mn-lt"/>
                <a:ea typeface="+mn-ea"/>
                <a:cs typeface="+mn-cs"/>
              </a:defRPr>
            </a:lvl3pPr>
            <a:lvl4pPr marL="2438339" lvl="3" indent="-457189" algn="l" defTabSz="914400" rtl="0" eaLnBrk="1" latinLnBrk="0" hangingPunct="1">
              <a:lnSpc>
                <a:spcPct val="90000"/>
              </a:lnSpc>
              <a:spcBef>
                <a:spcPts val="500"/>
              </a:spcBef>
              <a:spcAft>
                <a:spcPts val="0"/>
              </a:spcAft>
              <a:buClr>
                <a:schemeClr val="dk1"/>
              </a:buClr>
              <a:buSzPts val="1800"/>
              <a:buFont typeface="Arial" panose="020B0604020202020204" pitchFamily="34" charset="0"/>
              <a:buChar char="•"/>
              <a:defRPr sz="1800" kern="1200">
                <a:solidFill>
                  <a:schemeClr val="tx1"/>
                </a:solidFill>
                <a:latin typeface="+mn-lt"/>
                <a:ea typeface="+mn-ea"/>
                <a:cs typeface="+mn-cs"/>
              </a:defRPr>
            </a:lvl4pPr>
            <a:lvl5pPr marL="3047924" lvl="4" indent="-457189" algn="l" defTabSz="914400" rtl="0" eaLnBrk="1" latinLnBrk="0" hangingPunct="1">
              <a:lnSpc>
                <a:spcPct val="90000"/>
              </a:lnSpc>
              <a:spcBef>
                <a:spcPts val="500"/>
              </a:spcBef>
              <a:spcAft>
                <a:spcPts val="0"/>
              </a:spcAft>
              <a:buClr>
                <a:schemeClr val="dk1"/>
              </a:buClr>
              <a:buSzPts val="1800"/>
              <a:buFont typeface="Arial" panose="020B0604020202020204" pitchFamily="34" charset="0"/>
              <a:buChar char="•"/>
              <a:defRPr sz="1800" kern="1200">
                <a:solidFill>
                  <a:schemeClr val="tx1"/>
                </a:solidFill>
                <a:latin typeface="+mn-lt"/>
                <a:ea typeface="+mn-ea"/>
                <a:cs typeface="+mn-cs"/>
              </a:defRPr>
            </a:lvl5pPr>
            <a:lvl6pPr marL="3657509" lvl="5" indent="-457189" algn="l" defTabSz="914400" rtl="0" eaLnBrk="1" latinLnBrk="0" hangingPunct="1">
              <a:lnSpc>
                <a:spcPct val="90000"/>
              </a:lnSpc>
              <a:spcBef>
                <a:spcPts val="500"/>
              </a:spcBef>
              <a:spcAft>
                <a:spcPts val="0"/>
              </a:spcAft>
              <a:buClr>
                <a:schemeClr val="dk1"/>
              </a:buClr>
              <a:buSzPts val="1800"/>
              <a:buFont typeface="Arial" panose="020B0604020202020204" pitchFamily="34" charset="0"/>
              <a:buChar char="•"/>
              <a:defRPr sz="1800" kern="1200">
                <a:solidFill>
                  <a:schemeClr val="tx1"/>
                </a:solidFill>
                <a:latin typeface="+mn-lt"/>
                <a:ea typeface="+mn-ea"/>
                <a:cs typeface="+mn-cs"/>
              </a:defRPr>
            </a:lvl6pPr>
            <a:lvl7pPr marL="4267093" lvl="6" indent="-457189" algn="l" defTabSz="914400" rtl="0" eaLnBrk="1" latinLnBrk="0" hangingPunct="1">
              <a:lnSpc>
                <a:spcPct val="90000"/>
              </a:lnSpc>
              <a:spcBef>
                <a:spcPts val="500"/>
              </a:spcBef>
              <a:spcAft>
                <a:spcPts val="0"/>
              </a:spcAft>
              <a:buClr>
                <a:schemeClr val="dk1"/>
              </a:buClr>
              <a:buSzPts val="1800"/>
              <a:buFont typeface="Arial" panose="020B0604020202020204" pitchFamily="34" charset="0"/>
              <a:buChar char="•"/>
              <a:defRPr sz="1800" kern="1200">
                <a:solidFill>
                  <a:schemeClr val="tx1"/>
                </a:solidFill>
                <a:latin typeface="+mn-lt"/>
                <a:ea typeface="+mn-ea"/>
                <a:cs typeface="+mn-cs"/>
              </a:defRPr>
            </a:lvl7pPr>
            <a:lvl8pPr marL="4876678" lvl="7" indent="-457189" algn="l" defTabSz="914400" rtl="0" eaLnBrk="1" latinLnBrk="0" hangingPunct="1">
              <a:lnSpc>
                <a:spcPct val="90000"/>
              </a:lnSpc>
              <a:spcBef>
                <a:spcPts val="500"/>
              </a:spcBef>
              <a:spcAft>
                <a:spcPts val="0"/>
              </a:spcAft>
              <a:buClr>
                <a:schemeClr val="dk1"/>
              </a:buClr>
              <a:buSzPts val="1800"/>
              <a:buFont typeface="Arial" panose="020B0604020202020204" pitchFamily="34" charset="0"/>
              <a:buChar char="•"/>
              <a:defRPr sz="1800" kern="1200">
                <a:solidFill>
                  <a:schemeClr val="tx1"/>
                </a:solidFill>
                <a:latin typeface="+mn-lt"/>
                <a:ea typeface="+mn-ea"/>
                <a:cs typeface="+mn-cs"/>
              </a:defRPr>
            </a:lvl8pPr>
            <a:lvl9pPr marL="5486263" lvl="8" indent="-457189" algn="l" defTabSz="914400" rtl="0" eaLnBrk="1" latinLnBrk="0" hangingPunct="1">
              <a:lnSpc>
                <a:spcPct val="90000"/>
              </a:lnSpc>
              <a:spcBef>
                <a:spcPts val="500"/>
              </a:spcBef>
              <a:spcAft>
                <a:spcPts val="0"/>
              </a:spcAft>
              <a:buClr>
                <a:schemeClr val="dk1"/>
              </a:buClr>
              <a:buSzPts val="1800"/>
              <a:buFont typeface="Arial" panose="020B0604020202020204" pitchFamily="34" charset="0"/>
              <a:buChar char="•"/>
              <a:defRPr sz="1800" kern="1200">
                <a:solidFill>
                  <a:schemeClr val="tx1"/>
                </a:solidFill>
                <a:latin typeface="+mn-lt"/>
                <a:ea typeface="+mn-ea"/>
                <a:cs typeface="+mn-cs"/>
              </a:defRPr>
            </a:lvl9pPr>
          </a:lstStyle>
          <a:p>
            <a:r>
              <a:rPr lang="en-US" dirty="0"/>
              <a:t>Discard assemblies under 2000 bp.</a:t>
            </a:r>
          </a:p>
          <a:p>
            <a:pPr marL="152396" indent="0">
              <a:buNone/>
            </a:pPr>
            <a:endParaRPr lang="en-US" dirty="0"/>
          </a:p>
        </p:txBody>
      </p:sp>
    </p:spTree>
    <p:extLst>
      <p:ext uri="{BB962C8B-B14F-4D97-AF65-F5344CB8AC3E}">
        <p14:creationId xmlns:p14="http://schemas.microsoft.com/office/powerpoint/2010/main" val="18626918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D1F21B-D90E-BF4F-8785-9D68F6A960CA}"/>
              </a:ext>
            </a:extLst>
          </p:cNvPr>
          <p:cNvSpPr>
            <a:spLocks noGrp="1"/>
          </p:cNvSpPr>
          <p:nvPr>
            <p:ph type="title"/>
          </p:nvPr>
        </p:nvSpPr>
        <p:spPr>
          <a:xfrm>
            <a:off x="269488" y="-14502"/>
            <a:ext cx="10515600" cy="1325563"/>
          </a:xfrm>
        </p:spPr>
        <p:txBody>
          <a:bodyPr/>
          <a:lstStyle/>
          <a:p>
            <a:r>
              <a:rPr lang="en-US" dirty="0"/>
              <a:t>10. Filter contaminant contigs</a:t>
            </a:r>
          </a:p>
        </p:txBody>
      </p:sp>
      <p:sp>
        <p:nvSpPr>
          <p:cNvPr id="3" name="Content Placeholder 2">
            <a:extLst>
              <a:ext uri="{FF2B5EF4-FFF2-40B4-BE49-F238E27FC236}">
                <a16:creationId xmlns:a16="http://schemas.microsoft.com/office/drawing/2014/main" id="{01968761-3C83-D443-BCC5-E80918C8896F}"/>
              </a:ext>
            </a:extLst>
          </p:cNvPr>
          <p:cNvSpPr>
            <a:spLocks noGrp="1"/>
          </p:cNvSpPr>
          <p:nvPr>
            <p:ph idx="1"/>
          </p:nvPr>
        </p:nvSpPr>
        <p:spPr>
          <a:xfrm>
            <a:off x="269488" y="1484618"/>
            <a:ext cx="10794139" cy="4629967"/>
          </a:xfrm>
        </p:spPr>
        <p:txBody>
          <a:bodyPr>
            <a:normAutofit/>
          </a:bodyPr>
          <a:lstStyle/>
          <a:p>
            <a:r>
              <a:rPr lang="en-US" b="1" dirty="0" err="1"/>
              <a:t>BLASTn</a:t>
            </a:r>
            <a:r>
              <a:rPr lang="en-US" dirty="0"/>
              <a:t> contigs against </a:t>
            </a:r>
            <a:r>
              <a:rPr lang="en-US" dirty="0" err="1">
                <a:latin typeface="TH SarabunPSK" panose="020B0500040200020003" pitchFamily="34" charset="-34"/>
                <a:cs typeface="TH SarabunPSK" panose="020B0500040200020003" pitchFamily="34" charset="-34"/>
              </a:rPr>
              <a:t>ref_contam.fa</a:t>
            </a:r>
            <a:r>
              <a:rPr lang="en-US" dirty="0">
                <a:latin typeface="TH SarabunPSK" panose="020B0500040200020003" pitchFamily="34" charset="-34"/>
                <a:cs typeface="TH SarabunPSK" panose="020B0500040200020003" pitchFamily="34" charset="-34"/>
              </a:rPr>
              <a:t> </a:t>
            </a:r>
            <a:r>
              <a:rPr lang="en-US" dirty="0"/>
              <a:t>(see step 5).</a:t>
            </a:r>
          </a:p>
          <a:p>
            <a:pPr marL="0" indent="0">
              <a:buNone/>
            </a:pPr>
            <a:r>
              <a:rPr lang="en-US" dirty="0"/>
              <a:t>	Then, discard contigs whose alignments to </a:t>
            </a:r>
            <a:r>
              <a:rPr lang="en-US" dirty="0" err="1"/>
              <a:t>contam</a:t>
            </a:r>
            <a:r>
              <a:rPr lang="en-US" dirty="0"/>
              <a:t> have:</a:t>
            </a:r>
          </a:p>
          <a:p>
            <a:pPr marL="0" indent="0">
              <a:buNone/>
            </a:pPr>
            <a:r>
              <a:rPr lang="en-US" dirty="0"/>
              <a:t>	&gt;=95 </a:t>
            </a:r>
            <a:r>
              <a:rPr lang="en-US" dirty="0" err="1"/>
              <a:t>perc_id</a:t>
            </a:r>
            <a:r>
              <a:rPr lang="en-US" dirty="0"/>
              <a:t> </a:t>
            </a:r>
          </a:p>
          <a:p>
            <a:pPr marL="0" indent="0">
              <a:buNone/>
            </a:pPr>
            <a:r>
              <a:rPr lang="en-US" dirty="0"/>
              <a:t>	AND</a:t>
            </a:r>
          </a:p>
          <a:p>
            <a:pPr marL="0" indent="0">
              <a:buNone/>
            </a:pPr>
            <a:r>
              <a:rPr lang="en-US" dirty="0"/>
              <a:t>	&gt;=100 bp length</a:t>
            </a:r>
          </a:p>
          <a:p>
            <a:pPr marL="0" indent="0">
              <a:buNone/>
            </a:pPr>
            <a:endParaRPr lang="en-US" dirty="0"/>
          </a:p>
          <a:p>
            <a:r>
              <a:rPr lang="en-US" dirty="0"/>
              <a:t>The </a:t>
            </a:r>
            <a:r>
              <a:rPr lang="en-US" u="sng" dirty="0"/>
              <a:t>final</a:t>
            </a:r>
            <a:r>
              <a:rPr lang="en-US" dirty="0"/>
              <a:t> cleaned assembly is in:</a:t>
            </a:r>
          </a:p>
          <a:p>
            <a:pPr marL="0" indent="0">
              <a:buNone/>
            </a:pPr>
            <a:endParaRPr lang="en-US" dirty="0"/>
          </a:p>
          <a:p>
            <a:pPr marL="0" indent="0">
              <a:buNone/>
            </a:pPr>
            <a:r>
              <a:rPr lang="en-US" dirty="0">
                <a:solidFill>
                  <a:schemeClr val="accent6">
                    <a:lumMod val="50000"/>
                  </a:schemeClr>
                </a:solidFill>
              </a:rPr>
              <a:t>	</a:t>
            </a:r>
            <a:r>
              <a:rPr lang="en-US" b="1" dirty="0" err="1">
                <a:solidFill>
                  <a:schemeClr val="accent6">
                    <a:lumMod val="50000"/>
                  </a:schemeClr>
                </a:solidFill>
              </a:rPr>
              <a:t>final_contigs</a:t>
            </a:r>
            <a:r>
              <a:rPr lang="en-US" b="1" dirty="0">
                <a:solidFill>
                  <a:schemeClr val="accent6">
                    <a:lumMod val="50000"/>
                  </a:schemeClr>
                </a:solidFill>
              </a:rPr>
              <a:t>_{ID}.</a:t>
            </a:r>
            <a:r>
              <a:rPr lang="en-US" b="1" dirty="0" err="1">
                <a:solidFill>
                  <a:schemeClr val="accent6">
                    <a:lumMod val="50000"/>
                  </a:schemeClr>
                </a:solidFill>
              </a:rPr>
              <a:t>fasta</a:t>
            </a:r>
            <a:endParaRPr lang="en-US" b="1" dirty="0">
              <a:solidFill>
                <a:schemeClr val="accent6">
                  <a:lumMod val="50000"/>
                </a:schemeClr>
              </a:solidFill>
            </a:endParaRPr>
          </a:p>
          <a:p>
            <a:endParaRPr lang="en-US" dirty="0"/>
          </a:p>
        </p:txBody>
      </p:sp>
      <p:pic>
        <p:nvPicPr>
          <p:cNvPr id="6" name="Picture 5" descr="bigelow-logo.png">
            <a:extLst>
              <a:ext uri="{FF2B5EF4-FFF2-40B4-BE49-F238E27FC236}">
                <a16:creationId xmlns:a16="http://schemas.microsoft.com/office/drawing/2014/main" id="{915DB473-35CF-674E-A446-64A6E26C30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403" y="6439821"/>
            <a:ext cx="2250281" cy="562570"/>
          </a:xfrm>
          <a:prstGeom prst="rect">
            <a:avLst/>
          </a:prstGeom>
        </p:spPr>
      </p:pic>
      <p:grpSp>
        <p:nvGrpSpPr>
          <p:cNvPr id="8" name="Group 7">
            <a:extLst>
              <a:ext uri="{FF2B5EF4-FFF2-40B4-BE49-F238E27FC236}">
                <a16:creationId xmlns:a16="http://schemas.microsoft.com/office/drawing/2014/main" id="{CB12EB27-7EDC-A54E-8428-988AF4A597FA}"/>
              </a:ext>
            </a:extLst>
          </p:cNvPr>
          <p:cNvGrpSpPr/>
          <p:nvPr/>
        </p:nvGrpSpPr>
        <p:grpSpPr>
          <a:xfrm>
            <a:off x="9566764" y="743415"/>
            <a:ext cx="1753952" cy="593984"/>
            <a:chOff x="10300544" y="201544"/>
            <a:chExt cx="1753952" cy="593984"/>
          </a:xfrm>
        </p:grpSpPr>
        <p:sp>
          <p:nvSpPr>
            <p:cNvPr id="9" name="Rounded Rectangle 8">
              <a:extLst>
                <a:ext uri="{FF2B5EF4-FFF2-40B4-BE49-F238E27FC236}">
                  <a16:creationId xmlns:a16="http://schemas.microsoft.com/office/drawing/2014/main" id="{3DA2FCBD-F009-E84E-8C72-3B2433403C28}"/>
                </a:ext>
              </a:extLst>
            </p:cNvPr>
            <p:cNvSpPr/>
            <p:nvPr/>
          </p:nvSpPr>
          <p:spPr>
            <a:xfrm>
              <a:off x="10300544" y="201544"/>
              <a:ext cx="1753952" cy="430403"/>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ysClr val="windowText" lastClr="000000"/>
                  </a:solidFill>
                  <a:latin typeface="Arial" panose="020B0604020202020204" pitchFamily="34" charset="0"/>
                  <a:cs typeface="Arial" panose="020B0604020202020204" pitchFamily="34" charset="0"/>
                </a:rPr>
                <a:t>Trim</a:t>
              </a:r>
              <a:r>
                <a:rPr lang="en-US" sz="1600" dirty="0">
                  <a:solidFill>
                    <a:sysClr val="windowText" lastClr="000000"/>
                  </a:solidFill>
                  <a:latin typeface="Arial" panose="020B0604020202020204" pitchFamily="34" charset="0"/>
                  <a:cs typeface="Arial" panose="020B0604020202020204" pitchFamily="34" charset="0"/>
                </a:rPr>
                <a:t> </a:t>
              </a:r>
              <a:r>
                <a:rPr lang="en-US" sz="1600" b="1" dirty="0">
                  <a:solidFill>
                    <a:sysClr val="windowText" lastClr="000000"/>
                  </a:solidFill>
                  <a:latin typeface="Arial" panose="020B0604020202020204" pitchFamily="34" charset="0"/>
                  <a:cs typeface="Arial" panose="020B0604020202020204" pitchFamily="34" charset="0"/>
                </a:rPr>
                <a:t>Reads</a:t>
              </a:r>
            </a:p>
          </p:txBody>
        </p:sp>
        <p:sp>
          <p:nvSpPr>
            <p:cNvPr id="10" name="Triangle 9">
              <a:extLst>
                <a:ext uri="{FF2B5EF4-FFF2-40B4-BE49-F238E27FC236}">
                  <a16:creationId xmlns:a16="http://schemas.microsoft.com/office/drawing/2014/main" id="{40AD708A-F971-A142-88CC-8F4757CE3B40}"/>
                </a:ext>
              </a:extLst>
            </p:cNvPr>
            <p:cNvSpPr/>
            <p:nvPr/>
          </p:nvSpPr>
          <p:spPr>
            <a:xfrm rot="10800000">
              <a:off x="11017819" y="552884"/>
              <a:ext cx="315571" cy="242644"/>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10">
            <a:extLst>
              <a:ext uri="{FF2B5EF4-FFF2-40B4-BE49-F238E27FC236}">
                <a16:creationId xmlns:a16="http://schemas.microsoft.com/office/drawing/2014/main" id="{2AD4537B-A7EF-0A4B-ABC7-80DAF063E6AE}"/>
              </a:ext>
            </a:extLst>
          </p:cNvPr>
          <p:cNvGrpSpPr/>
          <p:nvPr/>
        </p:nvGrpSpPr>
        <p:grpSpPr>
          <a:xfrm>
            <a:off x="9572407" y="1381240"/>
            <a:ext cx="1753952" cy="593984"/>
            <a:chOff x="10300544" y="201544"/>
            <a:chExt cx="1753952" cy="593984"/>
          </a:xfrm>
        </p:grpSpPr>
        <p:sp>
          <p:nvSpPr>
            <p:cNvPr id="12" name="Rounded Rectangle 11">
              <a:extLst>
                <a:ext uri="{FF2B5EF4-FFF2-40B4-BE49-F238E27FC236}">
                  <a16:creationId xmlns:a16="http://schemas.microsoft.com/office/drawing/2014/main" id="{82050F68-7535-D445-A629-1593B40E6354}"/>
                </a:ext>
              </a:extLst>
            </p:cNvPr>
            <p:cNvSpPr/>
            <p:nvPr/>
          </p:nvSpPr>
          <p:spPr>
            <a:xfrm>
              <a:off x="10300544" y="201544"/>
              <a:ext cx="1753952" cy="430403"/>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ysClr val="windowText" lastClr="000000"/>
                  </a:solidFill>
                  <a:latin typeface="Arial Narrow" panose="020B0604020202020204" pitchFamily="34" charset="0"/>
                  <a:cs typeface="Arial Narrow" panose="020B0604020202020204" pitchFamily="34" charset="0"/>
                </a:rPr>
                <a:t>Filter</a:t>
              </a:r>
              <a:r>
                <a:rPr lang="en-US" sz="1400" dirty="0">
                  <a:solidFill>
                    <a:sysClr val="windowText" lastClr="000000"/>
                  </a:solidFill>
                  <a:latin typeface="Arial Narrow" panose="020B0604020202020204" pitchFamily="34" charset="0"/>
                  <a:cs typeface="Arial Narrow" panose="020B0604020202020204" pitchFamily="34" charset="0"/>
                </a:rPr>
                <a:t> </a:t>
              </a:r>
              <a:r>
                <a:rPr lang="en-US" sz="1400" b="1" dirty="0">
                  <a:solidFill>
                    <a:sysClr val="windowText" lastClr="000000"/>
                  </a:solidFill>
                  <a:latin typeface="Arial Narrow" panose="020B0604020202020204" pitchFamily="34" charset="0"/>
                  <a:cs typeface="Arial Narrow" panose="020B0604020202020204" pitchFamily="34" charset="0"/>
                </a:rPr>
                <a:t>Low-complexity</a:t>
              </a:r>
            </a:p>
          </p:txBody>
        </p:sp>
        <p:sp>
          <p:nvSpPr>
            <p:cNvPr id="13" name="Triangle 12">
              <a:extLst>
                <a:ext uri="{FF2B5EF4-FFF2-40B4-BE49-F238E27FC236}">
                  <a16:creationId xmlns:a16="http://schemas.microsoft.com/office/drawing/2014/main" id="{1C3E94D7-1506-0746-B185-9645D1E1CE50}"/>
                </a:ext>
              </a:extLst>
            </p:cNvPr>
            <p:cNvSpPr/>
            <p:nvPr/>
          </p:nvSpPr>
          <p:spPr>
            <a:xfrm rot="10800000">
              <a:off x="11017819" y="552884"/>
              <a:ext cx="315571" cy="242644"/>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23753CF5-1B2B-B542-B011-7F8B8035C33E}"/>
              </a:ext>
            </a:extLst>
          </p:cNvPr>
          <p:cNvGrpSpPr/>
          <p:nvPr/>
        </p:nvGrpSpPr>
        <p:grpSpPr>
          <a:xfrm>
            <a:off x="9578050" y="1996489"/>
            <a:ext cx="1753952" cy="593984"/>
            <a:chOff x="10300544" y="201544"/>
            <a:chExt cx="1753952" cy="593984"/>
          </a:xfrm>
        </p:grpSpPr>
        <p:sp>
          <p:nvSpPr>
            <p:cNvPr id="15" name="Rounded Rectangle 14">
              <a:extLst>
                <a:ext uri="{FF2B5EF4-FFF2-40B4-BE49-F238E27FC236}">
                  <a16:creationId xmlns:a16="http://schemas.microsoft.com/office/drawing/2014/main" id="{98BDC415-C444-F645-801E-40E6743A9C0B}"/>
                </a:ext>
              </a:extLst>
            </p:cNvPr>
            <p:cNvSpPr/>
            <p:nvPr/>
          </p:nvSpPr>
          <p:spPr>
            <a:xfrm>
              <a:off x="10300544" y="201544"/>
              <a:ext cx="1753952" cy="430403"/>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ysClr val="windowText" lastClr="000000"/>
                  </a:solidFill>
                  <a:latin typeface="Arial" panose="020B0604020202020204" pitchFamily="34" charset="0"/>
                  <a:cs typeface="Arial" panose="020B0604020202020204" pitchFamily="34" charset="0"/>
                </a:rPr>
                <a:t>Normalize</a:t>
              </a:r>
            </a:p>
          </p:txBody>
        </p:sp>
        <p:sp>
          <p:nvSpPr>
            <p:cNvPr id="16" name="Triangle 15">
              <a:extLst>
                <a:ext uri="{FF2B5EF4-FFF2-40B4-BE49-F238E27FC236}">
                  <a16:creationId xmlns:a16="http://schemas.microsoft.com/office/drawing/2014/main" id="{9E35BE72-924E-624F-89C0-23BC90932EF9}"/>
                </a:ext>
              </a:extLst>
            </p:cNvPr>
            <p:cNvSpPr/>
            <p:nvPr/>
          </p:nvSpPr>
          <p:spPr>
            <a:xfrm rot="10800000">
              <a:off x="11017819" y="552884"/>
              <a:ext cx="315571" cy="242644"/>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 16">
            <a:extLst>
              <a:ext uri="{FF2B5EF4-FFF2-40B4-BE49-F238E27FC236}">
                <a16:creationId xmlns:a16="http://schemas.microsoft.com/office/drawing/2014/main" id="{A30FBE95-FB0D-5D42-BBC0-EA36793A93F4}"/>
              </a:ext>
            </a:extLst>
          </p:cNvPr>
          <p:cNvGrpSpPr/>
          <p:nvPr/>
        </p:nvGrpSpPr>
        <p:grpSpPr>
          <a:xfrm>
            <a:off x="9577913" y="2613051"/>
            <a:ext cx="1753952" cy="593984"/>
            <a:chOff x="10300544" y="201544"/>
            <a:chExt cx="1753952" cy="593984"/>
          </a:xfrm>
        </p:grpSpPr>
        <p:sp>
          <p:nvSpPr>
            <p:cNvPr id="18" name="Rounded Rectangle 17">
              <a:extLst>
                <a:ext uri="{FF2B5EF4-FFF2-40B4-BE49-F238E27FC236}">
                  <a16:creationId xmlns:a16="http://schemas.microsoft.com/office/drawing/2014/main" id="{B9C12453-63EC-4140-9FFF-AC780DFC190E}"/>
                </a:ext>
              </a:extLst>
            </p:cNvPr>
            <p:cNvSpPr/>
            <p:nvPr/>
          </p:nvSpPr>
          <p:spPr>
            <a:xfrm>
              <a:off x="10300544" y="201544"/>
              <a:ext cx="1753952" cy="430403"/>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ysClr val="windowText" lastClr="000000"/>
                  </a:solidFill>
                  <a:latin typeface="Arial" panose="020B0604020202020204" pitchFamily="34" charset="0"/>
                  <a:cs typeface="Arial" panose="020B0604020202020204" pitchFamily="34" charset="0"/>
                </a:rPr>
                <a:t>Decontaminate</a:t>
              </a:r>
            </a:p>
          </p:txBody>
        </p:sp>
        <p:sp>
          <p:nvSpPr>
            <p:cNvPr id="19" name="Triangle 18">
              <a:extLst>
                <a:ext uri="{FF2B5EF4-FFF2-40B4-BE49-F238E27FC236}">
                  <a16:creationId xmlns:a16="http://schemas.microsoft.com/office/drawing/2014/main" id="{B7B62C9C-9519-6449-9BE3-4E635CF45022}"/>
                </a:ext>
              </a:extLst>
            </p:cNvPr>
            <p:cNvSpPr/>
            <p:nvPr/>
          </p:nvSpPr>
          <p:spPr>
            <a:xfrm rot="10800000">
              <a:off x="11017819" y="552884"/>
              <a:ext cx="315571" cy="242644"/>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 name="Group 19">
            <a:extLst>
              <a:ext uri="{FF2B5EF4-FFF2-40B4-BE49-F238E27FC236}">
                <a16:creationId xmlns:a16="http://schemas.microsoft.com/office/drawing/2014/main" id="{B8520A84-1274-1D4D-817A-61D1C0D9D843}"/>
              </a:ext>
            </a:extLst>
          </p:cNvPr>
          <p:cNvGrpSpPr/>
          <p:nvPr/>
        </p:nvGrpSpPr>
        <p:grpSpPr>
          <a:xfrm>
            <a:off x="9572267" y="3217010"/>
            <a:ext cx="1753952" cy="593984"/>
            <a:chOff x="10300544" y="201544"/>
            <a:chExt cx="1753952" cy="593984"/>
          </a:xfrm>
        </p:grpSpPr>
        <p:sp>
          <p:nvSpPr>
            <p:cNvPr id="21" name="Rounded Rectangle 20">
              <a:extLst>
                <a:ext uri="{FF2B5EF4-FFF2-40B4-BE49-F238E27FC236}">
                  <a16:creationId xmlns:a16="http://schemas.microsoft.com/office/drawing/2014/main" id="{ECC05C49-EC5C-A041-808B-9039B88AC1BA}"/>
                </a:ext>
              </a:extLst>
            </p:cNvPr>
            <p:cNvSpPr/>
            <p:nvPr/>
          </p:nvSpPr>
          <p:spPr>
            <a:xfrm>
              <a:off x="10300544" y="201544"/>
              <a:ext cx="1753952" cy="430403"/>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ysClr val="windowText" lastClr="000000"/>
                  </a:solidFill>
                  <a:latin typeface="Arial Narrow" panose="020B0604020202020204" pitchFamily="34" charset="0"/>
                  <a:cs typeface="Arial Narrow" panose="020B0604020202020204" pitchFamily="34" charset="0"/>
                </a:rPr>
                <a:t>Assemble Genome</a:t>
              </a:r>
            </a:p>
          </p:txBody>
        </p:sp>
        <p:sp>
          <p:nvSpPr>
            <p:cNvPr id="22" name="Triangle 21">
              <a:extLst>
                <a:ext uri="{FF2B5EF4-FFF2-40B4-BE49-F238E27FC236}">
                  <a16:creationId xmlns:a16="http://schemas.microsoft.com/office/drawing/2014/main" id="{DC53B56B-5207-DF4B-AA7A-3CBB0DA9E0BA}"/>
                </a:ext>
              </a:extLst>
            </p:cNvPr>
            <p:cNvSpPr/>
            <p:nvPr/>
          </p:nvSpPr>
          <p:spPr>
            <a:xfrm rot="10800000">
              <a:off x="11017819" y="552884"/>
              <a:ext cx="315571" cy="242644"/>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 name="Group 22">
            <a:extLst>
              <a:ext uri="{FF2B5EF4-FFF2-40B4-BE49-F238E27FC236}">
                <a16:creationId xmlns:a16="http://schemas.microsoft.com/office/drawing/2014/main" id="{E298F190-46BB-3845-805F-E79CF8400A39}"/>
              </a:ext>
            </a:extLst>
          </p:cNvPr>
          <p:cNvGrpSpPr/>
          <p:nvPr/>
        </p:nvGrpSpPr>
        <p:grpSpPr>
          <a:xfrm>
            <a:off x="9583556" y="3837894"/>
            <a:ext cx="1753952" cy="593984"/>
            <a:chOff x="10300544" y="201544"/>
            <a:chExt cx="1753952" cy="593984"/>
          </a:xfrm>
        </p:grpSpPr>
        <p:sp>
          <p:nvSpPr>
            <p:cNvPr id="24" name="Rounded Rectangle 23">
              <a:extLst>
                <a:ext uri="{FF2B5EF4-FFF2-40B4-BE49-F238E27FC236}">
                  <a16:creationId xmlns:a16="http://schemas.microsoft.com/office/drawing/2014/main" id="{74F30C89-7A64-D24C-9943-4ED52602FE98}"/>
                </a:ext>
              </a:extLst>
            </p:cNvPr>
            <p:cNvSpPr/>
            <p:nvPr/>
          </p:nvSpPr>
          <p:spPr>
            <a:xfrm>
              <a:off x="10300544" y="201544"/>
              <a:ext cx="1753952" cy="430403"/>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ysClr val="windowText" lastClr="000000"/>
                  </a:solidFill>
                  <a:latin typeface="Arial" panose="020B0604020202020204" pitchFamily="34" charset="0"/>
                  <a:cs typeface="Arial" panose="020B0604020202020204" pitchFamily="34" charset="0"/>
                </a:rPr>
                <a:t>Trim Contigs</a:t>
              </a:r>
            </a:p>
          </p:txBody>
        </p:sp>
        <p:sp>
          <p:nvSpPr>
            <p:cNvPr id="25" name="Triangle 24">
              <a:extLst>
                <a:ext uri="{FF2B5EF4-FFF2-40B4-BE49-F238E27FC236}">
                  <a16:creationId xmlns:a16="http://schemas.microsoft.com/office/drawing/2014/main" id="{23C1778E-774F-6145-ACF8-484974418B38}"/>
                </a:ext>
              </a:extLst>
            </p:cNvPr>
            <p:cNvSpPr/>
            <p:nvPr/>
          </p:nvSpPr>
          <p:spPr>
            <a:xfrm rot="10800000">
              <a:off x="11017819" y="552884"/>
              <a:ext cx="315571" cy="242644"/>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 name="Group 25">
            <a:extLst>
              <a:ext uri="{FF2B5EF4-FFF2-40B4-BE49-F238E27FC236}">
                <a16:creationId xmlns:a16="http://schemas.microsoft.com/office/drawing/2014/main" id="{991484E3-8BDB-9744-A2E9-3E3E2F597E78}"/>
              </a:ext>
            </a:extLst>
          </p:cNvPr>
          <p:cNvGrpSpPr/>
          <p:nvPr/>
        </p:nvGrpSpPr>
        <p:grpSpPr>
          <a:xfrm>
            <a:off x="9600488" y="5119188"/>
            <a:ext cx="1753952" cy="593984"/>
            <a:chOff x="10300544" y="201544"/>
            <a:chExt cx="1753952" cy="593984"/>
          </a:xfrm>
        </p:grpSpPr>
        <p:sp>
          <p:nvSpPr>
            <p:cNvPr id="27" name="Rounded Rectangle 26">
              <a:extLst>
                <a:ext uri="{FF2B5EF4-FFF2-40B4-BE49-F238E27FC236}">
                  <a16:creationId xmlns:a16="http://schemas.microsoft.com/office/drawing/2014/main" id="{07B4FEC6-F97B-7142-A91D-673F1A58677F}"/>
                </a:ext>
              </a:extLst>
            </p:cNvPr>
            <p:cNvSpPr/>
            <p:nvPr/>
          </p:nvSpPr>
          <p:spPr>
            <a:xfrm>
              <a:off x="10300544" y="201544"/>
              <a:ext cx="1753952" cy="430403"/>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ysClr val="windowText" lastClr="000000"/>
                  </a:solidFill>
                  <a:latin typeface="Arial" panose="020B0604020202020204" pitchFamily="34" charset="0"/>
                  <a:cs typeface="Arial" panose="020B0604020202020204" pitchFamily="34" charset="0"/>
                </a:rPr>
                <a:t>Decontaminate</a:t>
              </a:r>
            </a:p>
          </p:txBody>
        </p:sp>
        <p:sp>
          <p:nvSpPr>
            <p:cNvPr id="28" name="Triangle 27">
              <a:extLst>
                <a:ext uri="{FF2B5EF4-FFF2-40B4-BE49-F238E27FC236}">
                  <a16:creationId xmlns:a16="http://schemas.microsoft.com/office/drawing/2014/main" id="{F8901CA9-C883-7D48-B846-F1B5C63E03D1}"/>
                </a:ext>
              </a:extLst>
            </p:cNvPr>
            <p:cNvSpPr/>
            <p:nvPr/>
          </p:nvSpPr>
          <p:spPr>
            <a:xfrm rot="10800000">
              <a:off x="11017819" y="552884"/>
              <a:ext cx="315571" cy="242644"/>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9" name="Group 28">
            <a:extLst>
              <a:ext uri="{FF2B5EF4-FFF2-40B4-BE49-F238E27FC236}">
                <a16:creationId xmlns:a16="http://schemas.microsoft.com/office/drawing/2014/main" id="{3B4C1C31-D00A-DF40-9C5F-28B1F114EDB1}"/>
              </a:ext>
            </a:extLst>
          </p:cNvPr>
          <p:cNvGrpSpPr/>
          <p:nvPr/>
        </p:nvGrpSpPr>
        <p:grpSpPr>
          <a:xfrm>
            <a:off x="9606131" y="5723148"/>
            <a:ext cx="1753952" cy="593984"/>
            <a:chOff x="10300544" y="201544"/>
            <a:chExt cx="1753952" cy="593984"/>
          </a:xfrm>
        </p:grpSpPr>
        <p:sp>
          <p:nvSpPr>
            <p:cNvPr id="30" name="Rounded Rectangle 29">
              <a:extLst>
                <a:ext uri="{FF2B5EF4-FFF2-40B4-BE49-F238E27FC236}">
                  <a16:creationId xmlns:a16="http://schemas.microsoft.com/office/drawing/2014/main" id="{6850120B-99DA-A746-A075-AF9FB4C0E32F}"/>
                </a:ext>
              </a:extLst>
            </p:cNvPr>
            <p:cNvSpPr/>
            <p:nvPr/>
          </p:nvSpPr>
          <p:spPr>
            <a:xfrm>
              <a:off x="10300544" y="201544"/>
              <a:ext cx="1753952" cy="430403"/>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ysClr val="windowText" lastClr="000000"/>
                  </a:solidFill>
                  <a:latin typeface="Arial" panose="020B0604020202020204" pitchFamily="34" charset="0"/>
                  <a:cs typeface="Arial" panose="020B0604020202020204" pitchFamily="34" charset="0"/>
                </a:rPr>
                <a:t>Classify 16s</a:t>
              </a:r>
            </a:p>
          </p:txBody>
        </p:sp>
        <p:sp>
          <p:nvSpPr>
            <p:cNvPr id="31" name="Triangle 30">
              <a:extLst>
                <a:ext uri="{FF2B5EF4-FFF2-40B4-BE49-F238E27FC236}">
                  <a16:creationId xmlns:a16="http://schemas.microsoft.com/office/drawing/2014/main" id="{3A198F89-954D-2A4C-9D00-DBBE35DBF3D0}"/>
                </a:ext>
              </a:extLst>
            </p:cNvPr>
            <p:cNvSpPr/>
            <p:nvPr/>
          </p:nvSpPr>
          <p:spPr>
            <a:xfrm rot="10800000">
              <a:off x="11017819" y="552884"/>
              <a:ext cx="315571" cy="242644"/>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2" name="Rounded Rectangle 31">
            <a:extLst>
              <a:ext uri="{FF2B5EF4-FFF2-40B4-BE49-F238E27FC236}">
                <a16:creationId xmlns:a16="http://schemas.microsoft.com/office/drawing/2014/main" id="{91167CB8-C34C-494D-BB30-599D100895F7}"/>
              </a:ext>
            </a:extLst>
          </p:cNvPr>
          <p:cNvSpPr/>
          <p:nvPr/>
        </p:nvSpPr>
        <p:spPr>
          <a:xfrm>
            <a:off x="9606131" y="6338397"/>
            <a:ext cx="1753952" cy="430403"/>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ysClr val="windowText" lastClr="000000"/>
                </a:solidFill>
                <a:latin typeface="Arial Narrow" panose="020B0604020202020204" pitchFamily="34" charset="0"/>
                <a:cs typeface="Arial Narrow" panose="020B0604020202020204" pitchFamily="34" charset="0"/>
              </a:rPr>
              <a:t>Annotate genome</a:t>
            </a:r>
          </a:p>
        </p:txBody>
      </p:sp>
      <p:grpSp>
        <p:nvGrpSpPr>
          <p:cNvPr id="33" name="Group 32">
            <a:extLst>
              <a:ext uri="{FF2B5EF4-FFF2-40B4-BE49-F238E27FC236}">
                <a16:creationId xmlns:a16="http://schemas.microsoft.com/office/drawing/2014/main" id="{DD208BE8-EC0D-5C41-AF20-039F0EEA95B7}"/>
              </a:ext>
            </a:extLst>
          </p:cNvPr>
          <p:cNvGrpSpPr/>
          <p:nvPr/>
        </p:nvGrpSpPr>
        <p:grpSpPr>
          <a:xfrm>
            <a:off x="11175761" y="1081333"/>
            <a:ext cx="1168303" cy="856315"/>
            <a:chOff x="7120940" y="1990685"/>
            <a:chExt cx="3581616" cy="2497017"/>
          </a:xfrm>
        </p:grpSpPr>
        <p:pic>
          <p:nvPicPr>
            <p:cNvPr id="34" name="Picture 33">
              <a:extLst>
                <a:ext uri="{FF2B5EF4-FFF2-40B4-BE49-F238E27FC236}">
                  <a16:creationId xmlns:a16="http://schemas.microsoft.com/office/drawing/2014/main" id="{3B179764-9894-0341-87F3-9C8EC78538CF}"/>
                </a:ext>
              </a:extLst>
            </p:cNvPr>
            <p:cNvPicPr>
              <a:picLocks noChangeAspect="1"/>
            </p:cNvPicPr>
            <p:nvPr/>
          </p:nvPicPr>
          <p:blipFill>
            <a:blip r:embed="rId4"/>
            <a:stretch>
              <a:fillRect/>
            </a:stretch>
          </p:blipFill>
          <p:spPr>
            <a:xfrm>
              <a:off x="7120940" y="1990685"/>
              <a:ext cx="3529760" cy="2497017"/>
            </a:xfrm>
            <a:prstGeom prst="rect">
              <a:avLst/>
            </a:prstGeom>
          </p:spPr>
        </p:pic>
        <p:sp>
          <p:nvSpPr>
            <p:cNvPr id="35" name="TextBox 34">
              <a:extLst>
                <a:ext uri="{FF2B5EF4-FFF2-40B4-BE49-F238E27FC236}">
                  <a16:creationId xmlns:a16="http://schemas.microsoft.com/office/drawing/2014/main" id="{C10D776C-1D5F-3A41-91AE-CAEC9429C94E}"/>
                </a:ext>
              </a:extLst>
            </p:cNvPr>
            <p:cNvSpPr txBox="1"/>
            <p:nvPr/>
          </p:nvSpPr>
          <p:spPr>
            <a:xfrm>
              <a:off x="7723277" y="2908806"/>
              <a:ext cx="2979279" cy="1076973"/>
            </a:xfrm>
            <a:prstGeom prst="rect">
              <a:avLst/>
            </a:prstGeom>
            <a:noFill/>
          </p:spPr>
          <p:txBody>
            <a:bodyPr wrap="square" rtlCol="0">
              <a:spAutoFit/>
            </a:bodyPr>
            <a:lstStyle/>
            <a:p>
              <a:r>
                <a:rPr lang="en-US" sz="1750" b="1" dirty="0">
                  <a:latin typeface="Century Gothic" panose="020B0502020202020204" pitchFamily="34" charset="0"/>
                </a:rPr>
                <a:t>reads</a:t>
              </a:r>
            </a:p>
          </p:txBody>
        </p:sp>
      </p:grpSp>
      <p:pic>
        <p:nvPicPr>
          <p:cNvPr id="36" name="Picture 35">
            <a:extLst>
              <a:ext uri="{FF2B5EF4-FFF2-40B4-BE49-F238E27FC236}">
                <a16:creationId xmlns:a16="http://schemas.microsoft.com/office/drawing/2014/main" id="{A8D585CA-E1EF-A943-BD57-9994FD6AEFEA}"/>
              </a:ext>
            </a:extLst>
          </p:cNvPr>
          <p:cNvPicPr>
            <a:picLocks noChangeAspect="1"/>
          </p:cNvPicPr>
          <p:nvPr/>
        </p:nvPicPr>
        <p:blipFill>
          <a:blip r:embed="rId5"/>
          <a:stretch>
            <a:fillRect/>
          </a:stretch>
        </p:blipFill>
        <p:spPr>
          <a:xfrm>
            <a:off x="11194815" y="6091394"/>
            <a:ext cx="1145602" cy="810420"/>
          </a:xfrm>
          <a:prstGeom prst="rect">
            <a:avLst/>
          </a:prstGeom>
        </p:spPr>
      </p:pic>
      <p:sp>
        <p:nvSpPr>
          <p:cNvPr id="37" name="TextBox 36">
            <a:extLst>
              <a:ext uri="{FF2B5EF4-FFF2-40B4-BE49-F238E27FC236}">
                <a16:creationId xmlns:a16="http://schemas.microsoft.com/office/drawing/2014/main" id="{9A0A94C3-BE38-9348-9257-FD51E397999C}"/>
              </a:ext>
            </a:extLst>
          </p:cNvPr>
          <p:cNvSpPr txBox="1"/>
          <p:nvPr/>
        </p:nvSpPr>
        <p:spPr>
          <a:xfrm>
            <a:off x="11382661" y="6392000"/>
            <a:ext cx="1158904" cy="361637"/>
          </a:xfrm>
          <a:prstGeom prst="rect">
            <a:avLst/>
          </a:prstGeom>
          <a:noFill/>
        </p:spPr>
        <p:txBody>
          <a:bodyPr wrap="square" rtlCol="0">
            <a:spAutoFit/>
          </a:bodyPr>
          <a:lstStyle/>
          <a:p>
            <a:r>
              <a:rPr lang="en-US" sz="1700" b="1" dirty="0">
                <a:latin typeface="Century Gothic" panose="020B0502020202020204" pitchFamily="34" charset="0"/>
              </a:rPr>
              <a:t>annot</a:t>
            </a:r>
          </a:p>
        </p:txBody>
      </p:sp>
      <p:grpSp>
        <p:nvGrpSpPr>
          <p:cNvPr id="38" name="Group 37">
            <a:extLst>
              <a:ext uri="{FF2B5EF4-FFF2-40B4-BE49-F238E27FC236}">
                <a16:creationId xmlns:a16="http://schemas.microsoft.com/office/drawing/2014/main" id="{2D75B869-97D9-6F45-B9C5-ACFB9C2A99ED}"/>
              </a:ext>
            </a:extLst>
          </p:cNvPr>
          <p:cNvGrpSpPr/>
          <p:nvPr/>
        </p:nvGrpSpPr>
        <p:grpSpPr>
          <a:xfrm>
            <a:off x="9564848" y="138920"/>
            <a:ext cx="1753952" cy="593984"/>
            <a:chOff x="10300544" y="201544"/>
            <a:chExt cx="1753952" cy="593984"/>
          </a:xfrm>
        </p:grpSpPr>
        <p:sp>
          <p:nvSpPr>
            <p:cNvPr id="39" name="Rounded Rectangle 38">
              <a:extLst>
                <a:ext uri="{FF2B5EF4-FFF2-40B4-BE49-F238E27FC236}">
                  <a16:creationId xmlns:a16="http://schemas.microsoft.com/office/drawing/2014/main" id="{3D38D9ED-EA42-BB4B-A4F2-3351C9E9F0F6}"/>
                </a:ext>
              </a:extLst>
            </p:cNvPr>
            <p:cNvSpPr/>
            <p:nvPr/>
          </p:nvSpPr>
          <p:spPr>
            <a:xfrm>
              <a:off x="10300544" y="201544"/>
              <a:ext cx="1753952" cy="430403"/>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err="1">
                  <a:solidFill>
                    <a:sysClr val="windowText" lastClr="000000"/>
                  </a:solidFill>
                  <a:latin typeface="Arial" panose="020B0604020202020204" pitchFamily="34" charset="0"/>
                  <a:cs typeface="Arial" panose="020B0604020202020204" pitchFamily="34" charset="0"/>
                </a:rPr>
                <a:t>FastQC</a:t>
              </a:r>
              <a:endParaRPr lang="en-US" sz="1600" b="1" dirty="0">
                <a:solidFill>
                  <a:sysClr val="windowText" lastClr="000000"/>
                </a:solidFill>
                <a:latin typeface="Arial" panose="020B0604020202020204" pitchFamily="34" charset="0"/>
                <a:cs typeface="Arial" panose="020B0604020202020204" pitchFamily="34" charset="0"/>
              </a:endParaRPr>
            </a:p>
          </p:txBody>
        </p:sp>
        <p:sp>
          <p:nvSpPr>
            <p:cNvPr id="40" name="Triangle 39">
              <a:extLst>
                <a:ext uri="{FF2B5EF4-FFF2-40B4-BE49-F238E27FC236}">
                  <a16:creationId xmlns:a16="http://schemas.microsoft.com/office/drawing/2014/main" id="{8CF214CD-9477-E047-9A68-B751290035C6}"/>
                </a:ext>
              </a:extLst>
            </p:cNvPr>
            <p:cNvSpPr/>
            <p:nvPr/>
          </p:nvSpPr>
          <p:spPr>
            <a:xfrm rot="10800000">
              <a:off x="11017819" y="552884"/>
              <a:ext cx="315571" cy="242644"/>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1" name="Picture 40">
            <a:extLst>
              <a:ext uri="{FF2B5EF4-FFF2-40B4-BE49-F238E27FC236}">
                <a16:creationId xmlns:a16="http://schemas.microsoft.com/office/drawing/2014/main" id="{10B1ADD0-99D1-184C-B518-11288CEBB88B}"/>
              </a:ext>
            </a:extLst>
          </p:cNvPr>
          <p:cNvPicPr>
            <a:picLocks noChangeAspect="1"/>
          </p:cNvPicPr>
          <p:nvPr/>
        </p:nvPicPr>
        <p:blipFill>
          <a:blip r:embed="rId6"/>
          <a:stretch>
            <a:fillRect/>
          </a:stretch>
        </p:blipFill>
        <p:spPr>
          <a:xfrm>
            <a:off x="11149658" y="-116200"/>
            <a:ext cx="1171827" cy="828972"/>
          </a:xfrm>
          <a:prstGeom prst="rect">
            <a:avLst/>
          </a:prstGeom>
        </p:spPr>
      </p:pic>
      <p:sp>
        <p:nvSpPr>
          <p:cNvPr id="42" name="TextBox 41">
            <a:extLst>
              <a:ext uri="{FF2B5EF4-FFF2-40B4-BE49-F238E27FC236}">
                <a16:creationId xmlns:a16="http://schemas.microsoft.com/office/drawing/2014/main" id="{6F814A15-2D9B-5748-A392-4546EA405132}"/>
              </a:ext>
            </a:extLst>
          </p:cNvPr>
          <p:cNvSpPr txBox="1"/>
          <p:nvPr/>
        </p:nvSpPr>
        <p:spPr>
          <a:xfrm>
            <a:off x="11416283" y="191150"/>
            <a:ext cx="1158904" cy="400110"/>
          </a:xfrm>
          <a:prstGeom prst="rect">
            <a:avLst/>
          </a:prstGeom>
          <a:noFill/>
        </p:spPr>
        <p:txBody>
          <a:bodyPr wrap="square" rtlCol="0">
            <a:spAutoFit/>
          </a:bodyPr>
          <a:lstStyle/>
          <a:p>
            <a:r>
              <a:rPr lang="en-US" sz="2000" b="1" dirty="0">
                <a:latin typeface="Century Gothic" panose="020B0502020202020204" pitchFamily="34" charset="0"/>
              </a:rPr>
              <a:t>QC</a:t>
            </a:r>
          </a:p>
        </p:txBody>
      </p:sp>
      <p:grpSp>
        <p:nvGrpSpPr>
          <p:cNvPr id="43" name="Group 42">
            <a:extLst>
              <a:ext uri="{FF2B5EF4-FFF2-40B4-BE49-F238E27FC236}">
                <a16:creationId xmlns:a16="http://schemas.microsoft.com/office/drawing/2014/main" id="{FA2328D4-8B1A-9945-9058-DB9824527F1F}"/>
              </a:ext>
            </a:extLst>
          </p:cNvPr>
          <p:cNvGrpSpPr/>
          <p:nvPr/>
        </p:nvGrpSpPr>
        <p:grpSpPr>
          <a:xfrm>
            <a:off x="9589199" y="4475720"/>
            <a:ext cx="1753952" cy="593984"/>
            <a:chOff x="10300544" y="201544"/>
            <a:chExt cx="1753952" cy="593984"/>
          </a:xfrm>
        </p:grpSpPr>
        <p:sp>
          <p:nvSpPr>
            <p:cNvPr id="44" name="Rounded Rectangle 43">
              <a:extLst>
                <a:ext uri="{FF2B5EF4-FFF2-40B4-BE49-F238E27FC236}">
                  <a16:creationId xmlns:a16="http://schemas.microsoft.com/office/drawing/2014/main" id="{FA988C15-C2B5-1E43-8AA5-254263C7D7AC}"/>
                </a:ext>
              </a:extLst>
            </p:cNvPr>
            <p:cNvSpPr/>
            <p:nvPr/>
          </p:nvSpPr>
          <p:spPr>
            <a:xfrm>
              <a:off x="10300544" y="201544"/>
              <a:ext cx="1753952" cy="430403"/>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ysClr val="windowText" lastClr="000000"/>
                  </a:solidFill>
                  <a:latin typeface="Arial" panose="020B0604020202020204" pitchFamily="34" charset="0"/>
                  <a:cs typeface="Arial" panose="020B0604020202020204" pitchFamily="34" charset="0"/>
                </a:rPr>
                <a:t>Length Filter</a:t>
              </a:r>
            </a:p>
          </p:txBody>
        </p:sp>
        <p:sp>
          <p:nvSpPr>
            <p:cNvPr id="45" name="Triangle 44">
              <a:extLst>
                <a:ext uri="{FF2B5EF4-FFF2-40B4-BE49-F238E27FC236}">
                  <a16:creationId xmlns:a16="http://schemas.microsoft.com/office/drawing/2014/main" id="{A3C2ACB1-FA1E-F349-9EA6-0AA4B94DB2DF}"/>
                </a:ext>
              </a:extLst>
            </p:cNvPr>
            <p:cNvSpPr/>
            <p:nvPr/>
          </p:nvSpPr>
          <p:spPr>
            <a:xfrm rot="10800000">
              <a:off x="11017819" y="552884"/>
              <a:ext cx="315571" cy="242644"/>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6" name="Picture 45">
            <a:extLst>
              <a:ext uri="{FF2B5EF4-FFF2-40B4-BE49-F238E27FC236}">
                <a16:creationId xmlns:a16="http://schemas.microsoft.com/office/drawing/2014/main" id="{92D68DB2-3F31-0347-98D3-6FC3E5409ECD}"/>
              </a:ext>
            </a:extLst>
          </p:cNvPr>
          <p:cNvPicPr>
            <a:picLocks noChangeAspect="1"/>
          </p:cNvPicPr>
          <p:nvPr/>
        </p:nvPicPr>
        <p:blipFill>
          <a:blip r:embed="rId6"/>
          <a:stretch>
            <a:fillRect/>
          </a:stretch>
        </p:blipFill>
        <p:spPr>
          <a:xfrm>
            <a:off x="11155301" y="2948736"/>
            <a:ext cx="1171827" cy="828972"/>
          </a:xfrm>
          <a:prstGeom prst="rect">
            <a:avLst/>
          </a:prstGeom>
        </p:spPr>
      </p:pic>
      <p:sp>
        <p:nvSpPr>
          <p:cNvPr id="47" name="TextBox 46">
            <a:extLst>
              <a:ext uri="{FF2B5EF4-FFF2-40B4-BE49-F238E27FC236}">
                <a16:creationId xmlns:a16="http://schemas.microsoft.com/office/drawing/2014/main" id="{8D2786E0-25A2-894C-9267-5EE7859A09D3}"/>
              </a:ext>
            </a:extLst>
          </p:cNvPr>
          <p:cNvSpPr txBox="1"/>
          <p:nvPr/>
        </p:nvSpPr>
        <p:spPr>
          <a:xfrm>
            <a:off x="11433215" y="3256085"/>
            <a:ext cx="1158904" cy="400110"/>
          </a:xfrm>
          <a:prstGeom prst="rect">
            <a:avLst/>
          </a:prstGeom>
          <a:noFill/>
        </p:spPr>
        <p:txBody>
          <a:bodyPr wrap="square" rtlCol="0">
            <a:spAutoFit/>
          </a:bodyPr>
          <a:lstStyle/>
          <a:p>
            <a:r>
              <a:rPr lang="en-US" sz="2000" b="1" dirty="0">
                <a:latin typeface="Century Gothic" panose="020B0502020202020204" pitchFamily="34" charset="0"/>
              </a:rPr>
              <a:t>QC</a:t>
            </a:r>
          </a:p>
        </p:txBody>
      </p:sp>
      <p:pic>
        <p:nvPicPr>
          <p:cNvPr id="48" name="Picture 47">
            <a:extLst>
              <a:ext uri="{FF2B5EF4-FFF2-40B4-BE49-F238E27FC236}">
                <a16:creationId xmlns:a16="http://schemas.microsoft.com/office/drawing/2014/main" id="{3753B914-A0F5-804D-9954-F8380FD4E4DE}"/>
              </a:ext>
            </a:extLst>
          </p:cNvPr>
          <p:cNvPicPr>
            <a:picLocks noChangeAspect="1"/>
          </p:cNvPicPr>
          <p:nvPr/>
        </p:nvPicPr>
        <p:blipFill>
          <a:blip r:embed="rId6"/>
          <a:stretch>
            <a:fillRect/>
          </a:stretch>
        </p:blipFill>
        <p:spPr>
          <a:xfrm>
            <a:off x="11160945" y="3575270"/>
            <a:ext cx="1171827" cy="828972"/>
          </a:xfrm>
          <a:prstGeom prst="rect">
            <a:avLst/>
          </a:prstGeom>
        </p:spPr>
      </p:pic>
      <p:pic>
        <p:nvPicPr>
          <p:cNvPr id="49" name="Picture 48">
            <a:extLst>
              <a:ext uri="{FF2B5EF4-FFF2-40B4-BE49-F238E27FC236}">
                <a16:creationId xmlns:a16="http://schemas.microsoft.com/office/drawing/2014/main" id="{855D83BD-8F0E-B14C-B013-9C4173CEDF87}"/>
              </a:ext>
            </a:extLst>
          </p:cNvPr>
          <p:cNvPicPr>
            <a:picLocks noChangeAspect="1"/>
          </p:cNvPicPr>
          <p:nvPr/>
        </p:nvPicPr>
        <p:blipFill>
          <a:blip r:embed="rId6"/>
          <a:stretch>
            <a:fillRect/>
          </a:stretch>
        </p:blipFill>
        <p:spPr>
          <a:xfrm>
            <a:off x="11172233" y="4218739"/>
            <a:ext cx="1171827" cy="828972"/>
          </a:xfrm>
          <a:prstGeom prst="rect">
            <a:avLst/>
          </a:prstGeom>
        </p:spPr>
      </p:pic>
      <p:sp>
        <p:nvSpPr>
          <p:cNvPr id="52" name="TextBox 51">
            <a:extLst>
              <a:ext uri="{FF2B5EF4-FFF2-40B4-BE49-F238E27FC236}">
                <a16:creationId xmlns:a16="http://schemas.microsoft.com/office/drawing/2014/main" id="{5CCC68F3-B2DA-B44B-9C03-A6F8DDCC429A}"/>
              </a:ext>
            </a:extLst>
          </p:cNvPr>
          <p:cNvSpPr txBox="1"/>
          <p:nvPr/>
        </p:nvSpPr>
        <p:spPr>
          <a:xfrm>
            <a:off x="11423537" y="3889455"/>
            <a:ext cx="1158904" cy="400110"/>
          </a:xfrm>
          <a:prstGeom prst="rect">
            <a:avLst/>
          </a:prstGeom>
          <a:noFill/>
        </p:spPr>
        <p:txBody>
          <a:bodyPr wrap="square" rtlCol="0">
            <a:spAutoFit/>
          </a:bodyPr>
          <a:lstStyle/>
          <a:p>
            <a:r>
              <a:rPr lang="en-US" sz="2000" b="1" dirty="0">
                <a:latin typeface="Century Gothic" panose="020B0502020202020204" pitchFamily="34" charset="0"/>
              </a:rPr>
              <a:t>QC</a:t>
            </a:r>
          </a:p>
        </p:txBody>
      </p:sp>
      <p:sp>
        <p:nvSpPr>
          <p:cNvPr id="53" name="TextBox 52">
            <a:extLst>
              <a:ext uri="{FF2B5EF4-FFF2-40B4-BE49-F238E27FC236}">
                <a16:creationId xmlns:a16="http://schemas.microsoft.com/office/drawing/2014/main" id="{0CB30641-41BE-5049-9A14-496FD45A47BD}"/>
              </a:ext>
            </a:extLst>
          </p:cNvPr>
          <p:cNvSpPr txBox="1"/>
          <p:nvPr/>
        </p:nvSpPr>
        <p:spPr>
          <a:xfrm>
            <a:off x="11440469" y="4527279"/>
            <a:ext cx="1158904" cy="400110"/>
          </a:xfrm>
          <a:prstGeom prst="rect">
            <a:avLst/>
          </a:prstGeom>
          <a:noFill/>
        </p:spPr>
        <p:txBody>
          <a:bodyPr wrap="square" rtlCol="0">
            <a:spAutoFit/>
          </a:bodyPr>
          <a:lstStyle/>
          <a:p>
            <a:r>
              <a:rPr lang="en-US" sz="2000" b="1" dirty="0">
                <a:latin typeface="Century Gothic" panose="020B0502020202020204" pitchFamily="34" charset="0"/>
              </a:rPr>
              <a:t>QC</a:t>
            </a:r>
          </a:p>
        </p:txBody>
      </p:sp>
      <p:sp>
        <p:nvSpPr>
          <p:cNvPr id="55" name="TextBox 54">
            <a:extLst>
              <a:ext uri="{FF2B5EF4-FFF2-40B4-BE49-F238E27FC236}">
                <a16:creationId xmlns:a16="http://schemas.microsoft.com/office/drawing/2014/main" id="{06100C75-76BD-C34B-B750-61828EB31349}"/>
              </a:ext>
            </a:extLst>
          </p:cNvPr>
          <p:cNvSpPr txBox="1"/>
          <p:nvPr/>
        </p:nvSpPr>
        <p:spPr>
          <a:xfrm>
            <a:off x="11465164" y="5780076"/>
            <a:ext cx="1158904" cy="400110"/>
          </a:xfrm>
          <a:prstGeom prst="rect">
            <a:avLst/>
          </a:prstGeom>
          <a:noFill/>
        </p:spPr>
        <p:txBody>
          <a:bodyPr wrap="square" rtlCol="0">
            <a:spAutoFit/>
          </a:bodyPr>
          <a:lstStyle/>
          <a:p>
            <a:r>
              <a:rPr lang="en-US" sz="2000" b="1" dirty="0">
                <a:latin typeface="Century Gothic" panose="020B0502020202020204" pitchFamily="34" charset="0"/>
              </a:rPr>
              <a:t>QC</a:t>
            </a:r>
          </a:p>
        </p:txBody>
      </p:sp>
      <p:sp>
        <p:nvSpPr>
          <p:cNvPr id="57" name="Rectangle 56">
            <a:extLst>
              <a:ext uri="{FF2B5EF4-FFF2-40B4-BE49-F238E27FC236}">
                <a16:creationId xmlns:a16="http://schemas.microsoft.com/office/drawing/2014/main" id="{429922DB-5FE3-C946-8071-84C194727270}"/>
              </a:ext>
            </a:extLst>
          </p:cNvPr>
          <p:cNvSpPr/>
          <p:nvPr/>
        </p:nvSpPr>
        <p:spPr>
          <a:xfrm>
            <a:off x="9292637" y="5725179"/>
            <a:ext cx="3804356" cy="57633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8" name="Content Placeholder 4">
            <a:extLst>
              <a:ext uri="{FF2B5EF4-FFF2-40B4-BE49-F238E27FC236}">
                <a16:creationId xmlns:a16="http://schemas.microsoft.com/office/drawing/2014/main" id="{CB07F0CD-C238-BE42-8125-4956EC249623}"/>
              </a:ext>
            </a:extLst>
          </p:cNvPr>
          <p:cNvPicPr>
            <a:picLocks noChangeAspect="1"/>
          </p:cNvPicPr>
          <p:nvPr/>
        </p:nvPicPr>
        <p:blipFill rotWithShape="1">
          <a:blip r:embed="rId7"/>
          <a:srcRect l="18121" t="23131" r="17741" b="29743"/>
          <a:stretch/>
        </p:blipFill>
        <p:spPr>
          <a:xfrm>
            <a:off x="6308997" y="4277825"/>
            <a:ext cx="2378944" cy="1889657"/>
          </a:xfrm>
          <a:prstGeom prst="rect">
            <a:avLst/>
          </a:prstGeom>
          <a:noFill/>
          <a:ln>
            <a:noFill/>
          </a:ln>
        </p:spPr>
      </p:pic>
      <p:sp>
        <p:nvSpPr>
          <p:cNvPr id="59" name="Rectangle 58">
            <a:extLst>
              <a:ext uri="{FF2B5EF4-FFF2-40B4-BE49-F238E27FC236}">
                <a16:creationId xmlns:a16="http://schemas.microsoft.com/office/drawing/2014/main" id="{DC548141-0AD9-914B-BD29-6DCF1B01CE3D}"/>
              </a:ext>
            </a:extLst>
          </p:cNvPr>
          <p:cNvSpPr/>
          <p:nvPr/>
        </p:nvSpPr>
        <p:spPr>
          <a:xfrm>
            <a:off x="6728392" y="5066222"/>
            <a:ext cx="1544716" cy="369332"/>
          </a:xfrm>
          <a:prstGeom prst="rect">
            <a:avLst/>
          </a:prstGeom>
        </p:spPr>
        <p:txBody>
          <a:bodyPr wrap="square">
            <a:spAutoFit/>
          </a:bodyPr>
          <a:lstStyle/>
          <a:p>
            <a:r>
              <a:rPr lang="en-US" dirty="0">
                <a:latin typeface="Century Gothic" panose="020B0502020202020204" pitchFamily="34" charset="0"/>
              </a:rPr>
              <a:t>{</a:t>
            </a:r>
            <a:r>
              <a:rPr lang="en-US" dirty="0" err="1">
                <a:latin typeface="Century Gothic" panose="020B0502020202020204" pitchFamily="34" charset="0"/>
              </a:rPr>
              <a:t>Sample_ID</a:t>
            </a:r>
            <a:r>
              <a:rPr lang="en-US" dirty="0">
                <a:latin typeface="Century Gothic" panose="020B0502020202020204" pitchFamily="34" charset="0"/>
              </a:rPr>
              <a:t>}</a:t>
            </a:r>
          </a:p>
        </p:txBody>
      </p:sp>
      <p:pic>
        <p:nvPicPr>
          <p:cNvPr id="5" name="Content Placeholder 4">
            <a:extLst>
              <a:ext uri="{FF2B5EF4-FFF2-40B4-BE49-F238E27FC236}">
                <a16:creationId xmlns:a16="http://schemas.microsoft.com/office/drawing/2014/main" id="{A7869077-6CE1-2297-8AEC-3F291D7AEAB9}"/>
              </a:ext>
            </a:extLst>
          </p:cNvPr>
          <p:cNvPicPr>
            <a:picLocks noChangeAspect="1"/>
          </p:cNvPicPr>
          <p:nvPr/>
        </p:nvPicPr>
        <p:blipFill rotWithShape="1">
          <a:blip r:embed="rId7"/>
          <a:srcRect l="18121" t="23131" r="17741" b="29743"/>
          <a:stretch/>
        </p:blipFill>
        <p:spPr>
          <a:xfrm>
            <a:off x="11398522" y="4993520"/>
            <a:ext cx="700054" cy="556071"/>
          </a:xfrm>
          <a:prstGeom prst="rect">
            <a:avLst/>
          </a:prstGeom>
          <a:noFill/>
          <a:ln>
            <a:noFill/>
          </a:ln>
        </p:spPr>
      </p:pic>
      <p:sp>
        <p:nvSpPr>
          <p:cNvPr id="7" name="TextBox 6">
            <a:extLst>
              <a:ext uri="{FF2B5EF4-FFF2-40B4-BE49-F238E27FC236}">
                <a16:creationId xmlns:a16="http://schemas.microsoft.com/office/drawing/2014/main" id="{EE9567BB-6FFC-1134-2AC7-E90746F9B348}"/>
              </a:ext>
            </a:extLst>
          </p:cNvPr>
          <p:cNvSpPr txBox="1"/>
          <p:nvPr/>
        </p:nvSpPr>
        <p:spPr>
          <a:xfrm>
            <a:off x="11413142" y="5108938"/>
            <a:ext cx="971824" cy="369332"/>
          </a:xfrm>
          <a:prstGeom prst="rect">
            <a:avLst/>
          </a:prstGeom>
          <a:noFill/>
        </p:spPr>
        <p:txBody>
          <a:bodyPr wrap="square" rtlCol="0">
            <a:spAutoFit/>
          </a:bodyPr>
          <a:lstStyle/>
          <a:p>
            <a:r>
              <a:rPr lang="en-US" sz="1750" b="1" dirty="0">
                <a:latin typeface="Century Gothic" panose="020B0502020202020204" pitchFamily="34" charset="0"/>
              </a:rPr>
              <a:t>SAG</a:t>
            </a:r>
          </a:p>
        </p:txBody>
      </p:sp>
    </p:spTree>
    <p:extLst>
      <p:ext uri="{BB962C8B-B14F-4D97-AF65-F5344CB8AC3E}">
        <p14:creationId xmlns:p14="http://schemas.microsoft.com/office/powerpoint/2010/main" val="13401784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BE4FF-51CC-BEBD-A1E7-721248677589}"/>
              </a:ext>
            </a:extLst>
          </p:cNvPr>
          <p:cNvSpPr>
            <a:spLocks noGrp="1"/>
          </p:cNvSpPr>
          <p:nvPr>
            <p:ph type="title"/>
          </p:nvPr>
        </p:nvSpPr>
        <p:spPr>
          <a:xfrm>
            <a:off x="380356" y="298286"/>
            <a:ext cx="10515600" cy="1325563"/>
          </a:xfrm>
        </p:spPr>
        <p:txBody>
          <a:bodyPr>
            <a:normAutofit/>
          </a:bodyPr>
          <a:lstStyle/>
          <a:p>
            <a:r>
              <a:rPr lang="en-US" dirty="0"/>
              <a:t>11. </a:t>
            </a:r>
            <a:r>
              <a:rPr lang="en-US" i="1" dirty="0"/>
              <a:t>How complete is the genome assembly? </a:t>
            </a:r>
          </a:p>
        </p:txBody>
      </p:sp>
      <p:sp>
        <p:nvSpPr>
          <p:cNvPr id="3" name="Content Placeholder 2">
            <a:extLst>
              <a:ext uri="{FF2B5EF4-FFF2-40B4-BE49-F238E27FC236}">
                <a16:creationId xmlns:a16="http://schemas.microsoft.com/office/drawing/2014/main" id="{1F8D3CF1-46F6-475D-4655-9592D9CC449C}"/>
              </a:ext>
            </a:extLst>
          </p:cNvPr>
          <p:cNvSpPr>
            <a:spLocks noGrp="1"/>
          </p:cNvSpPr>
          <p:nvPr>
            <p:ph idx="1"/>
          </p:nvPr>
        </p:nvSpPr>
        <p:spPr/>
        <p:txBody>
          <a:bodyPr>
            <a:normAutofit lnSpcReduction="10000"/>
          </a:bodyPr>
          <a:lstStyle/>
          <a:p>
            <a:r>
              <a:rPr lang="en-US" dirty="0"/>
              <a:t>Estimate with CheckM1</a:t>
            </a:r>
          </a:p>
          <a:p>
            <a:pPr marL="0" indent="0">
              <a:buNone/>
            </a:pPr>
            <a:endParaRPr lang="en-US" dirty="0"/>
          </a:p>
          <a:p>
            <a:r>
              <a:rPr lang="en-US" dirty="0"/>
              <a:t>We use CheckM1 (marker gene-based) vs. CheckM2 (neural network-based) because CheckM1 is more transparent. </a:t>
            </a:r>
          </a:p>
          <a:p>
            <a:pPr marL="0" indent="0">
              <a:buNone/>
            </a:pPr>
            <a:endParaRPr lang="en-US" dirty="0"/>
          </a:p>
          <a:p>
            <a:r>
              <a:rPr lang="en-US" dirty="0"/>
              <a:t>Important CheckM1 fields:</a:t>
            </a:r>
          </a:p>
          <a:p>
            <a:pPr lvl="1"/>
            <a:r>
              <a:rPr lang="en-US" dirty="0"/>
              <a:t>“Completeness” (%)</a:t>
            </a:r>
          </a:p>
          <a:p>
            <a:pPr lvl="1"/>
            <a:r>
              <a:rPr lang="en-US" dirty="0"/>
              <a:t>“Translation table” (only evaluates 4 and 11)</a:t>
            </a:r>
          </a:p>
          <a:p>
            <a:pPr lvl="1"/>
            <a:r>
              <a:rPr lang="en-US" dirty="0"/>
              <a:t> “Multicopy marker genes”  (#)</a:t>
            </a:r>
          </a:p>
          <a:p>
            <a:pPr lvl="2"/>
            <a:r>
              <a:rPr lang="en-US" dirty="0"/>
              <a:t>Can be useful for inferring contamination.</a:t>
            </a:r>
          </a:p>
          <a:p>
            <a:pPr marL="914400" lvl="2" indent="0">
              <a:buNone/>
            </a:pPr>
            <a:endParaRPr lang="en-US" dirty="0"/>
          </a:p>
        </p:txBody>
      </p:sp>
      <p:pic>
        <p:nvPicPr>
          <p:cNvPr id="4" name="Picture 3">
            <a:extLst>
              <a:ext uri="{FF2B5EF4-FFF2-40B4-BE49-F238E27FC236}">
                <a16:creationId xmlns:a16="http://schemas.microsoft.com/office/drawing/2014/main" id="{B3FB3C79-1C01-E83F-BC82-AFE5632E88AB}"/>
              </a:ext>
            </a:extLst>
          </p:cNvPr>
          <p:cNvPicPr>
            <a:picLocks noChangeAspect="1"/>
          </p:cNvPicPr>
          <p:nvPr/>
        </p:nvPicPr>
        <p:blipFill>
          <a:blip r:embed="rId2"/>
          <a:stretch>
            <a:fillRect/>
          </a:stretch>
        </p:blipFill>
        <p:spPr>
          <a:xfrm>
            <a:off x="11149658" y="-116200"/>
            <a:ext cx="1171827" cy="828972"/>
          </a:xfrm>
          <a:prstGeom prst="rect">
            <a:avLst/>
          </a:prstGeom>
        </p:spPr>
      </p:pic>
      <p:sp>
        <p:nvSpPr>
          <p:cNvPr id="5" name="TextBox 4">
            <a:extLst>
              <a:ext uri="{FF2B5EF4-FFF2-40B4-BE49-F238E27FC236}">
                <a16:creationId xmlns:a16="http://schemas.microsoft.com/office/drawing/2014/main" id="{3E90112C-E7B5-3CA2-A92C-EB4AE16C3E48}"/>
              </a:ext>
            </a:extLst>
          </p:cNvPr>
          <p:cNvSpPr txBox="1"/>
          <p:nvPr/>
        </p:nvSpPr>
        <p:spPr>
          <a:xfrm>
            <a:off x="11416283" y="191150"/>
            <a:ext cx="1158904" cy="400110"/>
          </a:xfrm>
          <a:prstGeom prst="rect">
            <a:avLst/>
          </a:prstGeom>
          <a:noFill/>
        </p:spPr>
        <p:txBody>
          <a:bodyPr wrap="square" rtlCol="0">
            <a:spAutoFit/>
          </a:bodyPr>
          <a:lstStyle/>
          <a:p>
            <a:r>
              <a:rPr lang="en-US" sz="2000" b="1" dirty="0">
                <a:latin typeface="Century Gothic" panose="020B0502020202020204" pitchFamily="34" charset="0"/>
              </a:rPr>
              <a:t>QC</a:t>
            </a:r>
          </a:p>
        </p:txBody>
      </p:sp>
      <p:pic>
        <p:nvPicPr>
          <p:cNvPr id="6" name="Picture 5" descr="bigelow-logo.png">
            <a:extLst>
              <a:ext uri="{FF2B5EF4-FFF2-40B4-BE49-F238E27FC236}">
                <a16:creationId xmlns:a16="http://schemas.microsoft.com/office/drawing/2014/main" id="{82FFDA60-2441-7F66-D050-76D03A8456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403" y="6439821"/>
            <a:ext cx="2250281" cy="562570"/>
          </a:xfrm>
          <a:prstGeom prst="rect">
            <a:avLst/>
          </a:prstGeom>
        </p:spPr>
      </p:pic>
    </p:spTree>
    <p:extLst>
      <p:ext uri="{BB962C8B-B14F-4D97-AF65-F5344CB8AC3E}">
        <p14:creationId xmlns:p14="http://schemas.microsoft.com/office/powerpoint/2010/main" val="17729002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D573A871-F3E7-2981-B7EB-BB8A62EB1C2A}"/>
              </a:ext>
            </a:extLst>
          </p:cNvPr>
          <p:cNvPicPr>
            <a:picLocks noChangeAspect="1"/>
          </p:cNvPicPr>
          <p:nvPr/>
        </p:nvPicPr>
        <p:blipFill>
          <a:blip r:embed="rId3"/>
          <a:stretch>
            <a:fillRect/>
          </a:stretch>
        </p:blipFill>
        <p:spPr>
          <a:xfrm>
            <a:off x="9143488" y="2124005"/>
            <a:ext cx="2800732" cy="1981290"/>
          </a:xfrm>
          <a:prstGeom prst="rect">
            <a:avLst/>
          </a:prstGeom>
        </p:spPr>
      </p:pic>
      <p:sp>
        <p:nvSpPr>
          <p:cNvPr id="2" name="Title 1">
            <a:extLst>
              <a:ext uri="{FF2B5EF4-FFF2-40B4-BE49-F238E27FC236}">
                <a16:creationId xmlns:a16="http://schemas.microsoft.com/office/drawing/2014/main" id="{76DFCCE5-8FA1-C04A-BA06-39101A0D7A71}"/>
              </a:ext>
            </a:extLst>
          </p:cNvPr>
          <p:cNvSpPr>
            <a:spLocks noGrp="1"/>
          </p:cNvSpPr>
          <p:nvPr>
            <p:ph type="title"/>
          </p:nvPr>
        </p:nvSpPr>
        <p:spPr>
          <a:xfrm>
            <a:off x="286105" y="251302"/>
            <a:ext cx="10515600" cy="920174"/>
          </a:xfrm>
        </p:spPr>
        <p:txBody>
          <a:bodyPr>
            <a:normAutofit fontScale="90000"/>
          </a:bodyPr>
          <a:lstStyle/>
          <a:p>
            <a:r>
              <a:rPr lang="en-US" dirty="0"/>
              <a:t>12. </a:t>
            </a:r>
            <a:r>
              <a:rPr lang="en-US" i="1" dirty="0"/>
              <a:t>Who is this genome from?</a:t>
            </a:r>
            <a:br>
              <a:rPr lang="en-US" i="1" dirty="0"/>
            </a:br>
            <a:br>
              <a:rPr lang="en-US" sz="3600" i="1" dirty="0"/>
            </a:br>
            <a:r>
              <a:rPr lang="en-US" sz="3600" dirty="0"/>
              <a:t>SSU / 16s-based classification</a:t>
            </a:r>
          </a:p>
        </p:txBody>
      </p:sp>
      <p:sp>
        <p:nvSpPr>
          <p:cNvPr id="3" name="Content Placeholder 2">
            <a:extLst>
              <a:ext uri="{FF2B5EF4-FFF2-40B4-BE49-F238E27FC236}">
                <a16:creationId xmlns:a16="http://schemas.microsoft.com/office/drawing/2014/main" id="{8B234A3A-E30F-3F49-B353-B760ED779AE1}"/>
              </a:ext>
            </a:extLst>
          </p:cNvPr>
          <p:cNvSpPr>
            <a:spLocks noGrp="1"/>
          </p:cNvSpPr>
          <p:nvPr>
            <p:ph idx="1"/>
          </p:nvPr>
        </p:nvSpPr>
        <p:spPr>
          <a:xfrm>
            <a:off x="247781" y="1576864"/>
            <a:ext cx="8537556" cy="5281135"/>
          </a:xfrm>
        </p:spPr>
        <p:txBody>
          <a:bodyPr>
            <a:normAutofit fontScale="77500" lnSpcReduction="20000"/>
          </a:bodyPr>
          <a:lstStyle/>
          <a:p>
            <a:r>
              <a:rPr lang="en-US" dirty="0"/>
              <a:t>We use an in-house script based on CREST (</a:t>
            </a:r>
            <a:r>
              <a:rPr lang="en-US" dirty="0" err="1"/>
              <a:t>Lanzén</a:t>
            </a:r>
            <a:r>
              <a:rPr lang="en-US" dirty="0"/>
              <a:t> et al. 2012)</a:t>
            </a:r>
          </a:p>
          <a:p>
            <a:endParaRPr lang="en-US" b="1" dirty="0"/>
          </a:p>
          <a:p>
            <a:pPr marL="0" indent="0">
              <a:buNone/>
            </a:pPr>
            <a:r>
              <a:rPr lang="en-US" b="1" u="sng" dirty="0"/>
              <a:t>How it works</a:t>
            </a:r>
          </a:p>
          <a:p>
            <a:pPr marL="0" indent="0">
              <a:buNone/>
            </a:pPr>
            <a:r>
              <a:rPr lang="en-US" b="1" dirty="0"/>
              <a:t>1</a:t>
            </a:r>
            <a:r>
              <a:rPr lang="en-US" dirty="0"/>
              <a:t>. Finds 16s region(s) in SAG by </a:t>
            </a:r>
            <a:r>
              <a:rPr lang="en-US" dirty="0" err="1"/>
              <a:t>BLASTing</a:t>
            </a:r>
            <a:r>
              <a:rPr lang="en-US" dirty="0"/>
              <a:t> contigs against </a:t>
            </a:r>
            <a:r>
              <a:rPr lang="en-US" b="1" dirty="0"/>
              <a:t>Silva </a:t>
            </a:r>
            <a:r>
              <a:rPr lang="en-US" dirty="0"/>
              <a:t>database</a:t>
            </a:r>
          </a:p>
          <a:p>
            <a:pPr marL="457200" lvl="1" indent="0">
              <a:buNone/>
            </a:pPr>
            <a:endParaRPr lang="en-US" dirty="0"/>
          </a:p>
          <a:p>
            <a:pPr marL="457200" lvl="1" indent="0">
              <a:buNone/>
            </a:pPr>
            <a:endParaRPr lang="en-US" dirty="0"/>
          </a:p>
          <a:p>
            <a:pPr marL="0" indent="0">
              <a:buNone/>
            </a:pPr>
            <a:r>
              <a:rPr lang="en-US" b="1" dirty="0">
                <a:solidFill>
                  <a:schemeClr val="bg1"/>
                </a:solidFill>
              </a:rPr>
              <a:t>2. </a:t>
            </a:r>
            <a:r>
              <a:rPr lang="en-US" dirty="0">
                <a:solidFill>
                  <a:schemeClr val="bg1"/>
                </a:solidFill>
              </a:rPr>
              <a:t>Refines 16s regions by aligning them to Silva with</a:t>
            </a:r>
            <a:r>
              <a:rPr lang="en-US" b="1" dirty="0">
                <a:solidFill>
                  <a:schemeClr val="bg1"/>
                </a:solidFill>
              </a:rPr>
              <a:t> </a:t>
            </a:r>
            <a:r>
              <a:rPr lang="en-US" b="1" dirty="0" err="1">
                <a:solidFill>
                  <a:schemeClr val="bg1"/>
                </a:solidFill>
              </a:rPr>
              <a:t>Samtools</a:t>
            </a:r>
            <a:endParaRPr lang="en-US" b="1" dirty="0">
              <a:solidFill>
                <a:schemeClr val="bg1"/>
              </a:solidFill>
            </a:endParaRPr>
          </a:p>
          <a:p>
            <a:pPr marL="0" indent="0">
              <a:buNone/>
            </a:pPr>
            <a:endParaRPr lang="en-US" b="1" dirty="0">
              <a:solidFill>
                <a:schemeClr val="bg1"/>
              </a:solidFill>
            </a:endParaRPr>
          </a:p>
          <a:p>
            <a:pPr marL="0" indent="0">
              <a:buNone/>
            </a:pPr>
            <a:r>
              <a:rPr lang="en-US" b="1" dirty="0">
                <a:solidFill>
                  <a:schemeClr val="bg1"/>
                </a:solidFill>
              </a:rPr>
              <a:t>3. </a:t>
            </a:r>
            <a:r>
              <a:rPr lang="en-US" dirty="0">
                <a:solidFill>
                  <a:schemeClr val="bg1"/>
                </a:solidFill>
              </a:rPr>
              <a:t>Assigns Linnean classification based on closest </a:t>
            </a:r>
            <a:r>
              <a:rPr lang="en-US" b="1" dirty="0">
                <a:solidFill>
                  <a:schemeClr val="bg1"/>
                </a:solidFill>
              </a:rPr>
              <a:t>Silva</a:t>
            </a:r>
            <a:r>
              <a:rPr lang="en-US" dirty="0">
                <a:solidFill>
                  <a:schemeClr val="bg1"/>
                </a:solidFill>
              </a:rPr>
              <a:t> reference.</a:t>
            </a:r>
          </a:p>
          <a:p>
            <a:pPr marL="457200" lvl="1" indent="0">
              <a:buNone/>
            </a:pPr>
            <a:r>
              <a:rPr lang="en-US" dirty="0">
                <a:solidFill>
                  <a:schemeClr val="bg1"/>
                </a:solidFill>
              </a:rPr>
              <a:t>-&gt; {ID}_</a:t>
            </a:r>
            <a:r>
              <a:rPr lang="en-US" b="1" dirty="0" err="1">
                <a:solidFill>
                  <a:schemeClr val="bg1"/>
                </a:solidFill>
              </a:rPr>
              <a:t>SSU.tsv</a:t>
            </a:r>
            <a:endParaRPr lang="en-US" dirty="0">
              <a:solidFill>
                <a:schemeClr val="bg1"/>
              </a:solidFill>
            </a:endParaRPr>
          </a:p>
          <a:p>
            <a:pPr marL="0" indent="0">
              <a:buNone/>
            </a:pPr>
            <a:r>
              <a:rPr lang="en-US" dirty="0">
                <a:solidFill>
                  <a:schemeClr val="bg1"/>
                </a:solidFill>
              </a:rPr>
              <a:t>	Example:</a:t>
            </a:r>
          </a:p>
          <a:p>
            <a:pPr marL="0" indent="0">
              <a:buNone/>
            </a:pPr>
            <a:r>
              <a:rPr lang="en-US" sz="1900" dirty="0">
                <a:solidFill>
                  <a:schemeClr val="bg1"/>
                </a:solidFill>
              </a:rPr>
              <a:t>	k__Bacteria;p__Proteobacteria;c__Gammaproteobacteria;o__E01-9C-	26_marine_group;f__?;g__?;s__?</a:t>
            </a:r>
          </a:p>
          <a:p>
            <a:pPr marL="0" indent="0">
              <a:buNone/>
            </a:pPr>
            <a:endParaRPr lang="en-US" i="1" dirty="0">
              <a:solidFill>
                <a:schemeClr val="bg1"/>
              </a:solidFill>
            </a:endParaRPr>
          </a:p>
          <a:p>
            <a:pPr marL="0" indent="0">
              <a:buNone/>
            </a:pPr>
            <a:r>
              <a:rPr lang="en-US" b="1" u="sng" dirty="0">
                <a:solidFill>
                  <a:schemeClr val="bg1"/>
                </a:solidFill>
              </a:rPr>
              <a:t>Strengths</a:t>
            </a:r>
            <a:r>
              <a:rPr lang="en-US" b="1" dirty="0">
                <a:solidFill>
                  <a:schemeClr val="bg1"/>
                </a:solidFill>
              </a:rPr>
              <a:t>: </a:t>
            </a:r>
            <a:r>
              <a:rPr lang="en-US" i="1" dirty="0">
                <a:solidFill>
                  <a:schemeClr val="bg1"/>
                </a:solidFill>
              </a:rPr>
              <a:t>Fast and can assign multiple 16s sequences per SAG.</a:t>
            </a:r>
          </a:p>
          <a:p>
            <a:pPr marL="0" indent="0">
              <a:buNone/>
            </a:pPr>
            <a:r>
              <a:rPr lang="en-US" b="1" u="sng" dirty="0">
                <a:solidFill>
                  <a:schemeClr val="bg1"/>
                </a:solidFill>
              </a:rPr>
              <a:t>Limitations</a:t>
            </a:r>
            <a:r>
              <a:rPr lang="en-US" b="1" dirty="0">
                <a:solidFill>
                  <a:schemeClr val="bg1"/>
                </a:solidFill>
              </a:rPr>
              <a:t>: </a:t>
            </a:r>
            <a:r>
              <a:rPr lang="en-US" dirty="0">
                <a:solidFill>
                  <a:schemeClr val="bg1"/>
                </a:solidFill>
              </a:rPr>
              <a:t>Incomplete genomes may not have 16s.</a:t>
            </a:r>
          </a:p>
          <a:p>
            <a:pPr marL="0" indent="0">
              <a:buNone/>
            </a:pPr>
            <a:endParaRPr lang="en-US" i="1" dirty="0"/>
          </a:p>
          <a:p>
            <a:endParaRPr lang="en-US" dirty="0"/>
          </a:p>
        </p:txBody>
      </p:sp>
      <p:sp>
        <p:nvSpPr>
          <p:cNvPr id="8" name="Rectangle 7">
            <a:extLst>
              <a:ext uri="{FF2B5EF4-FFF2-40B4-BE49-F238E27FC236}">
                <a16:creationId xmlns:a16="http://schemas.microsoft.com/office/drawing/2014/main" id="{3712DC24-C52A-F940-A170-BD75F90A8505}"/>
              </a:ext>
            </a:extLst>
          </p:cNvPr>
          <p:cNvSpPr/>
          <p:nvPr/>
        </p:nvSpPr>
        <p:spPr>
          <a:xfrm>
            <a:off x="9941205" y="3046708"/>
            <a:ext cx="1451765" cy="646331"/>
          </a:xfrm>
          <a:prstGeom prst="rect">
            <a:avLst/>
          </a:prstGeom>
        </p:spPr>
        <p:txBody>
          <a:bodyPr wrap="square">
            <a:spAutoFit/>
          </a:bodyPr>
          <a:lstStyle/>
          <a:p>
            <a:r>
              <a:rPr lang="en-US" b="1" dirty="0" err="1">
                <a:latin typeface="Century Gothic" panose="020B0502020202020204" pitchFamily="34" charset="0"/>
              </a:rPr>
              <a:t>SSU_rRNA</a:t>
            </a:r>
            <a:endParaRPr lang="en-US" b="1" dirty="0">
              <a:latin typeface="Century Gothic" panose="020B0502020202020204" pitchFamily="34" charset="0"/>
            </a:endParaRPr>
          </a:p>
          <a:p>
            <a:r>
              <a:rPr lang="en-US" b="1" dirty="0">
                <a:latin typeface="Century Gothic" panose="020B0502020202020204" pitchFamily="34" charset="0"/>
              </a:rPr>
              <a:t>_recovery</a:t>
            </a:r>
          </a:p>
        </p:txBody>
      </p:sp>
      <p:sp>
        <p:nvSpPr>
          <p:cNvPr id="9" name="AutoShape 2" descr="SILVA logo">
            <a:extLst>
              <a:ext uri="{FF2B5EF4-FFF2-40B4-BE49-F238E27FC236}">
                <a16:creationId xmlns:a16="http://schemas.microsoft.com/office/drawing/2014/main" id="{4C67CCE1-A5B5-034E-87F2-988E0391A63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1" name="Picture 10">
            <a:extLst>
              <a:ext uri="{FF2B5EF4-FFF2-40B4-BE49-F238E27FC236}">
                <a16:creationId xmlns:a16="http://schemas.microsoft.com/office/drawing/2014/main" id="{2D461E77-3913-F442-AADA-71DE2ED415AF}"/>
              </a:ext>
            </a:extLst>
          </p:cNvPr>
          <p:cNvPicPr>
            <a:picLocks noChangeAspect="1"/>
          </p:cNvPicPr>
          <p:nvPr/>
        </p:nvPicPr>
        <p:blipFill>
          <a:blip r:embed="rId4"/>
          <a:stretch>
            <a:fillRect/>
          </a:stretch>
        </p:blipFill>
        <p:spPr>
          <a:xfrm>
            <a:off x="7545529" y="3026272"/>
            <a:ext cx="1515433" cy="607603"/>
          </a:xfrm>
          <a:prstGeom prst="rect">
            <a:avLst/>
          </a:prstGeom>
        </p:spPr>
      </p:pic>
      <p:pic>
        <p:nvPicPr>
          <p:cNvPr id="12" name="Picture 11" descr="bigelow-logo.png">
            <a:extLst>
              <a:ext uri="{FF2B5EF4-FFF2-40B4-BE49-F238E27FC236}">
                <a16:creationId xmlns:a16="http://schemas.microsoft.com/office/drawing/2014/main" id="{E603DD6E-1198-2F49-A92F-14990474413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159747" y="6295430"/>
            <a:ext cx="2250281" cy="562570"/>
          </a:xfrm>
          <a:prstGeom prst="rect">
            <a:avLst/>
          </a:prstGeom>
        </p:spPr>
      </p:pic>
      <p:pic>
        <p:nvPicPr>
          <p:cNvPr id="13" name="Picture 12">
            <a:extLst>
              <a:ext uri="{FF2B5EF4-FFF2-40B4-BE49-F238E27FC236}">
                <a16:creationId xmlns:a16="http://schemas.microsoft.com/office/drawing/2014/main" id="{9ACFE277-9645-979D-9625-E11023D388F9}"/>
              </a:ext>
            </a:extLst>
          </p:cNvPr>
          <p:cNvPicPr>
            <a:picLocks noChangeAspect="1"/>
          </p:cNvPicPr>
          <p:nvPr/>
        </p:nvPicPr>
        <p:blipFill>
          <a:blip r:embed="rId3"/>
          <a:stretch>
            <a:fillRect/>
          </a:stretch>
        </p:blipFill>
        <p:spPr>
          <a:xfrm>
            <a:off x="8629439" y="99079"/>
            <a:ext cx="3529758" cy="2497016"/>
          </a:xfrm>
          <a:prstGeom prst="rect">
            <a:avLst/>
          </a:prstGeom>
        </p:spPr>
      </p:pic>
      <p:sp>
        <p:nvSpPr>
          <p:cNvPr id="14" name="Rectangle 13">
            <a:extLst>
              <a:ext uri="{FF2B5EF4-FFF2-40B4-BE49-F238E27FC236}">
                <a16:creationId xmlns:a16="http://schemas.microsoft.com/office/drawing/2014/main" id="{275795C9-9D42-8A95-FC95-C1321696696F}"/>
              </a:ext>
            </a:extLst>
          </p:cNvPr>
          <p:cNvSpPr/>
          <p:nvPr/>
        </p:nvSpPr>
        <p:spPr>
          <a:xfrm>
            <a:off x="9817972" y="1386130"/>
            <a:ext cx="1451765" cy="523220"/>
          </a:xfrm>
          <a:prstGeom prst="rect">
            <a:avLst/>
          </a:prstGeom>
        </p:spPr>
        <p:txBody>
          <a:bodyPr wrap="square">
            <a:spAutoFit/>
          </a:bodyPr>
          <a:lstStyle/>
          <a:p>
            <a:r>
              <a:rPr lang="en-US" sz="2800" b="1" dirty="0">
                <a:latin typeface="Century Gothic" panose="020B0502020202020204" pitchFamily="34" charset="0"/>
              </a:rPr>
              <a:t>annot</a:t>
            </a:r>
          </a:p>
        </p:txBody>
      </p:sp>
    </p:spTree>
    <p:extLst>
      <p:ext uri="{BB962C8B-B14F-4D97-AF65-F5344CB8AC3E}">
        <p14:creationId xmlns:p14="http://schemas.microsoft.com/office/powerpoint/2010/main" val="30498015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D573A871-F3E7-2981-B7EB-BB8A62EB1C2A}"/>
              </a:ext>
            </a:extLst>
          </p:cNvPr>
          <p:cNvPicPr>
            <a:picLocks noChangeAspect="1"/>
          </p:cNvPicPr>
          <p:nvPr/>
        </p:nvPicPr>
        <p:blipFill>
          <a:blip r:embed="rId3"/>
          <a:stretch>
            <a:fillRect/>
          </a:stretch>
        </p:blipFill>
        <p:spPr>
          <a:xfrm>
            <a:off x="9143488" y="2124005"/>
            <a:ext cx="2800732" cy="1981290"/>
          </a:xfrm>
          <a:prstGeom prst="rect">
            <a:avLst/>
          </a:prstGeom>
        </p:spPr>
      </p:pic>
      <p:sp>
        <p:nvSpPr>
          <p:cNvPr id="2" name="Title 1">
            <a:extLst>
              <a:ext uri="{FF2B5EF4-FFF2-40B4-BE49-F238E27FC236}">
                <a16:creationId xmlns:a16="http://schemas.microsoft.com/office/drawing/2014/main" id="{76DFCCE5-8FA1-C04A-BA06-39101A0D7A71}"/>
              </a:ext>
            </a:extLst>
          </p:cNvPr>
          <p:cNvSpPr>
            <a:spLocks noGrp="1"/>
          </p:cNvSpPr>
          <p:nvPr>
            <p:ph type="title"/>
          </p:nvPr>
        </p:nvSpPr>
        <p:spPr>
          <a:xfrm>
            <a:off x="286105" y="251302"/>
            <a:ext cx="10515600" cy="920174"/>
          </a:xfrm>
        </p:spPr>
        <p:txBody>
          <a:bodyPr>
            <a:normAutofit fontScale="90000"/>
          </a:bodyPr>
          <a:lstStyle/>
          <a:p>
            <a:r>
              <a:rPr lang="en-US" dirty="0"/>
              <a:t>12. </a:t>
            </a:r>
            <a:r>
              <a:rPr lang="en-US" i="1" dirty="0"/>
              <a:t>Who is this genome from?</a:t>
            </a:r>
            <a:br>
              <a:rPr lang="en-US" i="1" dirty="0"/>
            </a:br>
            <a:br>
              <a:rPr lang="en-US" sz="3600" i="1" dirty="0"/>
            </a:br>
            <a:r>
              <a:rPr lang="en-US" sz="3600" dirty="0"/>
              <a:t>SSU / 16s-based classification</a:t>
            </a:r>
          </a:p>
        </p:txBody>
      </p:sp>
      <p:sp>
        <p:nvSpPr>
          <p:cNvPr id="3" name="Content Placeholder 2">
            <a:extLst>
              <a:ext uri="{FF2B5EF4-FFF2-40B4-BE49-F238E27FC236}">
                <a16:creationId xmlns:a16="http://schemas.microsoft.com/office/drawing/2014/main" id="{8B234A3A-E30F-3F49-B353-B760ED779AE1}"/>
              </a:ext>
            </a:extLst>
          </p:cNvPr>
          <p:cNvSpPr>
            <a:spLocks noGrp="1"/>
          </p:cNvSpPr>
          <p:nvPr>
            <p:ph idx="1"/>
          </p:nvPr>
        </p:nvSpPr>
        <p:spPr>
          <a:xfrm>
            <a:off x="247781" y="1576864"/>
            <a:ext cx="8537556" cy="5281135"/>
          </a:xfrm>
        </p:spPr>
        <p:txBody>
          <a:bodyPr>
            <a:normAutofit fontScale="77500" lnSpcReduction="20000"/>
          </a:bodyPr>
          <a:lstStyle/>
          <a:p>
            <a:r>
              <a:rPr lang="en-US" dirty="0"/>
              <a:t>We use an in-house script based on CREST (</a:t>
            </a:r>
            <a:r>
              <a:rPr lang="en-US" dirty="0" err="1"/>
              <a:t>Lanzén</a:t>
            </a:r>
            <a:r>
              <a:rPr lang="en-US" dirty="0"/>
              <a:t> et al. 2012)</a:t>
            </a:r>
          </a:p>
          <a:p>
            <a:endParaRPr lang="en-US" b="1" dirty="0"/>
          </a:p>
          <a:p>
            <a:pPr marL="0" indent="0">
              <a:buNone/>
            </a:pPr>
            <a:r>
              <a:rPr lang="en-US" b="1" u="sng" dirty="0"/>
              <a:t>How it works</a:t>
            </a:r>
          </a:p>
          <a:p>
            <a:pPr marL="0" indent="0">
              <a:buNone/>
            </a:pPr>
            <a:r>
              <a:rPr lang="en-US" b="1" dirty="0"/>
              <a:t>1</a:t>
            </a:r>
            <a:r>
              <a:rPr lang="en-US" dirty="0"/>
              <a:t>. Finds 16s region(s) in SAG by </a:t>
            </a:r>
            <a:r>
              <a:rPr lang="en-US" dirty="0" err="1"/>
              <a:t>BLASTing</a:t>
            </a:r>
            <a:r>
              <a:rPr lang="en-US" dirty="0"/>
              <a:t> contigs against </a:t>
            </a:r>
            <a:r>
              <a:rPr lang="en-US" b="1" dirty="0"/>
              <a:t>Silva </a:t>
            </a:r>
            <a:r>
              <a:rPr lang="en-US" dirty="0"/>
              <a:t>database</a:t>
            </a:r>
          </a:p>
          <a:p>
            <a:pPr marL="457200" lvl="1" indent="0">
              <a:buNone/>
            </a:pPr>
            <a:endParaRPr lang="en-US" dirty="0"/>
          </a:p>
          <a:p>
            <a:pPr marL="457200" lvl="1" indent="0">
              <a:buNone/>
            </a:pPr>
            <a:endParaRPr lang="en-US" dirty="0"/>
          </a:p>
          <a:p>
            <a:pPr marL="0" indent="0">
              <a:buNone/>
            </a:pPr>
            <a:r>
              <a:rPr lang="en-US" b="1" dirty="0"/>
              <a:t>2. </a:t>
            </a:r>
            <a:r>
              <a:rPr lang="en-US" dirty="0"/>
              <a:t>Refines 16s regions by aligning them to Silva with</a:t>
            </a:r>
            <a:r>
              <a:rPr lang="en-US" b="1" dirty="0"/>
              <a:t> </a:t>
            </a:r>
            <a:r>
              <a:rPr lang="en-US" b="1" dirty="0" err="1"/>
              <a:t>Samtools</a:t>
            </a:r>
            <a:endParaRPr lang="en-US" b="1" dirty="0"/>
          </a:p>
          <a:p>
            <a:pPr marL="0" indent="0">
              <a:buNone/>
            </a:pPr>
            <a:endParaRPr lang="en-US" b="1" dirty="0">
              <a:solidFill>
                <a:schemeClr val="bg1"/>
              </a:solidFill>
            </a:endParaRPr>
          </a:p>
          <a:p>
            <a:pPr marL="0" indent="0">
              <a:buNone/>
            </a:pPr>
            <a:r>
              <a:rPr lang="en-US" b="1" dirty="0">
                <a:solidFill>
                  <a:schemeClr val="bg1"/>
                </a:solidFill>
              </a:rPr>
              <a:t>3. </a:t>
            </a:r>
            <a:r>
              <a:rPr lang="en-US" dirty="0">
                <a:solidFill>
                  <a:schemeClr val="bg1"/>
                </a:solidFill>
              </a:rPr>
              <a:t>Assigns Linnean classification based on closest </a:t>
            </a:r>
            <a:r>
              <a:rPr lang="en-US" b="1" dirty="0">
                <a:solidFill>
                  <a:schemeClr val="bg1"/>
                </a:solidFill>
              </a:rPr>
              <a:t>Silva</a:t>
            </a:r>
            <a:r>
              <a:rPr lang="en-US" dirty="0">
                <a:solidFill>
                  <a:schemeClr val="bg1"/>
                </a:solidFill>
              </a:rPr>
              <a:t> reference.</a:t>
            </a:r>
          </a:p>
          <a:p>
            <a:pPr marL="457200" lvl="1" indent="0">
              <a:buNone/>
            </a:pPr>
            <a:r>
              <a:rPr lang="en-US" dirty="0">
                <a:solidFill>
                  <a:schemeClr val="bg1"/>
                </a:solidFill>
              </a:rPr>
              <a:t>-&gt; {ID}_</a:t>
            </a:r>
            <a:r>
              <a:rPr lang="en-US" b="1" dirty="0" err="1">
                <a:solidFill>
                  <a:schemeClr val="bg1"/>
                </a:solidFill>
              </a:rPr>
              <a:t>SSU.tsv</a:t>
            </a:r>
            <a:endParaRPr lang="en-US" dirty="0">
              <a:solidFill>
                <a:schemeClr val="bg1"/>
              </a:solidFill>
            </a:endParaRPr>
          </a:p>
          <a:p>
            <a:pPr marL="0" indent="0">
              <a:buNone/>
            </a:pPr>
            <a:r>
              <a:rPr lang="en-US" dirty="0">
                <a:solidFill>
                  <a:schemeClr val="bg1"/>
                </a:solidFill>
              </a:rPr>
              <a:t>	Example:</a:t>
            </a:r>
          </a:p>
          <a:p>
            <a:pPr marL="0" indent="0">
              <a:buNone/>
            </a:pPr>
            <a:r>
              <a:rPr lang="en-US" sz="1900" dirty="0">
                <a:solidFill>
                  <a:schemeClr val="bg1"/>
                </a:solidFill>
              </a:rPr>
              <a:t>	k__Bacteria;p__Proteobacteria;c__Gammaproteobacteria;o__E01-9C-	26_marine_group;f__?;g__?;s__?</a:t>
            </a:r>
          </a:p>
          <a:p>
            <a:pPr marL="0" indent="0">
              <a:buNone/>
            </a:pPr>
            <a:endParaRPr lang="en-US" i="1" dirty="0">
              <a:solidFill>
                <a:schemeClr val="bg1"/>
              </a:solidFill>
            </a:endParaRPr>
          </a:p>
          <a:p>
            <a:pPr marL="0" indent="0">
              <a:buNone/>
            </a:pPr>
            <a:r>
              <a:rPr lang="en-US" b="1" u="sng" dirty="0">
                <a:solidFill>
                  <a:schemeClr val="bg1"/>
                </a:solidFill>
              </a:rPr>
              <a:t>Strengths</a:t>
            </a:r>
            <a:r>
              <a:rPr lang="en-US" b="1" dirty="0">
                <a:solidFill>
                  <a:schemeClr val="bg1"/>
                </a:solidFill>
              </a:rPr>
              <a:t>: </a:t>
            </a:r>
            <a:r>
              <a:rPr lang="en-US" i="1" dirty="0">
                <a:solidFill>
                  <a:schemeClr val="bg1"/>
                </a:solidFill>
              </a:rPr>
              <a:t>Fast and can assign multiple 16s sequences per SAG.</a:t>
            </a:r>
          </a:p>
          <a:p>
            <a:pPr marL="0" indent="0">
              <a:buNone/>
            </a:pPr>
            <a:r>
              <a:rPr lang="en-US" b="1" u="sng" dirty="0">
                <a:solidFill>
                  <a:schemeClr val="bg1"/>
                </a:solidFill>
              </a:rPr>
              <a:t>Limitations</a:t>
            </a:r>
            <a:r>
              <a:rPr lang="en-US" b="1" dirty="0">
                <a:solidFill>
                  <a:schemeClr val="bg1"/>
                </a:solidFill>
              </a:rPr>
              <a:t>: </a:t>
            </a:r>
            <a:r>
              <a:rPr lang="en-US" dirty="0">
                <a:solidFill>
                  <a:schemeClr val="bg1"/>
                </a:solidFill>
              </a:rPr>
              <a:t>Incomplete genomes may not have 16s.</a:t>
            </a:r>
          </a:p>
          <a:p>
            <a:pPr marL="0" indent="0">
              <a:buNone/>
            </a:pPr>
            <a:endParaRPr lang="en-US" i="1" dirty="0"/>
          </a:p>
          <a:p>
            <a:endParaRPr lang="en-US" dirty="0"/>
          </a:p>
        </p:txBody>
      </p:sp>
      <p:sp>
        <p:nvSpPr>
          <p:cNvPr id="8" name="Rectangle 7">
            <a:extLst>
              <a:ext uri="{FF2B5EF4-FFF2-40B4-BE49-F238E27FC236}">
                <a16:creationId xmlns:a16="http://schemas.microsoft.com/office/drawing/2014/main" id="{3712DC24-C52A-F940-A170-BD75F90A8505}"/>
              </a:ext>
            </a:extLst>
          </p:cNvPr>
          <p:cNvSpPr/>
          <p:nvPr/>
        </p:nvSpPr>
        <p:spPr>
          <a:xfrm>
            <a:off x="9941205" y="3046708"/>
            <a:ext cx="1451765" cy="646331"/>
          </a:xfrm>
          <a:prstGeom prst="rect">
            <a:avLst/>
          </a:prstGeom>
        </p:spPr>
        <p:txBody>
          <a:bodyPr wrap="square">
            <a:spAutoFit/>
          </a:bodyPr>
          <a:lstStyle/>
          <a:p>
            <a:r>
              <a:rPr lang="en-US" b="1" dirty="0" err="1">
                <a:latin typeface="Century Gothic" panose="020B0502020202020204" pitchFamily="34" charset="0"/>
              </a:rPr>
              <a:t>SSU_rRNA</a:t>
            </a:r>
            <a:endParaRPr lang="en-US" b="1" dirty="0">
              <a:latin typeface="Century Gothic" panose="020B0502020202020204" pitchFamily="34" charset="0"/>
            </a:endParaRPr>
          </a:p>
          <a:p>
            <a:r>
              <a:rPr lang="en-US" b="1" dirty="0">
                <a:latin typeface="Century Gothic" panose="020B0502020202020204" pitchFamily="34" charset="0"/>
              </a:rPr>
              <a:t>_recovery</a:t>
            </a:r>
          </a:p>
        </p:txBody>
      </p:sp>
      <p:sp>
        <p:nvSpPr>
          <p:cNvPr id="9" name="AutoShape 2" descr="SILVA logo">
            <a:extLst>
              <a:ext uri="{FF2B5EF4-FFF2-40B4-BE49-F238E27FC236}">
                <a16:creationId xmlns:a16="http://schemas.microsoft.com/office/drawing/2014/main" id="{4C67CCE1-A5B5-034E-87F2-988E0391A63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1" name="Picture 10">
            <a:extLst>
              <a:ext uri="{FF2B5EF4-FFF2-40B4-BE49-F238E27FC236}">
                <a16:creationId xmlns:a16="http://schemas.microsoft.com/office/drawing/2014/main" id="{2D461E77-3913-F442-AADA-71DE2ED415AF}"/>
              </a:ext>
            </a:extLst>
          </p:cNvPr>
          <p:cNvPicPr>
            <a:picLocks noChangeAspect="1"/>
          </p:cNvPicPr>
          <p:nvPr/>
        </p:nvPicPr>
        <p:blipFill>
          <a:blip r:embed="rId4"/>
          <a:stretch>
            <a:fillRect/>
          </a:stretch>
        </p:blipFill>
        <p:spPr>
          <a:xfrm>
            <a:off x="7545529" y="3026272"/>
            <a:ext cx="1515433" cy="607603"/>
          </a:xfrm>
          <a:prstGeom prst="rect">
            <a:avLst/>
          </a:prstGeom>
        </p:spPr>
      </p:pic>
      <p:pic>
        <p:nvPicPr>
          <p:cNvPr id="12" name="Picture 11" descr="bigelow-logo.png">
            <a:extLst>
              <a:ext uri="{FF2B5EF4-FFF2-40B4-BE49-F238E27FC236}">
                <a16:creationId xmlns:a16="http://schemas.microsoft.com/office/drawing/2014/main" id="{E603DD6E-1198-2F49-A92F-14990474413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159747" y="6295430"/>
            <a:ext cx="2250281" cy="562570"/>
          </a:xfrm>
          <a:prstGeom prst="rect">
            <a:avLst/>
          </a:prstGeom>
        </p:spPr>
      </p:pic>
      <p:pic>
        <p:nvPicPr>
          <p:cNvPr id="13" name="Picture 12">
            <a:extLst>
              <a:ext uri="{FF2B5EF4-FFF2-40B4-BE49-F238E27FC236}">
                <a16:creationId xmlns:a16="http://schemas.microsoft.com/office/drawing/2014/main" id="{9ACFE277-9645-979D-9625-E11023D388F9}"/>
              </a:ext>
            </a:extLst>
          </p:cNvPr>
          <p:cNvPicPr>
            <a:picLocks noChangeAspect="1"/>
          </p:cNvPicPr>
          <p:nvPr/>
        </p:nvPicPr>
        <p:blipFill>
          <a:blip r:embed="rId3"/>
          <a:stretch>
            <a:fillRect/>
          </a:stretch>
        </p:blipFill>
        <p:spPr>
          <a:xfrm>
            <a:off x="8629439" y="99079"/>
            <a:ext cx="3529758" cy="2497016"/>
          </a:xfrm>
          <a:prstGeom prst="rect">
            <a:avLst/>
          </a:prstGeom>
        </p:spPr>
      </p:pic>
      <p:sp>
        <p:nvSpPr>
          <p:cNvPr id="14" name="Rectangle 13">
            <a:extLst>
              <a:ext uri="{FF2B5EF4-FFF2-40B4-BE49-F238E27FC236}">
                <a16:creationId xmlns:a16="http://schemas.microsoft.com/office/drawing/2014/main" id="{275795C9-9D42-8A95-FC95-C1321696696F}"/>
              </a:ext>
            </a:extLst>
          </p:cNvPr>
          <p:cNvSpPr/>
          <p:nvPr/>
        </p:nvSpPr>
        <p:spPr>
          <a:xfrm>
            <a:off x="9817972" y="1386130"/>
            <a:ext cx="1451765" cy="523220"/>
          </a:xfrm>
          <a:prstGeom prst="rect">
            <a:avLst/>
          </a:prstGeom>
        </p:spPr>
        <p:txBody>
          <a:bodyPr wrap="square">
            <a:spAutoFit/>
          </a:bodyPr>
          <a:lstStyle/>
          <a:p>
            <a:r>
              <a:rPr lang="en-US" sz="2800" b="1" dirty="0">
                <a:latin typeface="Century Gothic" panose="020B0502020202020204" pitchFamily="34" charset="0"/>
              </a:rPr>
              <a:t>annot</a:t>
            </a:r>
          </a:p>
        </p:txBody>
      </p:sp>
    </p:spTree>
    <p:extLst>
      <p:ext uri="{BB962C8B-B14F-4D97-AF65-F5344CB8AC3E}">
        <p14:creationId xmlns:p14="http://schemas.microsoft.com/office/powerpoint/2010/main" val="12304626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D573A871-F3E7-2981-B7EB-BB8A62EB1C2A}"/>
              </a:ext>
            </a:extLst>
          </p:cNvPr>
          <p:cNvPicPr>
            <a:picLocks noChangeAspect="1"/>
          </p:cNvPicPr>
          <p:nvPr/>
        </p:nvPicPr>
        <p:blipFill>
          <a:blip r:embed="rId3"/>
          <a:stretch>
            <a:fillRect/>
          </a:stretch>
        </p:blipFill>
        <p:spPr>
          <a:xfrm>
            <a:off x="9143488" y="2124005"/>
            <a:ext cx="2800732" cy="1981290"/>
          </a:xfrm>
          <a:prstGeom prst="rect">
            <a:avLst/>
          </a:prstGeom>
        </p:spPr>
      </p:pic>
      <p:sp>
        <p:nvSpPr>
          <p:cNvPr id="2" name="Title 1">
            <a:extLst>
              <a:ext uri="{FF2B5EF4-FFF2-40B4-BE49-F238E27FC236}">
                <a16:creationId xmlns:a16="http://schemas.microsoft.com/office/drawing/2014/main" id="{76DFCCE5-8FA1-C04A-BA06-39101A0D7A71}"/>
              </a:ext>
            </a:extLst>
          </p:cNvPr>
          <p:cNvSpPr>
            <a:spLocks noGrp="1"/>
          </p:cNvSpPr>
          <p:nvPr>
            <p:ph type="title"/>
          </p:nvPr>
        </p:nvSpPr>
        <p:spPr>
          <a:xfrm>
            <a:off x="286105" y="251302"/>
            <a:ext cx="10515600" cy="920174"/>
          </a:xfrm>
        </p:spPr>
        <p:txBody>
          <a:bodyPr>
            <a:normAutofit fontScale="90000"/>
          </a:bodyPr>
          <a:lstStyle/>
          <a:p>
            <a:r>
              <a:rPr lang="en-US" dirty="0"/>
              <a:t>12. </a:t>
            </a:r>
            <a:r>
              <a:rPr lang="en-US" i="1" dirty="0"/>
              <a:t>Who is this genome from?</a:t>
            </a:r>
            <a:br>
              <a:rPr lang="en-US" i="1" dirty="0"/>
            </a:br>
            <a:br>
              <a:rPr lang="en-US" sz="3600" i="1" dirty="0"/>
            </a:br>
            <a:r>
              <a:rPr lang="en-US" sz="3600" dirty="0"/>
              <a:t>SSU / 16s-based classification</a:t>
            </a:r>
          </a:p>
        </p:txBody>
      </p:sp>
      <p:sp>
        <p:nvSpPr>
          <p:cNvPr id="3" name="Content Placeholder 2">
            <a:extLst>
              <a:ext uri="{FF2B5EF4-FFF2-40B4-BE49-F238E27FC236}">
                <a16:creationId xmlns:a16="http://schemas.microsoft.com/office/drawing/2014/main" id="{8B234A3A-E30F-3F49-B353-B760ED779AE1}"/>
              </a:ext>
            </a:extLst>
          </p:cNvPr>
          <p:cNvSpPr>
            <a:spLocks noGrp="1"/>
          </p:cNvSpPr>
          <p:nvPr>
            <p:ph idx="1"/>
          </p:nvPr>
        </p:nvSpPr>
        <p:spPr>
          <a:xfrm>
            <a:off x="247781" y="1576864"/>
            <a:ext cx="8537556" cy="5281135"/>
          </a:xfrm>
        </p:spPr>
        <p:txBody>
          <a:bodyPr>
            <a:normAutofit fontScale="77500" lnSpcReduction="20000"/>
          </a:bodyPr>
          <a:lstStyle/>
          <a:p>
            <a:r>
              <a:rPr lang="en-US" dirty="0"/>
              <a:t>We use an in-house script based on CREST (</a:t>
            </a:r>
            <a:r>
              <a:rPr lang="en-US" dirty="0" err="1"/>
              <a:t>Lanzén</a:t>
            </a:r>
            <a:r>
              <a:rPr lang="en-US" dirty="0"/>
              <a:t> et al. 2012)</a:t>
            </a:r>
          </a:p>
          <a:p>
            <a:endParaRPr lang="en-US" b="1" dirty="0"/>
          </a:p>
          <a:p>
            <a:pPr marL="0" indent="0">
              <a:buNone/>
            </a:pPr>
            <a:r>
              <a:rPr lang="en-US" b="1" u="sng" dirty="0"/>
              <a:t>How it works</a:t>
            </a:r>
          </a:p>
          <a:p>
            <a:pPr marL="0" indent="0">
              <a:buNone/>
            </a:pPr>
            <a:r>
              <a:rPr lang="en-US" b="1" dirty="0"/>
              <a:t>1</a:t>
            </a:r>
            <a:r>
              <a:rPr lang="en-US" dirty="0"/>
              <a:t>. Finds 16s region(s) in SAG by </a:t>
            </a:r>
            <a:r>
              <a:rPr lang="en-US" dirty="0" err="1"/>
              <a:t>BLASTing</a:t>
            </a:r>
            <a:r>
              <a:rPr lang="en-US" dirty="0"/>
              <a:t> contigs against </a:t>
            </a:r>
            <a:r>
              <a:rPr lang="en-US" b="1" dirty="0"/>
              <a:t>Silva </a:t>
            </a:r>
            <a:r>
              <a:rPr lang="en-US" dirty="0"/>
              <a:t>database</a:t>
            </a:r>
          </a:p>
          <a:p>
            <a:pPr marL="457200" lvl="1" indent="0">
              <a:buNone/>
            </a:pPr>
            <a:endParaRPr lang="en-US" dirty="0"/>
          </a:p>
          <a:p>
            <a:pPr marL="457200" lvl="1" indent="0">
              <a:buNone/>
            </a:pPr>
            <a:endParaRPr lang="en-US" dirty="0"/>
          </a:p>
          <a:p>
            <a:pPr marL="0" indent="0">
              <a:buNone/>
            </a:pPr>
            <a:r>
              <a:rPr lang="en-US" b="1" dirty="0"/>
              <a:t>2. </a:t>
            </a:r>
            <a:r>
              <a:rPr lang="en-US" dirty="0"/>
              <a:t>Refines 16s regions by aligning them to Silva with</a:t>
            </a:r>
            <a:r>
              <a:rPr lang="en-US" b="1" dirty="0"/>
              <a:t> </a:t>
            </a:r>
            <a:r>
              <a:rPr lang="en-US" b="1" dirty="0" err="1"/>
              <a:t>Samtools</a:t>
            </a:r>
            <a:endParaRPr lang="en-US" b="1" dirty="0"/>
          </a:p>
          <a:p>
            <a:pPr marL="0" indent="0">
              <a:buNone/>
            </a:pPr>
            <a:endParaRPr lang="en-US" b="1" dirty="0"/>
          </a:p>
          <a:p>
            <a:pPr marL="0" indent="0">
              <a:buNone/>
            </a:pPr>
            <a:r>
              <a:rPr lang="en-US" b="1" dirty="0"/>
              <a:t>3. </a:t>
            </a:r>
            <a:r>
              <a:rPr lang="en-US" dirty="0"/>
              <a:t>Assigns Linnean classification based on closest </a:t>
            </a:r>
            <a:r>
              <a:rPr lang="en-US" b="1" dirty="0"/>
              <a:t>Silva</a:t>
            </a:r>
            <a:r>
              <a:rPr lang="en-US" dirty="0"/>
              <a:t> reference.</a:t>
            </a:r>
          </a:p>
          <a:p>
            <a:pPr marL="457200" lvl="1" indent="0">
              <a:buNone/>
            </a:pPr>
            <a:r>
              <a:rPr lang="en-US" dirty="0"/>
              <a:t>-&gt; {ID}_</a:t>
            </a:r>
            <a:r>
              <a:rPr lang="en-US" b="1" dirty="0" err="1"/>
              <a:t>SSU.tsv</a:t>
            </a:r>
            <a:endParaRPr lang="en-US" dirty="0"/>
          </a:p>
          <a:p>
            <a:pPr marL="0" indent="0">
              <a:buNone/>
            </a:pPr>
            <a:r>
              <a:rPr lang="en-US" dirty="0">
                <a:solidFill>
                  <a:schemeClr val="bg1">
                    <a:lumMod val="50000"/>
                  </a:schemeClr>
                </a:solidFill>
              </a:rPr>
              <a:t>	Example:</a:t>
            </a:r>
          </a:p>
          <a:p>
            <a:pPr marL="0" indent="0">
              <a:buNone/>
            </a:pPr>
            <a:r>
              <a:rPr lang="en-US" sz="1900" dirty="0">
                <a:solidFill>
                  <a:schemeClr val="bg1">
                    <a:lumMod val="50000"/>
                  </a:schemeClr>
                </a:solidFill>
              </a:rPr>
              <a:t>	k__Bacteria;p__Proteobacteria;c__Gammaproteobacteria;o__E01-9C-	26_marine_group;f__?;g__?;s__?</a:t>
            </a:r>
          </a:p>
          <a:p>
            <a:pPr marL="0" indent="0">
              <a:buNone/>
            </a:pPr>
            <a:endParaRPr lang="en-US" i="1" dirty="0">
              <a:solidFill>
                <a:schemeClr val="bg1"/>
              </a:solidFill>
            </a:endParaRPr>
          </a:p>
          <a:p>
            <a:pPr marL="0" indent="0">
              <a:buNone/>
            </a:pPr>
            <a:r>
              <a:rPr lang="en-US" b="1" u="sng" dirty="0">
                <a:solidFill>
                  <a:schemeClr val="bg1"/>
                </a:solidFill>
              </a:rPr>
              <a:t>Strengths</a:t>
            </a:r>
            <a:r>
              <a:rPr lang="en-US" b="1" dirty="0">
                <a:solidFill>
                  <a:schemeClr val="bg1"/>
                </a:solidFill>
              </a:rPr>
              <a:t>: </a:t>
            </a:r>
            <a:r>
              <a:rPr lang="en-US" i="1" dirty="0">
                <a:solidFill>
                  <a:schemeClr val="bg1"/>
                </a:solidFill>
              </a:rPr>
              <a:t>Fast and can assign multiple 16s sequences per SAG.</a:t>
            </a:r>
          </a:p>
          <a:p>
            <a:pPr marL="0" indent="0">
              <a:buNone/>
            </a:pPr>
            <a:r>
              <a:rPr lang="en-US" b="1" u="sng" dirty="0">
                <a:solidFill>
                  <a:schemeClr val="bg1"/>
                </a:solidFill>
              </a:rPr>
              <a:t>Limitations</a:t>
            </a:r>
            <a:r>
              <a:rPr lang="en-US" b="1" dirty="0">
                <a:solidFill>
                  <a:schemeClr val="bg1"/>
                </a:solidFill>
              </a:rPr>
              <a:t>: </a:t>
            </a:r>
            <a:r>
              <a:rPr lang="en-US" dirty="0">
                <a:solidFill>
                  <a:schemeClr val="bg1"/>
                </a:solidFill>
              </a:rPr>
              <a:t>Incomplete genomes may not have 16s.</a:t>
            </a:r>
          </a:p>
          <a:p>
            <a:pPr marL="0" indent="0">
              <a:buNone/>
            </a:pPr>
            <a:endParaRPr lang="en-US" i="1" dirty="0"/>
          </a:p>
          <a:p>
            <a:endParaRPr lang="en-US" dirty="0"/>
          </a:p>
        </p:txBody>
      </p:sp>
      <p:sp>
        <p:nvSpPr>
          <p:cNvPr id="8" name="Rectangle 7">
            <a:extLst>
              <a:ext uri="{FF2B5EF4-FFF2-40B4-BE49-F238E27FC236}">
                <a16:creationId xmlns:a16="http://schemas.microsoft.com/office/drawing/2014/main" id="{3712DC24-C52A-F940-A170-BD75F90A8505}"/>
              </a:ext>
            </a:extLst>
          </p:cNvPr>
          <p:cNvSpPr/>
          <p:nvPr/>
        </p:nvSpPr>
        <p:spPr>
          <a:xfrm>
            <a:off x="9941205" y="3046708"/>
            <a:ext cx="1451765" cy="646331"/>
          </a:xfrm>
          <a:prstGeom prst="rect">
            <a:avLst/>
          </a:prstGeom>
        </p:spPr>
        <p:txBody>
          <a:bodyPr wrap="square">
            <a:spAutoFit/>
          </a:bodyPr>
          <a:lstStyle/>
          <a:p>
            <a:r>
              <a:rPr lang="en-US" b="1" dirty="0" err="1">
                <a:latin typeface="Century Gothic" panose="020B0502020202020204" pitchFamily="34" charset="0"/>
              </a:rPr>
              <a:t>SSU_rRNA</a:t>
            </a:r>
            <a:endParaRPr lang="en-US" b="1" dirty="0">
              <a:latin typeface="Century Gothic" panose="020B0502020202020204" pitchFamily="34" charset="0"/>
            </a:endParaRPr>
          </a:p>
          <a:p>
            <a:r>
              <a:rPr lang="en-US" b="1" dirty="0">
                <a:latin typeface="Century Gothic" panose="020B0502020202020204" pitchFamily="34" charset="0"/>
              </a:rPr>
              <a:t>_recovery</a:t>
            </a:r>
          </a:p>
        </p:txBody>
      </p:sp>
      <p:sp>
        <p:nvSpPr>
          <p:cNvPr id="9" name="AutoShape 2" descr="SILVA logo">
            <a:extLst>
              <a:ext uri="{FF2B5EF4-FFF2-40B4-BE49-F238E27FC236}">
                <a16:creationId xmlns:a16="http://schemas.microsoft.com/office/drawing/2014/main" id="{4C67CCE1-A5B5-034E-87F2-988E0391A63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1" name="Picture 10">
            <a:extLst>
              <a:ext uri="{FF2B5EF4-FFF2-40B4-BE49-F238E27FC236}">
                <a16:creationId xmlns:a16="http://schemas.microsoft.com/office/drawing/2014/main" id="{2D461E77-3913-F442-AADA-71DE2ED415AF}"/>
              </a:ext>
            </a:extLst>
          </p:cNvPr>
          <p:cNvPicPr>
            <a:picLocks noChangeAspect="1"/>
          </p:cNvPicPr>
          <p:nvPr/>
        </p:nvPicPr>
        <p:blipFill>
          <a:blip r:embed="rId4"/>
          <a:stretch>
            <a:fillRect/>
          </a:stretch>
        </p:blipFill>
        <p:spPr>
          <a:xfrm>
            <a:off x="7545529" y="3026272"/>
            <a:ext cx="1515433" cy="607603"/>
          </a:xfrm>
          <a:prstGeom prst="rect">
            <a:avLst/>
          </a:prstGeom>
        </p:spPr>
      </p:pic>
      <p:pic>
        <p:nvPicPr>
          <p:cNvPr id="12" name="Picture 11" descr="bigelow-logo.png">
            <a:extLst>
              <a:ext uri="{FF2B5EF4-FFF2-40B4-BE49-F238E27FC236}">
                <a16:creationId xmlns:a16="http://schemas.microsoft.com/office/drawing/2014/main" id="{E603DD6E-1198-2F49-A92F-14990474413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159747" y="6295430"/>
            <a:ext cx="2250281" cy="562570"/>
          </a:xfrm>
          <a:prstGeom prst="rect">
            <a:avLst/>
          </a:prstGeom>
        </p:spPr>
      </p:pic>
      <p:pic>
        <p:nvPicPr>
          <p:cNvPr id="13" name="Picture 12">
            <a:extLst>
              <a:ext uri="{FF2B5EF4-FFF2-40B4-BE49-F238E27FC236}">
                <a16:creationId xmlns:a16="http://schemas.microsoft.com/office/drawing/2014/main" id="{9ACFE277-9645-979D-9625-E11023D388F9}"/>
              </a:ext>
            </a:extLst>
          </p:cNvPr>
          <p:cNvPicPr>
            <a:picLocks noChangeAspect="1"/>
          </p:cNvPicPr>
          <p:nvPr/>
        </p:nvPicPr>
        <p:blipFill>
          <a:blip r:embed="rId3"/>
          <a:stretch>
            <a:fillRect/>
          </a:stretch>
        </p:blipFill>
        <p:spPr>
          <a:xfrm>
            <a:off x="8629439" y="99079"/>
            <a:ext cx="3529758" cy="2497016"/>
          </a:xfrm>
          <a:prstGeom prst="rect">
            <a:avLst/>
          </a:prstGeom>
        </p:spPr>
      </p:pic>
      <p:sp>
        <p:nvSpPr>
          <p:cNvPr id="14" name="Rectangle 13">
            <a:extLst>
              <a:ext uri="{FF2B5EF4-FFF2-40B4-BE49-F238E27FC236}">
                <a16:creationId xmlns:a16="http://schemas.microsoft.com/office/drawing/2014/main" id="{275795C9-9D42-8A95-FC95-C1321696696F}"/>
              </a:ext>
            </a:extLst>
          </p:cNvPr>
          <p:cNvSpPr/>
          <p:nvPr/>
        </p:nvSpPr>
        <p:spPr>
          <a:xfrm>
            <a:off x="9817972" y="1386130"/>
            <a:ext cx="1451765" cy="523220"/>
          </a:xfrm>
          <a:prstGeom prst="rect">
            <a:avLst/>
          </a:prstGeom>
        </p:spPr>
        <p:txBody>
          <a:bodyPr wrap="square">
            <a:spAutoFit/>
          </a:bodyPr>
          <a:lstStyle/>
          <a:p>
            <a:r>
              <a:rPr lang="en-US" sz="2800" b="1" dirty="0">
                <a:latin typeface="Century Gothic" panose="020B0502020202020204" pitchFamily="34" charset="0"/>
              </a:rPr>
              <a:t>annot</a:t>
            </a:r>
          </a:p>
        </p:txBody>
      </p:sp>
    </p:spTree>
    <p:extLst>
      <p:ext uri="{BB962C8B-B14F-4D97-AF65-F5344CB8AC3E}">
        <p14:creationId xmlns:p14="http://schemas.microsoft.com/office/powerpoint/2010/main" val="21190283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D573A871-F3E7-2981-B7EB-BB8A62EB1C2A}"/>
              </a:ext>
            </a:extLst>
          </p:cNvPr>
          <p:cNvPicPr>
            <a:picLocks noChangeAspect="1"/>
          </p:cNvPicPr>
          <p:nvPr/>
        </p:nvPicPr>
        <p:blipFill>
          <a:blip r:embed="rId3"/>
          <a:stretch>
            <a:fillRect/>
          </a:stretch>
        </p:blipFill>
        <p:spPr>
          <a:xfrm>
            <a:off x="9143488" y="2124005"/>
            <a:ext cx="2800732" cy="1981290"/>
          </a:xfrm>
          <a:prstGeom prst="rect">
            <a:avLst/>
          </a:prstGeom>
        </p:spPr>
      </p:pic>
      <p:sp>
        <p:nvSpPr>
          <p:cNvPr id="2" name="Title 1">
            <a:extLst>
              <a:ext uri="{FF2B5EF4-FFF2-40B4-BE49-F238E27FC236}">
                <a16:creationId xmlns:a16="http://schemas.microsoft.com/office/drawing/2014/main" id="{76DFCCE5-8FA1-C04A-BA06-39101A0D7A71}"/>
              </a:ext>
            </a:extLst>
          </p:cNvPr>
          <p:cNvSpPr>
            <a:spLocks noGrp="1"/>
          </p:cNvSpPr>
          <p:nvPr>
            <p:ph type="title"/>
          </p:nvPr>
        </p:nvSpPr>
        <p:spPr>
          <a:xfrm>
            <a:off x="286105" y="251302"/>
            <a:ext cx="10515600" cy="920174"/>
          </a:xfrm>
        </p:spPr>
        <p:txBody>
          <a:bodyPr>
            <a:normAutofit fontScale="90000"/>
          </a:bodyPr>
          <a:lstStyle/>
          <a:p>
            <a:r>
              <a:rPr lang="en-US" dirty="0"/>
              <a:t>12. </a:t>
            </a:r>
            <a:r>
              <a:rPr lang="en-US" i="1" dirty="0"/>
              <a:t>Who is this genome from?</a:t>
            </a:r>
            <a:br>
              <a:rPr lang="en-US" i="1" dirty="0"/>
            </a:br>
            <a:br>
              <a:rPr lang="en-US" sz="3600" i="1" dirty="0"/>
            </a:br>
            <a:r>
              <a:rPr lang="en-US" sz="3600" dirty="0"/>
              <a:t>SSU / 16s-based classification</a:t>
            </a:r>
          </a:p>
        </p:txBody>
      </p:sp>
      <p:sp>
        <p:nvSpPr>
          <p:cNvPr id="3" name="Content Placeholder 2">
            <a:extLst>
              <a:ext uri="{FF2B5EF4-FFF2-40B4-BE49-F238E27FC236}">
                <a16:creationId xmlns:a16="http://schemas.microsoft.com/office/drawing/2014/main" id="{8B234A3A-E30F-3F49-B353-B760ED779AE1}"/>
              </a:ext>
            </a:extLst>
          </p:cNvPr>
          <p:cNvSpPr>
            <a:spLocks noGrp="1"/>
          </p:cNvSpPr>
          <p:nvPr>
            <p:ph idx="1"/>
          </p:nvPr>
        </p:nvSpPr>
        <p:spPr>
          <a:xfrm>
            <a:off x="247781" y="1576864"/>
            <a:ext cx="8537556" cy="5281135"/>
          </a:xfrm>
        </p:spPr>
        <p:txBody>
          <a:bodyPr>
            <a:normAutofit fontScale="77500" lnSpcReduction="20000"/>
          </a:bodyPr>
          <a:lstStyle/>
          <a:p>
            <a:r>
              <a:rPr lang="en-US" dirty="0"/>
              <a:t>We use an in-house script based on CREST (</a:t>
            </a:r>
            <a:r>
              <a:rPr lang="en-US" dirty="0" err="1"/>
              <a:t>Lanzén</a:t>
            </a:r>
            <a:r>
              <a:rPr lang="en-US" dirty="0"/>
              <a:t> et al. 2012)</a:t>
            </a:r>
          </a:p>
          <a:p>
            <a:endParaRPr lang="en-US" b="1" dirty="0"/>
          </a:p>
          <a:p>
            <a:pPr marL="0" indent="0">
              <a:buNone/>
            </a:pPr>
            <a:r>
              <a:rPr lang="en-US" b="1" u="sng" dirty="0"/>
              <a:t>How it works</a:t>
            </a:r>
          </a:p>
          <a:p>
            <a:pPr marL="0" indent="0">
              <a:buNone/>
            </a:pPr>
            <a:r>
              <a:rPr lang="en-US" b="1" dirty="0"/>
              <a:t>1</a:t>
            </a:r>
            <a:r>
              <a:rPr lang="en-US" dirty="0"/>
              <a:t>. Finds 16s region(s) in SAG by </a:t>
            </a:r>
            <a:r>
              <a:rPr lang="en-US" dirty="0" err="1"/>
              <a:t>BLASTing</a:t>
            </a:r>
            <a:r>
              <a:rPr lang="en-US" dirty="0"/>
              <a:t> contigs against </a:t>
            </a:r>
            <a:r>
              <a:rPr lang="en-US" b="1" dirty="0"/>
              <a:t>Silva </a:t>
            </a:r>
            <a:r>
              <a:rPr lang="en-US" dirty="0"/>
              <a:t>database</a:t>
            </a:r>
          </a:p>
          <a:p>
            <a:pPr marL="457200" lvl="1" indent="0">
              <a:buNone/>
            </a:pPr>
            <a:endParaRPr lang="en-US" dirty="0"/>
          </a:p>
          <a:p>
            <a:pPr marL="457200" lvl="1" indent="0">
              <a:buNone/>
            </a:pPr>
            <a:endParaRPr lang="en-US" dirty="0"/>
          </a:p>
          <a:p>
            <a:pPr marL="0" indent="0">
              <a:buNone/>
            </a:pPr>
            <a:r>
              <a:rPr lang="en-US" b="1" dirty="0"/>
              <a:t>2. </a:t>
            </a:r>
            <a:r>
              <a:rPr lang="en-US" dirty="0"/>
              <a:t>Refines 16s regions by aligning them to Silva with</a:t>
            </a:r>
            <a:r>
              <a:rPr lang="en-US" b="1" dirty="0"/>
              <a:t> </a:t>
            </a:r>
            <a:r>
              <a:rPr lang="en-US" b="1" dirty="0" err="1"/>
              <a:t>Samtools</a:t>
            </a:r>
            <a:endParaRPr lang="en-US" b="1" dirty="0"/>
          </a:p>
          <a:p>
            <a:pPr marL="0" indent="0">
              <a:buNone/>
            </a:pPr>
            <a:endParaRPr lang="en-US" b="1" dirty="0"/>
          </a:p>
          <a:p>
            <a:pPr marL="0" indent="0">
              <a:buNone/>
            </a:pPr>
            <a:r>
              <a:rPr lang="en-US" b="1" dirty="0"/>
              <a:t>3. </a:t>
            </a:r>
            <a:r>
              <a:rPr lang="en-US" dirty="0"/>
              <a:t>Assigns Linnean classification based on closest </a:t>
            </a:r>
            <a:r>
              <a:rPr lang="en-US" b="1" dirty="0"/>
              <a:t>Silva</a:t>
            </a:r>
            <a:r>
              <a:rPr lang="en-US" dirty="0"/>
              <a:t> reference.</a:t>
            </a:r>
          </a:p>
          <a:p>
            <a:pPr marL="457200" lvl="1" indent="0">
              <a:buNone/>
            </a:pPr>
            <a:r>
              <a:rPr lang="en-US" dirty="0"/>
              <a:t>-&gt; {ID}_</a:t>
            </a:r>
            <a:r>
              <a:rPr lang="en-US" b="1" dirty="0" err="1"/>
              <a:t>SSU.tsv</a:t>
            </a:r>
            <a:endParaRPr lang="en-US" dirty="0"/>
          </a:p>
          <a:p>
            <a:pPr marL="0" indent="0">
              <a:buNone/>
            </a:pPr>
            <a:r>
              <a:rPr lang="en-US" dirty="0">
                <a:solidFill>
                  <a:schemeClr val="bg1">
                    <a:lumMod val="50000"/>
                  </a:schemeClr>
                </a:solidFill>
              </a:rPr>
              <a:t>	Example:</a:t>
            </a:r>
          </a:p>
          <a:p>
            <a:pPr marL="0" indent="0">
              <a:buNone/>
            </a:pPr>
            <a:r>
              <a:rPr lang="en-US" sz="1900" dirty="0">
                <a:solidFill>
                  <a:schemeClr val="bg1">
                    <a:lumMod val="50000"/>
                  </a:schemeClr>
                </a:solidFill>
              </a:rPr>
              <a:t>	k__Bacteria;p__Proteobacteria;c__Gammaproteobacteria;o__E01-9C-	26_marine_group;f__?;g__?;s__?</a:t>
            </a:r>
          </a:p>
          <a:p>
            <a:pPr marL="0" indent="0">
              <a:buNone/>
            </a:pPr>
            <a:endParaRPr lang="en-US" i="1" dirty="0"/>
          </a:p>
          <a:p>
            <a:pPr marL="0" indent="0">
              <a:buNone/>
            </a:pPr>
            <a:r>
              <a:rPr lang="en-US" b="1" u="sng" dirty="0"/>
              <a:t>Strengths</a:t>
            </a:r>
            <a:r>
              <a:rPr lang="en-US" b="1" dirty="0"/>
              <a:t>: </a:t>
            </a:r>
            <a:r>
              <a:rPr lang="en-US" i="1" dirty="0"/>
              <a:t>Fast and can assign multiple 16s sequences per SAG.</a:t>
            </a:r>
          </a:p>
          <a:p>
            <a:pPr marL="0" indent="0">
              <a:buNone/>
            </a:pPr>
            <a:r>
              <a:rPr lang="en-US" b="1" u="sng" dirty="0"/>
              <a:t>Limitations</a:t>
            </a:r>
            <a:r>
              <a:rPr lang="en-US" b="1" dirty="0"/>
              <a:t>: </a:t>
            </a:r>
            <a:r>
              <a:rPr lang="en-US" dirty="0"/>
              <a:t>Incomplete genomes may not have 16s.</a:t>
            </a:r>
          </a:p>
          <a:p>
            <a:pPr marL="0" indent="0">
              <a:buNone/>
            </a:pPr>
            <a:endParaRPr lang="en-US" i="1" dirty="0"/>
          </a:p>
          <a:p>
            <a:endParaRPr lang="en-US" dirty="0"/>
          </a:p>
        </p:txBody>
      </p:sp>
      <p:sp>
        <p:nvSpPr>
          <p:cNvPr id="8" name="Rectangle 7">
            <a:extLst>
              <a:ext uri="{FF2B5EF4-FFF2-40B4-BE49-F238E27FC236}">
                <a16:creationId xmlns:a16="http://schemas.microsoft.com/office/drawing/2014/main" id="{3712DC24-C52A-F940-A170-BD75F90A8505}"/>
              </a:ext>
            </a:extLst>
          </p:cNvPr>
          <p:cNvSpPr/>
          <p:nvPr/>
        </p:nvSpPr>
        <p:spPr>
          <a:xfrm>
            <a:off x="9941205" y="3046708"/>
            <a:ext cx="1451765" cy="646331"/>
          </a:xfrm>
          <a:prstGeom prst="rect">
            <a:avLst/>
          </a:prstGeom>
        </p:spPr>
        <p:txBody>
          <a:bodyPr wrap="square">
            <a:spAutoFit/>
          </a:bodyPr>
          <a:lstStyle/>
          <a:p>
            <a:r>
              <a:rPr lang="en-US" b="1" dirty="0" err="1">
                <a:latin typeface="Century Gothic" panose="020B0502020202020204" pitchFamily="34" charset="0"/>
              </a:rPr>
              <a:t>SSU_rRNA</a:t>
            </a:r>
            <a:endParaRPr lang="en-US" b="1" dirty="0">
              <a:latin typeface="Century Gothic" panose="020B0502020202020204" pitchFamily="34" charset="0"/>
            </a:endParaRPr>
          </a:p>
          <a:p>
            <a:r>
              <a:rPr lang="en-US" b="1" dirty="0">
                <a:latin typeface="Century Gothic" panose="020B0502020202020204" pitchFamily="34" charset="0"/>
              </a:rPr>
              <a:t>_recovery</a:t>
            </a:r>
          </a:p>
        </p:txBody>
      </p:sp>
      <p:sp>
        <p:nvSpPr>
          <p:cNvPr id="9" name="AutoShape 2" descr="SILVA logo">
            <a:extLst>
              <a:ext uri="{FF2B5EF4-FFF2-40B4-BE49-F238E27FC236}">
                <a16:creationId xmlns:a16="http://schemas.microsoft.com/office/drawing/2014/main" id="{4C67CCE1-A5B5-034E-87F2-988E0391A63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1" name="Picture 10">
            <a:extLst>
              <a:ext uri="{FF2B5EF4-FFF2-40B4-BE49-F238E27FC236}">
                <a16:creationId xmlns:a16="http://schemas.microsoft.com/office/drawing/2014/main" id="{2D461E77-3913-F442-AADA-71DE2ED415AF}"/>
              </a:ext>
            </a:extLst>
          </p:cNvPr>
          <p:cNvPicPr>
            <a:picLocks noChangeAspect="1"/>
          </p:cNvPicPr>
          <p:nvPr/>
        </p:nvPicPr>
        <p:blipFill>
          <a:blip r:embed="rId4"/>
          <a:stretch>
            <a:fillRect/>
          </a:stretch>
        </p:blipFill>
        <p:spPr>
          <a:xfrm>
            <a:off x="7545529" y="3026272"/>
            <a:ext cx="1515433" cy="607603"/>
          </a:xfrm>
          <a:prstGeom prst="rect">
            <a:avLst/>
          </a:prstGeom>
        </p:spPr>
      </p:pic>
      <p:pic>
        <p:nvPicPr>
          <p:cNvPr id="12" name="Picture 11" descr="bigelow-logo.png">
            <a:extLst>
              <a:ext uri="{FF2B5EF4-FFF2-40B4-BE49-F238E27FC236}">
                <a16:creationId xmlns:a16="http://schemas.microsoft.com/office/drawing/2014/main" id="{E603DD6E-1198-2F49-A92F-14990474413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159747" y="6295430"/>
            <a:ext cx="2250281" cy="562570"/>
          </a:xfrm>
          <a:prstGeom prst="rect">
            <a:avLst/>
          </a:prstGeom>
        </p:spPr>
      </p:pic>
      <p:pic>
        <p:nvPicPr>
          <p:cNvPr id="13" name="Picture 12">
            <a:extLst>
              <a:ext uri="{FF2B5EF4-FFF2-40B4-BE49-F238E27FC236}">
                <a16:creationId xmlns:a16="http://schemas.microsoft.com/office/drawing/2014/main" id="{9ACFE277-9645-979D-9625-E11023D388F9}"/>
              </a:ext>
            </a:extLst>
          </p:cNvPr>
          <p:cNvPicPr>
            <a:picLocks noChangeAspect="1"/>
          </p:cNvPicPr>
          <p:nvPr/>
        </p:nvPicPr>
        <p:blipFill>
          <a:blip r:embed="rId3"/>
          <a:stretch>
            <a:fillRect/>
          </a:stretch>
        </p:blipFill>
        <p:spPr>
          <a:xfrm>
            <a:off x="8629439" y="99079"/>
            <a:ext cx="3529758" cy="2497016"/>
          </a:xfrm>
          <a:prstGeom prst="rect">
            <a:avLst/>
          </a:prstGeom>
        </p:spPr>
      </p:pic>
      <p:sp>
        <p:nvSpPr>
          <p:cNvPr id="14" name="Rectangle 13">
            <a:extLst>
              <a:ext uri="{FF2B5EF4-FFF2-40B4-BE49-F238E27FC236}">
                <a16:creationId xmlns:a16="http://schemas.microsoft.com/office/drawing/2014/main" id="{275795C9-9D42-8A95-FC95-C1321696696F}"/>
              </a:ext>
            </a:extLst>
          </p:cNvPr>
          <p:cNvSpPr/>
          <p:nvPr/>
        </p:nvSpPr>
        <p:spPr>
          <a:xfrm>
            <a:off x="9817972" y="1386130"/>
            <a:ext cx="1451765" cy="523220"/>
          </a:xfrm>
          <a:prstGeom prst="rect">
            <a:avLst/>
          </a:prstGeom>
        </p:spPr>
        <p:txBody>
          <a:bodyPr wrap="square">
            <a:spAutoFit/>
          </a:bodyPr>
          <a:lstStyle/>
          <a:p>
            <a:r>
              <a:rPr lang="en-US" sz="2800" b="1" dirty="0">
                <a:latin typeface="Century Gothic" panose="020B0502020202020204" pitchFamily="34" charset="0"/>
              </a:rPr>
              <a:t>annot</a:t>
            </a:r>
          </a:p>
        </p:txBody>
      </p:sp>
    </p:spTree>
    <p:extLst>
      <p:ext uri="{BB962C8B-B14F-4D97-AF65-F5344CB8AC3E}">
        <p14:creationId xmlns:p14="http://schemas.microsoft.com/office/powerpoint/2010/main" val="26287396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9C7A6C-667C-A559-CA25-0812166D33AB}"/>
              </a:ext>
            </a:extLst>
          </p:cNvPr>
          <p:cNvSpPr>
            <a:spLocks noGrp="1"/>
          </p:cNvSpPr>
          <p:nvPr>
            <p:ph type="title"/>
          </p:nvPr>
        </p:nvSpPr>
        <p:spPr>
          <a:xfrm>
            <a:off x="347546" y="231310"/>
            <a:ext cx="10515600" cy="1325563"/>
          </a:xfrm>
        </p:spPr>
        <p:txBody>
          <a:bodyPr>
            <a:normAutofit fontScale="90000"/>
          </a:bodyPr>
          <a:lstStyle/>
          <a:p>
            <a:r>
              <a:rPr lang="en-US" dirty="0"/>
              <a:t>13. </a:t>
            </a:r>
            <a:r>
              <a:rPr lang="en-US" i="1" dirty="0"/>
              <a:t>Who is this genome from?</a:t>
            </a:r>
            <a:br>
              <a:rPr lang="en-US" i="1" dirty="0"/>
            </a:br>
            <a:br>
              <a:rPr lang="en-US" sz="3600" dirty="0"/>
            </a:br>
            <a:r>
              <a:rPr lang="en-US" sz="3600" b="1" dirty="0"/>
              <a:t>GTDB-Tk</a:t>
            </a:r>
            <a:r>
              <a:rPr lang="en-US" sz="3600" dirty="0"/>
              <a:t> (</a:t>
            </a:r>
            <a:r>
              <a:rPr lang="en-US" sz="3600" b="1" dirty="0"/>
              <a:t>v2)</a:t>
            </a:r>
            <a:r>
              <a:rPr lang="en-US" sz="3600" dirty="0"/>
              <a:t> for multigene classification</a:t>
            </a:r>
          </a:p>
        </p:txBody>
      </p:sp>
      <p:sp>
        <p:nvSpPr>
          <p:cNvPr id="3" name="Content Placeholder 2">
            <a:extLst>
              <a:ext uri="{FF2B5EF4-FFF2-40B4-BE49-F238E27FC236}">
                <a16:creationId xmlns:a16="http://schemas.microsoft.com/office/drawing/2014/main" id="{BE0C7817-28F8-342E-FEA3-B49B27279318}"/>
              </a:ext>
            </a:extLst>
          </p:cNvPr>
          <p:cNvSpPr>
            <a:spLocks noGrp="1"/>
          </p:cNvSpPr>
          <p:nvPr>
            <p:ph idx="1"/>
          </p:nvPr>
        </p:nvSpPr>
        <p:spPr>
          <a:xfrm>
            <a:off x="838199" y="1825625"/>
            <a:ext cx="10721467" cy="4705804"/>
          </a:xfrm>
        </p:spPr>
        <p:txBody>
          <a:bodyPr>
            <a:normAutofit fontScale="77500" lnSpcReduction="20000"/>
          </a:bodyPr>
          <a:lstStyle/>
          <a:p>
            <a:pPr marL="0" indent="0">
              <a:buNone/>
            </a:pPr>
            <a:r>
              <a:rPr lang="en-US" u="sng" dirty="0"/>
              <a:t>How it works: </a:t>
            </a:r>
          </a:p>
          <a:p>
            <a:pPr marL="0" indent="0">
              <a:buNone/>
            </a:pPr>
            <a:r>
              <a:rPr lang="en-US" dirty="0"/>
              <a:t>	Places SAG in established prokaryote phylogeny based on:</a:t>
            </a:r>
          </a:p>
          <a:p>
            <a:pPr marL="0" indent="0">
              <a:buNone/>
            </a:pPr>
            <a:r>
              <a:rPr lang="en-US" dirty="0"/>
              <a:t>		 120 </a:t>
            </a:r>
            <a:r>
              <a:rPr lang="en-US" b="1" dirty="0"/>
              <a:t>bacterial</a:t>
            </a:r>
            <a:r>
              <a:rPr lang="en-US" dirty="0"/>
              <a:t> marker genes:</a:t>
            </a:r>
          </a:p>
          <a:p>
            <a:pPr marL="0" indent="0">
              <a:buNone/>
            </a:pPr>
            <a:r>
              <a:rPr lang="en-US" dirty="0"/>
              <a:t>		OR</a:t>
            </a:r>
          </a:p>
          <a:p>
            <a:pPr marL="0" indent="0">
              <a:buNone/>
            </a:pPr>
            <a:r>
              <a:rPr lang="en-US" dirty="0"/>
              <a:t>		53 </a:t>
            </a:r>
            <a:r>
              <a:rPr lang="en-US" b="1" dirty="0"/>
              <a:t>archaeal</a:t>
            </a:r>
            <a:r>
              <a:rPr lang="en-US" dirty="0"/>
              <a:t> marker genes:</a:t>
            </a:r>
          </a:p>
          <a:p>
            <a:pPr marL="0" indent="0">
              <a:buNone/>
            </a:pPr>
            <a:endParaRPr lang="en-US" dirty="0"/>
          </a:p>
          <a:p>
            <a:pPr marL="0" indent="0">
              <a:buNone/>
            </a:pPr>
            <a:r>
              <a:rPr lang="en-US" u="sng" dirty="0">
                <a:solidFill>
                  <a:schemeClr val="bg1"/>
                </a:solidFill>
              </a:rPr>
              <a:t>Strengths:</a:t>
            </a:r>
            <a:endParaRPr lang="en-US" dirty="0">
              <a:solidFill>
                <a:schemeClr val="bg1"/>
              </a:solidFill>
            </a:endParaRPr>
          </a:p>
          <a:p>
            <a:r>
              <a:rPr lang="en-US" dirty="0">
                <a:solidFill>
                  <a:schemeClr val="bg1"/>
                </a:solidFill>
              </a:rPr>
              <a:t>Phylogenomic-like approach.</a:t>
            </a:r>
          </a:p>
          <a:p>
            <a:r>
              <a:rPr lang="en-US" dirty="0">
                <a:solidFill>
                  <a:schemeClr val="bg1"/>
                </a:solidFill>
              </a:rPr>
              <a:t>Uses GTDB taxonomy (a rank-normalized hierarchy)</a:t>
            </a:r>
          </a:p>
          <a:p>
            <a:pPr marL="0" indent="0">
              <a:buNone/>
            </a:pPr>
            <a:endParaRPr lang="en-US" dirty="0">
              <a:solidFill>
                <a:schemeClr val="bg1"/>
              </a:solidFill>
            </a:endParaRPr>
          </a:p>
          <a:p>
            <a:pPr marL="0" indent="0">
              <a:buNone/>
            </a:pPr>
            <a:r>
              <a:rPr lang="en-US" u="sng" dirty="0">
                <a:solidFill>
                  <a:schemeClr val="bg1"/>
                </a:solidFill>
              </a:rPr>
              <a:t>Limitations:</a:t>
            </a:r>
          </a:p>
          <a:p>
            <a:r>
              <a:rPr lang="en-US" dirty="0">
                <a:solidFill>
                  <a:schemeClr val="bg1"/>
                </a:solidFill>
              </a:rPr>
              <a:t>Confounded if SAG is chimeric (contains marker genes from multiple taxa)</a:t>
            </a:r>
          </a:p>
          <a:p>
            <a:r>
              <a:rPr lang="en-US" dirty="0">
                <a:solidFill>
                  <a:schemeClr val="bg1"/>
                </a:solidFill>
              </a:rPr>
              <a:t>Not for eukaryotes (a.k.a. “</a:t>
            </a:r>
            <a:r>
              <a:rPr lang="en-US" dirty="0" err="1">
                <a:solidFill>
                  <a:schemeClr val="bg1"/>
                </a:solidFill>
              </a:rPr>
              <a:t>Lokiarchaeota</a:t>
            </a:r>
            <a:r>
              <a:rPr lang="en-US" dirty="0">
                <a:solidFill>
                  <a:schemeClr val="bg1"/>
                </a:solidFill>
              </a:rPr>
              <a:t>”)</a:t>
            </a:r>
          </a:p>
        </p:txBody>
      </p:sp>
      <p:pic>
        <p:nvPicPr>
          <p:cNvPr id="4" name="Picture 3">
            <a:extLst>
              <a:ext uri="{FF2B5EF4-FFF2-40B4-BE49-F238E27FC236}">
                <a16:creationId xmlns:a16="http://schemas.microsoft.com/office/drawing/2014/main" id="{F01B0A3C-A086-5233-8939-898E1B9A62A1}"/>
              </a:ext>
            </a:extLst>
          </p:cNvPr>
          <p:cNvPicPr>
            <a:picLocks noChangeAspect="1"/>
          </p:cNvPicPr>
          <p:nvPr/>
        </p:nvPicPr>
        <p:blipFill>
          <a:blip r:embed="rId2"/>
          <a:stretch>
            <a:fillRect/>
          </a:stretch>
        </p:blipFill>
        <p:spPr>
          <a:xfrm>
            <a:off x="9024301" y="131761"/>
            <a:ext cx="3529758" cy="2497016"/>
          </a:xfrm>
          <a:prstGeom prst="rect">
            <a:avLst/>
          </a:prstGeom>
        </p:spPr>
      </p:pic>
      <p:sp>
        <p:nvSpPr>
          <p:cNvPr id="5" name="Rectangle 4">
            <a:extLst>
              <a:ext uri="{FF2B5EF4-FFF2-40B4-BE49-F238E27FC236}">
                <a16:creationId xmlns:a16="http://schemas.microsoft.com/office/drawing/2014/main" id="{4ED712C9-1E81-0696-7FCA-94E07234E016}"/>
              </a:ext>
            </a:extLst>
          </p:cNvPr>
          <p:cNvSpPr/>
          <p:nvPr/>
        </p:nvSpPr>
        <p:spPr>
          <a:xfrm>
            <a:off x="10107902" y="1386130"/>
            <a:ext cx="1451765" cy="523220"/>
          </a:xfrm>
          <a:prstGeom prst="rect">
            <a:avLst/>
          </a:prstGeom>
        </p:spPr>
        <p:txBody>
          <a:bodyPr wrap="square">
            <a:spAutoFit/>
          </a:bodyPr>
          <a:lstStyle/>
          <a:p>
            <a:r>
              <a:rPr lang="en-US" sz="2800" b="1" dirty="0">
                <a:latin typeface="Century Gothic" panose="020B0502020202020204" pitchFamily="34" charset="0"/>
              </a:rPr>
              <a:t>annot</a:t>
            </a:r>
          </a:p>
        </p:txBody>
      </p:sp>
      <p:pic>
        <p:nvPicPr>
          <p:cNvPr id="6" name="Picture 5">
            <a:extLst>
              <a:ext uri="{FF2B5EF4-FFF2-40B4-BE49-F238E27FC236}">
                <a16:creationId xmlns:a16="http://schemas.microsoft.com/office/drawing/2014/main" id="{64714835-346D-AE14-279D-B21C69ED0F8A}"/>
              </a:ext>
            </a:extLst>
          </p:cNvPr>
          <p:cNvPicPr>
            <a:picLocks noChangeAspect="1"/>
          </p:cNvPicPr>
          <p:nvPr/>
        </p:nvPicPr>
        <p:blipFill>
          <a:blip r:embed="rId2"/>
          <a:stretch>
            <a:fillRect/>
          </a:stretch>
        </p:blipFill>
        <p:spPr>
          <a:xfrm>
            <a:off x="9596592" y="2152887"/>
            <a:ext cx="2800732" cy="1981290"/>
          </a:xfrm>
          <a:prstGeom prst="rect">
            <a:avLst/>
          </a:prstGeom>
        </p:spPr>
      </p:pic>
      <p:sp>
        <p:nvSpPr>
          <p:cNvPr id="7" name="Rectangle 6">
            <a:extLst>
              <a:ext uri="{FF2B5EF4-FFF2-40B4-BE49-F238E27FC236}">
                <a16:creationId xmlns:a16="http://schemas.microsoft.com/office/drawing/2014/main" id="{28A4C148-DE20-1232-202C-4666869D2C39}"/>
              </a:ext>
            </a:extLst>
          </p:cNvPr>
          <p:cNvSpPr/>
          <p:nvPr/>
        </p:nvSpPr>
        <p:spPr>
          <a:xfrm>
            <a:off x="10219412" y="3046708"/>
            <a:ext cx="1708817" cy="646331"/>
          </a:xfrm>
          <a:prstGeom prst="rect">
            <a:avLst/>
          </a:prstGeom>
        </p:spPr>
        <p:txBody>
          <a:bodyPr wrap="square">
            <a:spAutoFit/>
          </a:bodyPr>
          <a:lstStyle/>
          <a:p>
            <a:r>
              <a:rPr lang="en-US" b="1" dirty="0" err="1">
                <a:latin typeface="Century Gothic" panose="020B0502020202020204" pitchFamily="34" charset="0"/>
              </a:rPr>
              <a:t>gtdbtk</a:t>
            </a:r>
            <a:r>
              <a:rPr lang="en-US" b="1" dirty="0">
                <a:latin typeface="Century Gothic" panose="020B0502020202020204" pitchFamily="34" charset="0"/>
              </a:rPr>
              <a:t>_</a:t>
            </a:r>
          </a:p>
          <a:p>
            <a:r>
              <a:rPr lang="en-US" b="1" dirty="0">
                <a:latin typeface="Century Gothic" panose="020B0502020202020204" pitchFamily="34" charset="0"/>
              </a:rPr>
              <a:t>classification</a:t>
            </a:r>
          </a:p>
        </p:txBody>
      </p:sp>
      <p:pic>
        <p:nvPicPr>
          <p:cNvPr id="8" name="Picture 7" descr="bigelow-logo.png">
            <a:extLst>
              <a:ext uri="{FF2B5EF4-FFF2-40B4-BE49-F238E27FC236}">
                <a16:creationId xmlns:a16="http://schemas.microsoft.com/office/drawing/2014/main" id="{C2E5C634-98A2-40EE-FB25-C24A788212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403" y="6439821"/>
            <a:ext cx="2250281" cy="562570"/>
          </a:xfrm>
          <a:prstGeom prst="rect">
            <a:avLst/>
          </a:prstGeom>
        </p:spPr>
      </p:pic>
    </p:spTree>
    <p:extLst>
      <p:ext uri="{BB962C8B-B14F-4D97-AF65-F5344CB8AC3E}">
        <p14:creationId xmlns:p14="http://schemas.microsoft.com/office/powerpoint/2010/main" val="457088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9C7A6C-667C-A559-CA25-0812166D33AB}"/>
              </a:ext>
            </a:extLst>
          </p:cNvPr>
          <p:cNvSpPr>
            <a:spLocks noGrp="1"/>
          </p:cNvSpPr>
          <p:nvPr>
            <p:ph type="title"/>
          </p:nvPr>
        </p:nvSpPr>
        <p:spPr>
          <a:xfrm>
            <a:off x="347546" y="231310"/>
            <a:ext cx="10515600" cy="1325563"/>
          </a:xfrm>
        </p:spPr>
        <p:txBody>
          <a:bodyPr>
            <a:normAutofit fontScale="90000"/>
          </a:bodyPr>
          <a:lstStyle/>
          <a:p>
            <a:r>
              <a:rPr lang="en-US" dirty="0"/>
              <a:t>13. </a:t>
            </a:r>
            <a:r>
              <a:rPr lang="en-US" i="1" dirty="0"/>
              <a:t>Who is this genome from?</a:t>
            </a:r>
            <a:br>
              <a:rPr lang="en-US" i="1" dirty="0"/>
            </a:br>
            <a:br>
              <a:rPr lang="en-US" sz="3600" dirty="0"/>
            </a:br>
            <a:r>
              <a:rPr lang="en-US" sz="3600" b="1" dirty="0"/>
              <a:t>GTDB-Tk</a:t>
            </a:r>
            <a:r>
              <a:rPr lang="en-US" sz="3600" dirty="0"/>
              <a:t> (</a:t>
            </a:r>
            <a:r>
              <a:rPr lang="en-US" sz="3600" b="1" dirty="0"/>
              <a:t>v2)</a:t>
            </a:r>
            <a:r>
              <a:rPr lang="en-US" sz="3600" dirty="0"/>
              <a:t> for multigene classification</a:t>
            </a:r>
          </a:p>
        </p:txBody>
      </p:sp>
      <p:sp>
        <p:nvSpPr>
          <p:cNvPr id="3" name="Content Placeholder 2">
            <a:extLst>
              <a:ext uri="{FF2B5EF4-FFF2-40B4-BE49-F238E27FC236}">
                <a16:creationId xmlns:a16="http://schemas.microsoft.com/office/drawing/2014/main" id="{BE0C7817-28F8-342E-FEA3-B49B27279318}"/>
              </a:ext>
            </a:extLst>
          </p:cNvPr>
          <p:cNvSpPr>
            <a:spLocks noGrp="1"/>
          </p:cNvSpPr>
          <p:nvPr>
            <p:ph idx="1"/>
          </p:nvPr>
        </p:nvSpPr>
        <p:spPr>
          <a:xfrm>
            <a:off x="838199" y="1825625"/>
            <a:ext cx="10721467" cy="4705804"/>
          </a:xfrm>
        </p:spPr>
        <p:txBody>
          <a:bodyPr>
            <a:normAutofit fontScale="77500" lnSpcReduction="20000"/>
          </a:bodyPr>
          <a:lstStyle/>
          <a:p>
            <a:pPr marL="0" indent="0">
              <a:buNone/>
            </a:pPr>
            <a:r>
              <a:rPr lang="en-US" u="sng" dirty="0"/>
              <a:t>How it works: </a:t>
            </a:r>
          </a:p>
          <a:p>
            <a:pPr marL="0" indent="0">
              <a:buNone/>
            </a:pPr>
            <a:r>
              <a:rPr lang="en-US" dirty="0"/>
              <a:t>	Places SAG in established prokaryote phylogeny based on:</a:t>
            </a:r>
          </a:p>
          <a:p>
            <a:pPr marL="0" indent="0">
              <a:buNone/>
            </a:pPr>
            <a:r>
              <a:rPr lang="en-US" dirty="0"/>
              <a:t>		 120 </a:t>
            </a:r>
            <a:r>
              <a:rPr lang="en-US" b="1" dirty="0"/>
              <a:t>bacterial</a:t>
            </a:r>
            <a:r>
              <a:rPr lang="en-US" dirty="0"/>
              <a:t> marker genes:</a:t>
            </a:r>
          </a:p>
          <a:p>
            <a:pPr marL="0" indent="0">
              <a:buNone/>
            </a:pPr>
            <a:r>
              <a:rPr lang="en-US" dirty="0"/>
              <a:t>		OR</a:t>
            </a:r>
          </a:p>
          <a:p>
            <a:pPr marL="0" indent="0">
              <a:buNone/>
            </a:pPr>
            <a:r>
              <a:rPr lang="en-US" dirty="0"/>
              <a:t>		53 </a:t>
            </a:r>
            <a:r>
              <a:rPr lang="en-US" b="1" dirty="0"/>
              <a:t>archaeal</a:t>
            </a:r>
            <a:r>
              <a:rPr lang="en-US" dirty="0"/>
              <a:t> marker genes:</a:t>
            </a:r>
          </a:p>
          <a:p>
            <a:pPr marL="0" indent="0">
              <a:buNone/>
            </a:pPr>
            <a:endParaRPr lang="en-US" dirty="0"/>
          </a:p>
          <a:p>
            <a:pPr marL="0" indent="0">
              <a:buNone/>
            </a:pPr>
            <a:r>
              <a:rPr lang="en-US" u="sng" dirty="0"/>
              <a:t>Strengths:</a:t>
            </a:r>
            <a:endParaRPr lang="en-US" dirty="0"/>
          </a:p>
          <a:p>
            <a:r>
              <a:rPr lang="en-US" dirty="0"/>
              <a:t>Phylogenomic-like approach.</a:t>
            </a:r>
          </a:p>
          <a:p>
            <a:r>
              <a:rPr lang="en-US" dirty="0"/>
              <a:t>Uses GTDB taxonomy (a rank-normalized hierarchy)</a:t>
            </a:r>
          </a:p>
          <a:p>
            <a:pPr marL="0" indent="0">
              <a:buNone/>
            </a:pPr>
            <a:endParaRPr lang="en-US" dirty="0"/>
          </a:p>
          <a:p>
            <a:pPr marL="0" indent="0">
              <a:buNone/>
            </a:pPr>
            <a:r>
              <a:rPr lang="en-US" u="sng" dirty="0"/>
              <a:t>Limitations:</a:t>
            </a:r>
          </a:p>
          <a:p>
            <a:r>
              <a:rPr lang="en-US" dirty="0"/>
              <a:t>Confounded if SAG is chimeric (contains marker genes from multiple taxa)</a:t>
            </a:r>
          </a:p>
          <a:p>
            <a:r>
              <a:rPr lang="en-US" dirty="0"/>
              <a:t>Not for eukaryotes (a.k.a. “</a:t>
            </a:r>
            <a:r>
              <a:rPr lang="en-US" dirty="0" err="1"/>
              <a:t>Lokiarchaeota</a:t>
            </a:r>
            <a:r>
              <a:rPr lang="en-US" dirty="0"/>
              <a:t>”)</a:t>
            </a:r>
          </a:p>
        </p:txBody>
      </p:sp>
      <p:pic>
        <p:nvPicPr>
          <p:cNvPr id="4" name="Picture 3">
            <a:extLst>
              <a:ext uri="{FF2B5EF4-FFF2-40B4-BE49-F238E27FC236}">
                <a16:creationId xmlns:a16="http://schemas.microsoft.com/office/drawing/2014/main" id="{F01B0A3C-A086-5233-8939-898E1B9A62A1}"/>
              </a:ext>
            </a:extLst>
          </p:cNvPr>
          <p:cNvPicPr>
            <a:picLocks noChangeAspect="1"/>
          </p:cNvPicPr>
          <p:nvPr/>
        </p:nvPicPr>
        <p:blipFill>
          <a:blip r:embed="rId2"/>
          <a:stretch>
            <a:fillRect/>
          </a:stretch>
        </p:blipFill>
        <p:spPr>
          <a:xfrm>
            <a:off x="9024301" y="131761"/>
            <a:ext cx="3529758" cy="2497016"/>
          </a:xfrm>
          <a:prstGeom prst="rect">
            <a:avLst/>
          </a:prstGeom>
        </p:spPr>
      </p:pic>
      <p:sp>
        <p:nvSpPr>
          <p:cNvPr id="5" name="Rectangle 4">
            <a:extLst>
              <a:ext uri="{FF2B5EF4-FFF2-40B4-BE49-F238E27FC236}">
                <a16:creationId xmlns:a16="http://schemas.microsoft.com/office/drawing/2014/main" id="{4ED712C9-1E81-0696-7FCA-94E07234E016}"/>
              </a:ext>
            </a:extLst>
          </p:cNvPr>
          <p:cNvSpPr/>
          <p:nvPr/>
        </p:nvSpPr>
        <p:spPr>
          <a:xfrm>
            <a:off x="10107902" y="1386130"/>
            <a:ext cx="1451765" cy="523220"/>
          </a:xfrm>
          <a:prstGeom prst="rect">
            <a:avLst/>
          </a:prstGeom>
        </p:spPr>
        <p:txBody>
          <a:bodyPr wrap="square">
            <a:spAutoFit/>
          </a:bodyPr>
          <a:lstStyle/>
          <a:p>
            <a:r>
              <a:rPr lang="en-US" sz="2800" b="1" dirty="0">
                <a:latin typeface="Century Gothic" panose="020B0502020202020204" pitchFamily="34" charset="0"/>
              </a:rPr>
              <a:t>annot</a:t>
            </a:r>
          </a:p>
        </p:txBody>
      </p:sp>
      <p:pic>
        <p:nvPicPr>
          <p:cNvPr id="6" name="Picture 5">
            <a:extLst>
              <a:ext uri="{FF2B5EF4-FFF2-40B4-BE49-F238E27FC236}">
                <a16:creationId xmlns:a16="http://schemas.microsoft.com/office/drawing/2014/main" id="{64714835-346D-AE14-279D-B21C69ED0F8A}"/>
              </a:ext>
            </a:extLst>
          </p:cNvPr>
          <p:cNvPicPr>
            <a:picLocks noChangeAspect="1"/>
          </p:cNvPicPr>
          <p:nvPr/>
        </p:nvPicPr>
        <p:blipFill>
          <a:blip r:embed="rId2"/>
          <a:stretch>
            <a:fillRect/>
          </a:stretch>
        </p:blipFill>
        <p:spPr>
          <a:xfrm>
            <a:off x="9596592" y="2152887"/>
            <a:ext cx="2800732" cy="1981290"/>
          </a:xfrm>
          <a:prstGeom prst="rect">
            <a:avLst/>
          </a:prstGeom>
        </p:spPr>
      </p:pic>
      <p:sp>
        <p:nvSpPr>
          <p:cNvPr id="7" name="Rectangle 6">
            <a:extLst>
              <a:ext uri="{FF2B5EF4-FFF2-40B4-BE49-F238E27FC236}">
                <a16:creationId xmlns:a16="http://schemas.microsoft.com/office/drawing/2014/main" id="{28A4C148-DE20-1232-202C-4666869D2C39}"/>
              </a:ext>
            </a:extLst>
          </p:cNvPr>
          <p:cNvSpPr/>
          <p:nvPr/>
        </p:nvSpPr>
        <p:spPr>
          <a:xfrm>
            <a:off x="10219412" y="3046708"/>
            <a:ext cx="1708817" cy="646331"/>
          </a:xfrm>
          <a:prstGeom prst="rect">
            <a:avLst/>
          </a:prstGeom>
        </p:spPr>
        <p:txBody>
          <a:bodyPr wrap="square">
            <a:spAutoFit/>
          </a:bodyPr>
          <a:lstStyle/>
          <a:p>
            <a:r>
              <a:rPr lang="en-US" b="1" dirty="0" err="1">
                <a:latin typeface="Century Gothic" panose="020B0502020202020204" pitchFamily="34" charset="0"/>
              </a:rPr>
              <a:t>gtdbtk</a:t>
            </a:r>
            <a:r>
              <a:rPr lang="en-US" b="1" dirty="0">
                <a:latin typeface="Century Gothic" panose="020B0502020202020204" pitchFamily="34" charset="0"/>
              </a:rPr>
              <a:t>_</a:t>
            </a:r>
          </a:p>
          <a:p>
            <a:r>
              <a:rPr lang="en-US" b="1" dirty="0">
                <a:latin typeface="Century Gothic" panose="020B0502020202020204" pitchFamily="34" charset="0"/>
              </a:rPr>
              <a:t>classification</a:t>
            </a:r>
          </a:p>
        </p:txBody>
      </p:sp>
      <p:pic>
        <p:nvPicPr>
          <p:cNvPr id="8" name="Picture 7" descr="bigelow-logo.png">
            <a:extLst>
              <a:ext uri="{FF2B5EF4-FFF2-40B4-BE49-F238E27FC236}">
                <a16:creationId xmlns:a16="http://schemas.microsoft.com/office/drawing/2014/main" id="{C2E5C634-98A2-40EE-FB25-C24A788212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403" y="6439821"/>
            <a:ext cx="2250281" cy="562570"/>
          </a:xfrm>
          <a:prstGeom prst="rect">
            <a:avLst/>
          </a:prstGeom>
        </p:spPr>
      </p:pic>
    </p:spTree>
    <p:extLst>
      <p:ext uri="{BB962C8B-B14F-4D97-AF65-F5344CB8AC3E}">
        <p14:creationId xmlns:p14="http://schemas.microsoft.com/office/powerpoint/2010/main" val="30992035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4146E28D-2BD8-BA49-B45A-2BCA309DA2DF}"/>
              </a:ext>
            </a:extLst>
          </p:cNvPr>
          <p:cNvSpPr>
            <a:spLocks noGrp="1"/>
          </p:cNvSpPr>
          <p:nvPr>
            <p:ph type="title"/>
          </p:nvPr>
        </p:nvSpPr>
        <p:spPr>
          <a:xfrm>
            <a:off x="339412" y="418245"/>
            <a:ext cx="12027877" cy="1325563"/>
          </a:xfrm>
        </p:spPr>
        <p:txBody>
          <a:bodyPr>
            <a:normAutofit fontScale="90000"/>
          </a:bodyPr>
          <a:lstStyle/>
          <a:p>
            <a:r>
              <a:rPr lang="en-US" sz="4000" dirty="0"/>
              <a:t>I. How we generate SAGs &amp; annotations</a:t>
            </a:r>
            <a:br>
              <a:rPr lang="en-US" sz="4000" dirty="0"/>
            </a:br>
            <a:br>
              <a:rPr lang="en-US" sz="4000" dirty="0"/>
            </a:br>
            <a:endParaRPr lang="en-US" sz="4000" dirty="0"/>
          </a:p>
        </p:txBody>
      </p:sp>
      <p:sp>
        <p:nvSpPr>
          <p:cNvPr id="2" name="TextBox 1">
            <a:extLst>
              <a:ext uri="{FF2B5EF4-FFF2-40B4-BE49-F238E27FC236}">
                <a16:creationId xmlns:a16="http://schemas.microsoft.com/office/drawing/2014/main" id="{EF94997D-ED17-0EDF-59D5-F7D233F83916}"/>
              </a:ext>
            </a:extLst>
          </p:cNvPr>
          <p:cNvSpPr txBox="1"/>
          <p:nvPr/>
        </p:nvSpPr>
        <p:spPr>
          <a:xfrm>
            <a:off x="0" y="1081026"/>
            <a:ext cx="4198395" cy="369332"/>
          </a:xfrm>
          <a:prstGeom prst="rect">
            <a:avLst/>
          </a:prstGeom>
          <a:noFill/>
        </p:spPr>
        <p:txBody>
          <a:bodyPr wrap="square" rtlCol="0">
            <a:spAutoFit/>
          </a:bodyPr>
          <a:lstStyle/>
          <a:p>
            <a:r>
              <a:rPr lang="en-US" dirty="0"/>
              <a:t>SCGC pipeline published in: </a:t>
            </a:r>
          </a:p>
        </p:txBody>
      </p:sp>
      <p:pic>
        <p:nvPicPr>
          <p:cNvPr id="4" name="Picture 3">
            <a:extLst>
              <a:ext uri="{FF2B5EF4-FFF2-40B4-BE49-F238E27FC236}">
                <a16:creationId xmlns:a16="http://schemas.microsoft.com/office/drawing/2014/main" id="{E0A4D4B4-9FAD-A807-23C9-1F6A3F75DCBE}"/>
              </a:ext>
            </a:extLst>
          </p:cNvPr>
          <p:cNvPicPr>
            <a:picLocks noChangeAspect="1"/>
          </p:cNvPicPr>
          <p:nvPr/>
        </p:nvPicPr>
        <p:blipFill>
          <a:blip r:embed="rId3"/>
          <a:stretch>
            <a:fillRect/>
          </a:stretch>
        </p:blipFill>
        <p:spPr>
          <a:xfrm>
            <a:off x="2683050" y="1077179"/>
            <a:ext cx="7340600" cy="1130300"/>
          </a:xfrm>
          <a:prstGeom prst="rect">
            <a:avLst/>
          </a:prstGeom>
        </p:spPr>
      </p:pic>
      <p:sp>
        <p:nvSpPr>
          <p:cNvPr id="3" name="TextBox 2">
            <a:extLst>
              <a:ext uri="{FF2B5EF4-FFF2-40B4-BE49-F238E27FC236}">
                <a16:creationId xmlns:a16="http://schemas.microsoft.com/office/drawing/2014/main" id="{AB229D1D-A282-7139-3B6F-A4C6A823AD70}"/>
              </a:ext>
            </a:extLst>
          </p:cNvPr>
          <p:cNvSpPr txBox="1"/>
          <p:nvPr/>
        </p:nvSpPr>
        <p:spPr>
          <a:xfrm>
            <a:off x="979087" y="2671149"/>
            <a:ext cx="6771503" cy="3693319"/>
          </a:xfrm>
          <a:prstGeom prst="rect">
            <a:avLst/>
          </a:prstGeom>
          <a:noFill/>
        </p:spPr>
        <p:txBody>
          <a:bodyPr wrap="square" rtlCol="0">
            <a:spAutoFit/>
          </a:bodyPr>
          <a:lstStyle/>
          <a:p>
            <a:r>
              <a:rPr lang="en-US" sz="2400" dirty="0"/>
              <a:t>Today: I’ll show you:</a:t>
            </a:r>
          </a:p>
          <a:p>
            <a:endParaRPr lang="en-US" sz="2400" dirty="0"/>
          </a:p>
          <a:p>
            <a:r>
              <a:rPr lang="en-US" sz="2400" dirty="0"/>
              <a:t>1. The bioinformatic tools we use.</a:t>
            </a:r>
          </a:p>
          <a:p>
            <a:pPr marL="800100" lvl="1" indent="-342900">
              <a:buAutoNum type="alphaLcPeriod"/>
            </a:pPr>
            <a:r>
              <a:rPr lang="en-US" sz="2400" dirty="0"/>
              <a:t>Why we use those specific tools.</a:t>
            </a:r>
          </a:p>
          <a:p>
            <a:pPr marL="800100" lvl="1" indent="-342900">
              <a:buAutoNum type="alphaLcPeriod"/>
            </a:pPr>
            <a:r>
              <a:rPr lang="en-US" sz="2400" dirty="0"/>
              <a:t>The exact commands &amp; parameters we use.</a:t>
            </a:r>
          </a:p>
          <a:p>
            <a:pPr lvl="1"/>
            <a:endParaRPr lang="en-US" sz="2400" dirty="0"/>
          </a:p>
          <a:p>
            <a:r>
              <a:rPr lang="en-US" sz="2400" dirty="0">
                <a:solidFill>
                  <a:schemeClr val="bg1"/>
                </a:solidFill>
              </a:rPr>
              <a:t>2. How to interpret certain output files</a:t>
            </a:r>
          </a:p>
          <a:p>
            <a:pPr marL="800100" lvl="1" indent="-342900">
              <a:buAutoNum type="alphaLcPeriod"/>
            </a:pPr>
            <a:r>
              <a:rPr lang="en-US" sz="2400" dirty="0">
                <a:solidFill>
                  <a:schemeClr val="bg1"/>
                </a:solidFill>
              </a:rPr>
              <a:t>Tetramer PCA</a:t>
            </a:r>
          </a:p>
          <a:p>
            <a:pPr marL="800100" lvl="1" indent="-342900">
              <a:buAutoNum type="alphaLcPeriod"/>
            </a:pPr>
            <a:r>
              <a:rPr lang="en-US" sz="2400" dirty="0">
                <a:solidFill>
                  <a:schemeClr val="bg1"/>
                </a:solidFill>
              </a:rPr>
              <a:t>Particle summaries</a:t>
            </a:r>
          </a:p>
          <a:p>
            <a:endParaRPr lang="en-US" dirty="0"/>
          </a:p>
        </p:txBody>
      </p:sp>
      <p:pic>
        <p:nvPicPr>
          <p:cNvPr id="5" name="Picture 4">
            <a:extLst>
              <a:ext uri="{FF2B5EF4-FFF2-40B4-BE49-F238E27FC236}">
                <a16:creationId xmlns:a16="http://schemas.microsoft.com/office/drawing/2014/main" id="{3EF95913-A2A7-C375-7D0C-ED097FC08967}"/>
              </a:ext>
            </a:extLst>
          </p:cNvPr>
          <p:cNvPicPr>
            <a:picLocks noChangeAspect="1"/>
          </p:cNvPicPr>
          <p:nvPr/>
        </p:nvPicPr>
        <p:blipFill>
          <a:blip r:embed="rId4"/>
          <a:stretch>
            <a:fillRect/>
          </a:stretch>
        </p:blipFill>
        <p:spPr>
          <a:xfrm>
            <a:off x="10236816" y="0"/>
            <a:ext cx="1869621" cy="6858000"/>
          </a:xfrm>
          <a:prstGeom prst="rect">
            <a:avLst/>
          </a:prstGeom>
        </p:spPr>
      </p:pic>
    </p:spTree>
    <p:extLst>
      <p:ext uri="{BB962C8B-B14F-4D97-AF65-F5344CB8AC3E}">
        <p14:creationId xmlns:p14="http://schemas.microsoft.com/office/powerpoint/2010/main" val="27191578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53C2C7-A922-D742-B598-B2EFCBBF19A7}"/>
              </a:ext>
            </a:extLst>
          </p:cNvPr>
          <p:cNvSpPr>
            <a:spLocks noGrp="1"/>
          </p:cNvSpPr>
          <p:nvPr>
            <p:ph type="title"/>
          </p:nvPr>
        </p:nvSpPr>
        <p:spPr>
          <a:xfrm>
            <a:off x="380356" y="181414"/>
            <a:ext cx="10515600" cy="1325563"/>
          </a:xfrm>
        </p:spPr>
        <p:txBody>
          <a:bodyPr>
            <a:normAutofit fontScale="90000"/>
          </a:bodyPr>
          <a:lstStyle/>
          <a:p>
            <a:r>
              <a:rPr lang="en-US" dirty="0"/>
              <a:t>14. </a:t>
            </a:r>
            <a:r>
              <a:rPr lang="en-US" i="1" dirty="0"/>
              <a:t>What genes does my SAG encode?</a:t>
            </a:r>
            <a:br>
              <a:rPr lang="en-US" dirty="0"/>
            </a:br>
            <a:br>
              <a:rPr lang="en-US" sz="4000" dirty="0"/>
            </a:br>
            <a:r>
              <a:rPr lang="en-US" sz="4000" b="1" dirty="0" err="1"/>
              <a:t>Prokka</a:t>
            </a:r>
            <a:r>
              <a:rPr lang="en-US" sz="4000" b="1" dirty="0"/>
              <a:t> for genome annotation</a:t>
            </a:r>
          </a:p>
        </p:txBody>
      </p:sp>
      <p:sp>
        <p:nvSpPr>
          <p:cNvPr id="3" name="Content Placeholder 2">
            <a:extLst>
              <a:ext uri="{FF2B5EF4-FFF2-40B4-BE49-F238E27FC236}">
                <a16:creationId xmlns:a16="http://schemas.microsoft.com/office/drawing/2014/main" id="{622E3960-D23D-6A4B-9943-1AB25958171A}"/>
              </a:ext>
            </a:extLst>
          </p:cNvPr>
          <p:cNvSpPr>
            <a:spLocks noGrp="1"/>
          </p:cNvSpPr>
          <p:nvPr>
            <p:ph idx="1"/>
          </p:nvPr>
        </p:nvSpPr>
        <p:spPr>
          <a:xfrm>
            <a:off x="351692" y="1825625"/>
            <a:ext cx="6072554" cy="4351338"/>
          </a:xfrm>
        </p:spPr>
        <p:txBody>
          <a:bodyPr>
            <a:normAutofit/>
          </a:bodyPr>
          <a:lstStyle/>
          <a:p>
            <a:r>
              <a:rPr lang="en-US" b="1" dirty="0" err="1"/>
              <a:t>Prokka</a:t>
            </a:r>
            <a:r>
              <a:rPr lang="en-US" dirty="0"/>
              <a:t> bundles a number of programs to annotate genomic features.</a:t>
            </a:r>
          </a:p>
          <a:p>
            <a:pPr marL="0" indent="0">
              <a:buNone/>
            </a:pPr>
            <a:endParaRPr lang="en-US" dirty="0"/>
          </a:p>
          <a:p>
            <a:r>
              <a:rPr lang="en-US" dirty="0"/>
              <a:t>CDS: Coding sequences       (Prodigal)</a:t>
            </a:r>
          </a:p>
          <a:p>
            <a:r>
              <a:rPr lang="en-US" dirty="0"/>
              <a:t>rRNA                                       (</a:t>
            </a:r>
            <a:r>
              <a:rPr lang="en-US" dirty="0" err="1"/>
              <a:t>RNAmmer</a:t>
            </a:r>
            <a:r>
              <a:rPr lang="en-US" dirty="0"/>
              <a:t>) </a:t>
            </a:r>
          </a:p>
          <a:p>
            <a:r>
              <a:rPr lang="en-US" dirty="0"/>
              <a:t>tRNA                                       (Aragorn)</a:t>
            </a:r>
          </a:p>
          <a:p>
            <a:r>
              <a:rPr lang="en-US" dirty="0"/>
              <a:t>non-coding RNA                   (Infernal)</a:t>
            </a:r>
          </a:p>
          <a:p>
            <a:pPr marL="0" indent="0">
              <a:buNone/>
            </a:pPr>
            <a:endParaRPr lang="en-US" dirty="0"/>
          </a:p>
        </p:txBody>
      </p:sp>
      <p:pic>
        <p:nvPicPr>
          <p:cNvPr id="14" name="Picture 13" descr="bigelow-logo.png">
            <a:extLst>
              <a:ext uri="{FF2B5EF4-FFF2-40B4-BE49-F238E27FC236}">
                <a16:creationId xmlns:a16="http://schemas.microsoft.com/office/drawing/2014/main" id="{54D11124-14C4-8E41-ABD5-85730F4C9A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403" y="6439821"/>
            <a:ext cx="2250281" cy="562570"/>
          </a:xfrm>
          <a:prstGeom prst="rect">
            <a:avLst/>
          </a:prstGeom>
        </p:spPr>
      </p:pic>
      <p:sp>
        <p:nvSpPr>
          <p:cNvPr id="15" name="Rectangle 14">
            <a:extLst>
              <a:ext uri="{FF2B5EF4-FFF2-40B4-BE49-F238E27FC236}">
                <a16:creationId xmlns:a16="http://schemas.microsoft.com/office/drawing/2014/main" id="{083D5178-043F-2B4C-8991-CB21247C7060}"/>
              </a:ext>
            </a:extLst>
          </p:cNvPr>
          <p:cNvSpPr/>
          <p:nvPr/>
        </p:nvSpPr>
        <p:spPr>
          <a:xfrm>
            <a:off x="9518865" y="3963544"/>
            <a:ext cx="5051502" cy="34011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8B9E47BA-18A8-D840-AD8C-071CD5E84AB6}"/>
              </a:ext>
            </a:extLst>
          </p:cNvPr>
          <p:cNvGrpSpPr/>
          <p:nvPr/>
        </p:nvGrpSpPr>
        <p:grpSpPr>
          <a:xfrm>
            <a:off x="9566764" y="743415"/>
            <a:ext cx="1753952" cy="593984"/>
            <a:chOff x="10300544" y="201544"/>
            <a:chExt cx="1753952" cy="593984"/>
          </a:xfrm>
        </p:grpSpPr>
        <p:sp>
          <p:nvSpPr>
            <p:cNvPr id="17" name="Rounded Rectangle 16">
              <a:extLst>
                <a:ext uri="{FF2B5EF4-FFF2-40B4-BE49-F238E27FC236}">
                  <a16:creationId xmlns:a16="http://schemas.microsoft.com/office/drawing/2014/main" id="{9B4DD28F-D2EE-B645-93EB-C2D41444AF0F}"/>
                </a:ext>
              </a:extLst>
            </p:cNvPr>
            <p:cNvSpPr/>
            <p:nvPr/>
          </p:nvSpPr>
          <p:spPr>
            <a:xfrm>
              <a:off x="10300544" y="201544"/>
              <a:ext cx="1753952" cy="430403"/>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ysClr val="windowText" lastClr="000000"/>
                  </a:solidFill>
                  <a:latin typeface="Arial" panose="020B0604020202020204" pitchFamily="34" charset="0"/>
                  <a:cs typeface="Arial" panose="020B0604020202020204" pitchFamily="34" charset="0"/>
                </a:rPr>
                <a:t>Trim</a:t>
              </a:r>
              <a:r>
                <a:rPr lang="en-US" sz="1600" dirty="0">
                  <a:solidFill>
                    <a:sysClr val="windowText" lastClr="000000"/>
                  </a:solidFill>
                  <a:latin typeface="Arial" panose="020B0604020202020204" pitchFamily="34" charset="0"/>
                  <a:cs typeface="Arial" panose="020B0604020202020204" pitchFamily="34" charset="0"/>
                </a:rPr>
                <a:t> </a:t>
              </a:r>
              <a:r>
                <a:rPr lang="en-US" sz="1600" b="1" dirty="0">
                  <a:solidFill>
                    <a:sysClr val="windowText" lastClr="000000"/>
                  </a:solidFill>
                  <a:latin typeface="Arial" panose="020B0604020202020204" pitchFamily="34" charset="0"/>
                  <a:cs typeface="Arial" panose="020B0604020202020204" pitchFamily="34" charset="0"/>
                </a:rPr>
                <a:t>Reads</a:t>
              </a:r>
            </a:p>
          </p:txBody>
        </p:sp>
        <p:sp>
          <p:nvSpPr>
            <p:cNvPr id="18" name="Triangle 17">
              <a:extLst>
                <a:ext uri="{FF2B5EF4-FFF2-40B4-BE49-F238E27FC236}">
                  <a16:creationId xmlns:a16="http://schemas.microsoft.com/office/drawing/2014/main" id="{70E1FD33-B25C-4A44-81E9-E13609DC5437}"/>
                </a:ext>
              </a:extLst>
            </p:cNvPr>
            <p:cNvSpPr/>
            <p:nvPr/>
          </p:nvSpPr>
          <p:spPr>
            <a:xfrm rot="10800000">
              <a:off x="11017819" y="552884"/>
              <a:ext cx="315571" cy="242644"/>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 name="Group 18">
            <a:extLst>
              <a:ext uri="{FF2B5EF4-FFF2-40B4-BE49-F238E27FC236}">
                <a16:creationId xmlns:a16="http://schemas.microsoft.com/office/drawing/2014/main" id="{AEA49D17-37A1-AA42-83B8-419DE4D13673}"/>
              </a:ext>
            </a:extLst>
          </p:cNvPr>
          <p:cNvGrpSpPr/>
          <p:nvPr/>
        </p:nvGrpSpPr>
        <p:grpSpPr>
          <a:xfrm>
            <a:off x="9572407" y="1381240"/>
            <a:ext cx="1753952" cy="593984"/>
            <a:chOff x="10300544" y="201544"/>
            <a:chExt cx="1753952" cy="593984"/>
          </a:xfrm>
        </p:grpSpPr>
        <p:sp>
          <p:nvSpPr>
            <p:cNvPr id="20" name="Rounded Rectangle 19">
              <a:extLst>
                <a:ext uri="{FF2B5EF4-FFF2-40B4-BE49-F238E27FC236}">
                  <a16:creationId xmlns:a16="http://schemas.microsoft.com/office/drawing/2014/main" id="{50BCEA1D-D798-FE43-8B9F-69CE1E1C9F96}"/>
                </a:ext>
              </a:extLst>
            </p:cNvPr>
            <p:cNvSpPr/>
            <p:nvPr/>
          </p:nvSpPr>
          <p:spPr>
            <a:xfrm>
              <a:off x="10300544" y="201544"/>
              <a:ext cx="1753952" cy="430403"/>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ysClr val="windowText" lastClr="000000"/>
                  </a:solidFill>
                  <a:latin typeface="Arial Narrow" panose="020B0604020202020204" pitchFamily="34" charset="0"/>
                  <a:cs typeface="Arial Narrow" panose="020B0604020202020204" pitchFamily="34" charset="0"/>
                </a:rPr>
                <a:t>Filter</a:t>
              </a:r>
              <a:r>
                <a:rPr lang="en-US" sz="1400" dirty="0">
                  <a:solidFill>
                    <a:sysClr val="windowText" lastClr="000000"/>
                  </a:solidFill>
                  <a:latin typeface="Arial Narrow" panose="020B0604020202020204" pitchFamily="34" charset="0"/>
                  <a:cs typeface="Arial Narrow" panose="020B0604020202020204" pitchFamily="34" charset="0"/>
                </a:rPr>
                <a:t> </a:t>
              </a:r>
              <a:r>
                <a:rPr lang="en-US" sz="1400" b="1" dirty="0">
                  <a:solidFill>
                    <a:sysClr val="windowText" lastClr="000000"/>
                  </a:solidFill>
                  <a:latin typeface="Arial Narrow" panose="020B0604020202020204" pitchFamily="34" charset="0"/>
                  <a:cs typeface="Arial Narrow" panose="020B0604020202020204" pitchFamily="34" charset="0"/>
                </a:rPr>
                <a:t>Low-complexity</a:t>
              </a:r>
            </a:p>
          </p:txBody>
        </p:sp>
        <p:sp>
          <p:nvSpPr>
            <p:cNvPr id="21" name="Triangle 20">
              <a:extLst>
                <a:ext uri="{FF2B5EF4-FFF2-40B4-BE49-F238E27FC236}">
                  <a16:creationId xmlns:a16="http://schemas.microsoft.com/office/drawing/2014/main" id="{23B1FA18-D2EA-9C4C-8ABB-CB3065434E8F}"/>
                </a:ext>
              </a:extLst>
            </p:cNvPr>
            <p:cNvSpPr/>
            <p:nvPr/>
          </p:nvSpPr>
          <p:spPr>
            <a:xfrm rot="10800000">
              <a:off x="11017819" y="552884"/>
              <a:ext cx="315571" cy="242644"/>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 name="Group 21">
            <a:extLst>
              <a:ext uri="{FF2B5EF4-FFF2-40B4-BE49-F238E27FC236}">
                <a16:creationId xmlns:a16="http://schemas.microsoft.com/office/drawing/2014/main" id="{AD92371B-1D91-AE49-8969-2464D82D88E5}"/>
              </a:ext>
            </a:extLst>
          </p:cNvPr>
          <p:cNvGrpSpPr/>
          <p:nvPr/>
        </p:nvGrpSpPr>
        <p:grpSpPr>
          <a:xfrm>
            <a:off x="9578050" y="1996489"/>
            <a:ext cx="1753952" cy="593984"/>
            <a:chOff x="10300544" y="201544"/>
            <a:chExt cx="1753952" cy="593984"/>
          </a:xfrm>
        </p:grpSpPr>
        <p:sp>
          <p:nvSpPr>
            <p:cNvPr id="23" name="Rounded Rectangle 22">
              <a:extLst>
                <a:ext uri="{FF2B5EF4-FFF2-40B4-BE49-F238E27FC236}">
                  <a16:creationId xmlns:a16="http://schemas.microsoft.com/office/drawing/2014/main" id="{2779952C-690E-A14D-9975-C0D96A275EA6}"/>
                </a:ext>
              </a:extLst>
            </p:cNvPr>
            <p:cNvSpPr/>
            <p:nvPr/>
          </p:nvSpPr>
          <p:spPr>
            <a:xfrm>
              <a:off x="10300544" y="201544"/>
              <a:ext cx="1753952" cy="430403"/>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ysClr val="windowText" lastClr="000000"/>
                  </a:solidFill>
                  <a:latin typeface="Arial" panose="020B0604020202020204" pitchFamily="34" charset="0"/>
                  <a:cs typeface="Arial" panose="020B0604020202020204" pitchFamily="34" charset="0"/>
                </a:rPr>
                <a:t>Normalize</a:t>
              </a:r>
            </a:p>
          </p:txBody>
        </p:sp>
        <p:sp>
          <p:nvSpPr>
            <p:cNvPr id="24" name="Triangle 23">
              <a:extLst>
                <a:ext uri="{FF2B5EF4-FFF2-40B4-BE49-F238E27FC236}">
                  <a16:creationId xmlns:a16="http://schemas.microsoft.com/office/drawing/2014/main" id="{B91FE7E5-EBC2-3F4F-A668-9E737B6D4DC1}"/>
                </a:ext>
              </a:extLst>
            </p:cNvPr>
            <p:cNvSpPr/>
            <p:nvPr/>
          </p:nvSpPr>
          <p:spPr>
            <a:xfrm rot="10800000">
              <a:off x="11017819" y="552884"/>
              <a:ext cx="315571" cy="242644"/>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 name="Group 24">
            <a:extLst>
              <a:ext uri="{FF2B5EF4-FFF2-40B4-BE49-F238E27FC236}">
                <a16:creationId xmlns:a16="http://schemas.microsoft.com/office/drawing/2014/main" id="{B4D999C6-1FEB-A740-8BF7-9350742FFBD6}"/>
              </a:ext>
            </a:extLst>
          </p:cNvPr>
          <p:cNvGrpSpPr/>
          <p:nvPr/>
        </p:nvGrpSpPr>
        <p:grpSpPr>
          <a:xfrm>
            <a:off x="9577913" y="2613051"/>
            <a:ext cx="1753952" cy="593984"/>
            <a:chOff x="10300544" y="201544"/>
            <a:chExt cx="1753952" cy="593984"/>
          </a:xfrm>
        </p:grpSpPr>
        <p:sp>
          <p:nvSpPr>
            <p:cNvPr id="26" name="Rounded Rectangle 25">
              <a:extLst>
                <a:ext uri="{FF2B5EF4-FFF2-40B4-BE49-F238E27FC236}">
                  <a16:creationId xmlns:a16="http://schemas.microsoft.com/office/drawing/2014/main" id="{32C3D042-5A9D-CC4A-B23C-7F4974D10F94}"/>
                </a:ext>
              </a:extLst>
            </p:cNvPr>
            <p:cNvSpPr/>
            <p:nvPr/>
          </p:nvSpPr>
          <p:spPr>
            <a:xfrm>
              <a:off x="10300544" y="201544"/>
              <a:ext cx="1753952" cy="430403"/>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ysClr val="windowText" lastClr="000000"/>
                  </a:solidFill>
                  <a:latin typeface="Arial" panose="020B0604020202020204" pitchFamily="34" charset="0"/>
                  <a:cs typeface="Arial" panose="020B0604020202020204" pitchFamily="34" charset="0"/>
                </a:rPr>
                <a:t>Decontaminate</a:t>
              </a:r>
            </a:p>
          </p:txBody>
        </p:sp>
        <p:sp>
          <p:nvSpPr>
            <p:cNvPr id="27" name="Triangle 26">
              <a:extLst>
                <a:ext uri="{FF2B5EF4-FFF2-40B4-BE49-F238E27FC236}">
                  <a16:creationId xmlns:a16="http://schemas.microsoft.com/office/drawing/2014/main" id="{7214622D-FB9D-3E41-B7A7-4D63D8B88421}"/>
                </a:ext>
              </a:extLst>
            </p:cNvPr>
            <p:cNvSpPr/>
            <p:nvPr/>
          </p:nvSpPr>
          <p:spPr>
            <a:xfrm rot="10800000">
              <a:off x="11017819" y="552884"/>
              <a:ext cx="315571" cy="242644"/>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8" name="Group 27">
            <a:extLst>
              <a:ext uri="{FF2B5EF4-FFF2-40B4-BE49-F238E27FC236}">
                <a16:creationId xmlns:a16="http://schemas.microsoft.com/office/drawing/2014/main" id="{5C44F844-4A61-E147-AC95-09618324D4C4}"/>
              </a:ext>
            </a:extLst>
          </p:cNvPr>
          <p:cNvGrpSpPr/>
          <p:nvPr/>
        </p:nvGrpSpPr>
        <p:grpSpPr>
          <a:xfrm>
            <a:off x="9572267" y="3217010"/>
            <a:ext cx="1753952" cy="593984"/>
            <a:chOff x="10300544" y="201544"/>
            <a:chExt cx="1753952" cy="593984"/>
          </a:xfrm>
        </p:grpSpPr>
        <p:sp>
          <p:nvSpPr>
            <p:cNvPr id="29" name="Rounded Rectangle 28">
              <a:extLst>
                <a:ext uri="{FF2B5EF4-FFF2-40B4-BE49-F238E27FC236}">
                  <a16:creationId xmlns:a16="http://schemas.microsoft.com/office/drawing/2014/main" id="{E701566F-E0AA-4647-A499-1BC3CEEAFB87}"/>
                </a:ext>
              </a:extLst>
            </p:cNvPr>
            <p:cNvSpPr/>
            <p:nvPr/>
          </p:nvSpPr>
          <p:spPr>
            <a:xfrm>
              <a:off x="10300544" y="201544"/>
              <a:ext cx="1753952" cy="430403"/>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ysClr val="windowText" lastClr="000000"/>
                  </a:solidFill>
                  <a:latin typeface="Arial Narrow" panose="020B0604020202020204" pitchFamily="34" charset="0"/>
                  <a:cs typeface="Arial Narrow" panose="020B0604020202020204" pitchFamily="34" charset="0"/>
                </a:rPr>
                <a:t>Assemble Genome</a:t>
              </a:r>
            </a:p>
          </p:txBody>
        </p:sp>
        <p:sp>
          <p:nvSpPr>
            <p:cNvPr id="30" name="Triangle 29">
              <a:extLst>
                <a:ext uri="{FF2B5EF4-FFF2-40B4-BE49-F238E27FC236}">
                  <a16:creationId xmlns:a16="http://schemas.microsoft.com/office/drawing/2014/main" id="{142F2DA6-5726-614C-A5E5-A4E4566D9D2D}"/>
                </a:ext>
              </a:extLst>
            </p:cNvPr>
            <p:cNvSpPr/>
            <p:nvPr/>
          </p:nvSpPr>
          <p:spPr>
            <a:xfrm rot="10800000">
              <a:off x="11017819" y="552884"/>
              <a:ext cx="315571" cy="242644"/>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1" name="Group 30">
            <a:extLst>
              <a:ext uri="{FF2B5EF4-FFF2-40B4-BE49-F238E27FC236}">
                <a16:creationId xmlns:a16="http://schemas.microsoft.com/office/drawing/2014/main" id="{842655A3-A4A4-A447-9F3B-1216D924E309}"/>
              </a:ext>
            </a:extLst>
          </p:cNvPr>
          <p:cNvGrpSpPr/>
          <p:nvPr/>
        </p:nvGrpSpPr>
        <p:grpSpPr>
          <a:xfrm>
            <a:off x="9583556" y="3837894"/>
            <a:ext cx="1753952" cy="593984"/>
            <a:chOff x="10300544" y="201544"/>
            <a:chExt cx="1753952" cy="593984"/>
          </a:xfrm>
        </p:grpSpPr>
        <p:sp>
          <p:nvSpPr>
            <p:cNvPr id="32" name="Rounded Rectangle 31">
              <a:extLst>
                <a:ext uri="{FF2B5EF4-FFF2-40B4-BE49-F238E27FC236}">
                  <a16:creationId xmlns:a16="http://schemas.microsoft.com/office/drawing/2014/main" id="{4F74D90E-ED3C-D445-B3EE-79FBA244E587}"/>
                </a:ext>
              </a:extLst>
            </p:cNvPr>
            <p:cNvSpPr/>
            <p:nvPr/>
          </p:nvSpPr>
          <p:spPr>
            <a:xfrm>
              <a:off x="10300544" y="201544"/>
              <a:ext cx="1753952" cy="430403"/>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ysClr val="windowText" lastClr="000000"/>
                  </a:solidFill>
                  <a:latin typeface="Arial" panose="020B0604020202020204" pitchFamily="34" charset="0"/>
                  <a:cs typeface="Arial" panose="020B0604020202020204" pitchFamily="34" charset="0"/>
                </a:rPr>
                <a:t>Trim Contigs</a:t>
              </a:r>
            </a:p>
          </p:txBody>
        </p:sp>
        <p:sp>
          <p:nvSpPr>
            <p:cNvPr id="33" name="Triangle 32">
              <a:extLst>
                <a:ext uri="{FF2B5EF4-FFF2-40B4-BE49-F238E27FC236}">
                  <a16:creationId xmlns:a16="http://schemas.microsoft.com/office/drawing/2014/main" id="{1E8255EA-7938-A44C-A673-4D1E75258761}"/>
                </a:ext>
              </a:extLst>
            </p:cNvPr>
            <p:cNvSpPr/>
            <p:nvPr/>
          </p:nvSpPr>
          <p:spPr>
            <a:xfrm rot="10800000">
              <a:off x="11017819" y="552884"/>
              <a:ext cx="315571" cy="242644"/>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4" name="Group 33">
            <a:extLst>
              <a:ext uri="{FF2B5EF4-FFF2-40B4-BE49-F238E27FC236}">
                <a16:creationId xmlns:a16="http://schemas.microsoft.com/office/drawing/2014/main" id="{90220028-82B6-FD4C-817A-AE499248BFC0}"/>
              </a:ext>
            </a:extLst>
          </p:cNvPr>
          <p:cNvGrpSpPr/>
          <p:nvPr/>
        </p:nvGrpSpPr>
        <p:grpSpPr>
          <a:xfrm>
            <a:off x="9600488" y="5119188"/>
            <a:ext cx="1753952" cy="593984"/>
            <a:chOff x="10300544" y="201544"/>
            <a:chExt cx="1753952" cy="593984"/>
          </a:xfrm>
        </p:grpSpPr>
        <p:sp>
          <p:nvSpPr>
            <p:cNvPr id="35" name="Rounded Rectangle 34">
              <a:extLst>
                <a:ext uri="{FF2B5EF4-FFF2-40B4-BE49-F238E27FC236}">
                  <a16:creationId xmlns:a16="http://schemas.microsoft.com/office/drawing/2014/main" id="{AFB20BE6-45E5-1942-B592-5D3CE2F3BE88}"/>
                </a:ext>
              </a:extLst>
            </p:cNvPr>
            <p:cNvSpPr/>
            <p:nvPr/>
          </p:nvSpPr>
          <p:spPr>
            <a:xfrm>
              <a:off x="10300544" y="201544"/>
              <a:ext cx="1753952" cy="430403"/>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ysClr val="windowText" lastClr="000000"/>
                  </a:solidFill>
                  <a:latin typeface="Arial" panose="020B0604020202020204" pitchFamily="34" charset="0"/>
                  <a:cs typeface="Arial" panose="020B0604020202020204" pitchFamily="34" charset="0"/>
                </a:rPr>
                <a:t>Decontaminate</a:t>
              </a:r>
            </a:p>
          </p:txBody>
        </p:sp>
        <p:sp>
          <p:nvSpPr>
            <p:cNvPr id="36" name="Triangle 35">
              <a:extLst>
                <a:ext uri="{FF2B5EF4-FFF2-40B4-BE49-F238E27FC236}">
                  <a16:creationId xmlns:a16="http://schemas.microsoft.com/office/drawing/2014/main" id="{CD2C42B1-D3E7-8A44-9239-17329A71C8F0}"/>
                </a:ext>
              </a:extLst>
            </p:cNvPr>
            <p:cNvSpPr/>
            <p:nvPr/>
          </p:nvSpPr>
          <p:spPr>
            <a:xfrm rot="10800000">
              <a:off x="11017819" y="552884"/>
              <a:ext cx="315571" cy="242644"/>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7" name="Group 36">
            <a:extLst>
              <a:ext uri="{FF2B5EF4-FFF2-40B4-BE49-F238E27FC236}">
                <a16:creationId xmlns:a16="http://schemas.microsoft.com/office/drawing/2014/main" id="{AAC507D9-2270-C74E-B84C-CE97A4F313B7}"/>
              </a:ext>
            </a:extLst>
          </p:cNvPr>
          <p:cNvGrpSpPr/>
          <p:nvPr/>
        </p:nvGrpSpPr>
        <p:grpSpPr>
          <a:xfrm>
            <a:off x="9606131" y="5723148"/>
            <a:ext cx="1753952" cy="593984"/>
            <a:chOff x="10300544" y="201544"/>
            <a:chExt cx="1753952" cy="593984"/>
          </a:xfrm>
        </p:grpSpPr>
        <p:sp>
          <p:nvSpPr>
            <p:cNvPr id="38" name="Rounded Rectangle 37">
              <a:extLst>
                <a:ext uri="{FF2B5EF4-FFF2-40B4-BE49-F238E27FC236}">
                  <a16:creationId xmlns:a16="http://schemas.microsoft.com/office/drawing/2014/main" id="{E0B20DE2-7624-AF4E-B703-CB29F865377E}"/>
                </a:ext>
              </a:extLst>
            </p:cNvPr>
            <p:cNvSpPr/>
            <p:nvPr/>
          </p:nvSpPr>
          <p:spPr>
            <a:xfrm>
              <a:off x="10300544" y="201544"/>
              <a:ext cx="1753952" cy="430403"/>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ysClr val="windowText" lastClr="000000"/>
                  </a:solidFill>
                  <a:latin typeface="Arial" panose="020B0604020202020204" pitchFamily="34" charset="0"/>
                  <a:cs typeface="Arial" panose="020B0604020202020204" pitchFamily="34" charset="0"/>
                </a:rPr>
                <a:t>Classify</a:t>
              </a:r>
            </a:p>
          </p:txBody>
        </p:sp>
        <p:sp>
          <p:nvSpPr>
            <p:cNvPr id="39" name="Triangle 38">
              <a:extLst>
                <a:ext uri="{FF2B5EF4-FFF2-40B4-BE49-F238E27FC236}">
                  <a16:creationId xmlns:a16="http://schemas.microsoft.com/office/drawing/2014/main" id="{ECA0DF44-8AAB-E744-A7C3-6F0364AFC130}"/>
                </a:ext>
              </a:extLst>
            </p:cNvPr>
            <p:cNvSpPr/>
            <p:nvPr/>
          </p:nvSpPr>
          <p:spPr>
            <a:xfrm rot="10800000">
              <a:off x="11017819" y="552884"/>
              <a:ext cx="315571" cy="242644"/>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0" name="Rounded Rectangle 39">
            <a:extLst>
              <a:ext uri="{FF2B5EF4-FFF2-40B4-BE49-F238E27FC236}">
                <a16:creationId xmlns:a16="http://schemas.microsoft.com/office/drawing/2014/main" id="{2374486A-8881-5A44-B30B-9F94F18DE2D1}"/>
              </a:ext>
            </a:extLst>
          </p:cNvPr>
          <p:cNvSpPr/>
          <p:nvPr/>
        </p:nvSpPr>
        <p:spPr>
          <a:xfrm>
            <a:off x="9606131" y="6338397"/>
            <a:ext cx="1753952" cy="430403"/>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ysClr val="windowText" lastClr="000000"/>
                </a:solidFill>
                <a:latin typeface="Arial Narrow" panose="020B0604020202020204" pitchFamily="34" charset="0"/>
                <a:cs typeface="Arial Narrow" panose="020B0604020202020204" pitchFamily="34" charset="0"/>
              </a:rPr>
              <a:t>Annotate genome</a:t>
            </a:r>
          </a:p>
        </p:txBody>
      </p:sp>
      <p:grpSp>
        <p:nvGrpSpPr>
          <p:cNvPr id="41" name="Group 40">
            <a:extLst>
              <a:ext uri="{FF2B5EF4-FFF2-40B4-BE49-F238E27FC236}">
                <a16:creationId xmlns:a16="http://schemas.microsoft.com/office/drawing/2014/main" id="{CF5DE91E-566B-4D4F-92B1-2A06083ED096}"/>
              </a:ext>
            </a:extLst>
          </p:cNvPr>
          <p:cNvGrpSpPr/>
          <p:nvPr/>
        </p:nvGrpSpPr>
        <p:grpSpPr>
          <a:xfrm>
            <a:off x="11175761" y="1036725"/>
            <a:ext cx="1168303" cy="856315"/>
            <a:chOff x="7120940" y="1990685"/>
            <a:chExt cx="3581616" cy="2497017"/>
          </a:xfrm>
        </p:grpSpPr>
        <p:pic>
          <p:nvPicPr>
            <p:cNvPr id="42" name="Picture 41">
              <a:extLst>
                <a:ext uri="{FF2B5EF4-FFF2-40B4-BE49-F238E27FC236}">
                  <a16:creationId xmlns:a16="http://schemas.microsoft.com/office/drawing/2014/main" id="{0BEF7810-9233-8842-B47F-2032D20AFFA6}"/>
                </a:ext>
              </a:extLst>
            </p:cNvPr>
            <p:cNvPicPr>
              <a:picLocks noChangeAspect="1"/>
            </p:cNvPicPr>
            <p:nvPr/>
          </p:nvPicPr>
          <p:blipFill>
            <a:blip r:embed="rId4"/>
            <a:stretch>
              <a:fillRect/>
            </a:stretch>
          </p:blipFill>
          <p:spPr>
            <a:xfrm>
              <a:off x="7120940" y="1990685"/>
              <a:ext cx="3529760" cy="2497017"/>
            </a:xfrm>
            <a:prstGeom prst="rect">
              <a:avLst/>
            </a:prstGeom>
          </p:spPr>
        </p:pic>
        <p:sp>
          <p:nvSpPr>
            <p:cNvPr id="43" name="TextBox 42">
              <a:extLst>
                <a:ext uri="{FF2B5EF4-FFF2-40B4-BE49-F238E27FC236}">
                  <a16:creationId xmlns:a16="http://schemas.microsoft.com/office/drawing/2014/main" id="{1B4F9BA7-2ED2-A946-8408-30CE0A262181}"/>
                </a:ext>
              </a:extLst>
            </p:cNvPr>
            <p:cNvSpPr txBox="1"/>
            <p:nvPr/>
          </p:nvSpPr>
          <p:spPr>
            <a:xfrm>
              <a:off x="7723277" y="2908806"/>
              <a:ext cx="2979279" cy="1076973"/>
            </a:xfrm>
            <a:prstGeom prst="rect">
              <a:avLst/>
            </a:prstGeom>
            <a:noFill/>
          </p:spPr>
          <p:txBody>
            <a:bodyPr wrap="square" rtlCol="0">
              <a:spAutoFit/>
            </a:bodyPr>
            <a:lstStyle/>
            <a:p>
              <a:r>
                <a:rPr lang="en-US" sz="1750" b="1" dirty="0">
                  <a:latin typeface="Century Gothic" panose="020B0502020202020204" pitchFamily="34" charset="0"/>
                </a:rPr>
                <a:t>reads</a:t>
              </a:r>
            </a:p>
          </p:txBody>
        </p:sp>
      </p:grpSp>
      <p:pic>
        <p:nvPicPr>
          <p:cNvPr id="44" name="Picture 43">
            <a:extLst>
              <a:ext uri="{FF2B5EF4-FFF2-40B4-BE49-F238E27FC236}">
                <a16:creationId xmlns:a16="http://schemas.microsoft.com/office/drawing/2014/main" id="{A3459E48-F8F8-5743-9AF6-3AE6F130F5D1}"/>
              </a:ext>
            </a:extLst>
          </p:cNvPr>
          <p:cNvPicPr>
            <a:picLocks noChangeAspect="1"/>
          </p:cNvPicPr>
          <p:nvPr/>
        </p:nvPicPr>
        <p:blipFill>
          <a:blip r:embed="rId5"/>
          <a:stretch>
            <a:fillRect/>
          </a:stretch>
        </p:blipFill>
        <p:spPr>
          <a:xfrm>
            <a:off x="11194815" y="6091394"/>
            <a:ext cx="1145602" cy="810420"/>
          </a:xfrm>
          <a:prstGeom prst="rect">
            <a:avLst/>
          </a:prstGeom>
        </p:spPr>
      </p:pic>
      <p:sp>
        <p:nvSpPr>
          <p:cNvPr id="45" name="TextBox 44">
            <a:extLst>
              <a:ext uri="{FF2B5EF4-FFF2-40B4-BE49-F238E27FC236}">
                <a16:creationId xmlns:a16="http://schemas.microsoft.com/office/drawing/2014/main" id="{AF573401-5449-3643-AE20-C68738CDCC44}"/>
              </a:ext>
            </a:extLst>
          </p:cNvPr>
          <p:cNvSpPr txBox="1"/>
          <p:nvPr/>
        </p:nvSpPr>
        <p:spPr>
          <a:xfrm>
            <a:off x="11382661" y="6392000"/>
            <a:ext cx="1158904" cy="361637"/>
          </a:xfrm>
          <a:prstGeom prst="rect">
            <a:avLst/>
          </a:prstGeom>
          <a:noFill/>
        </p:spPr>
        <p:txBody>
          <a:bodyPr wrap="square" rtlCol="0">
            <a:spAutoFit/>
          </a:bodyPr>
          <a:lstStyle/>
          <a:p>
            <a:r>
              <a:rPr lang="en-US" sz="1700" b="1" dirty="0">
                <a:latin typeface="Century Gothic" panose="020B0502020202020204" pitchFamily="34" charset="0"/>
              </a:rPr>
              <a:t>annot</a:t>
            </a:r>
          </a:p>
        </p:txBody>
      </p:sp>
      <p:grpSp>
        <p:nvGrpSpPr>
          <p:cNvPr id="46" name="Group 45">
            <a:extLst>
              <a:ext uri="{FF2B5EF4-FFF2-40B4-BE49-F238E27FC236}">
                <a16:creationId xmlns:a16="http://schemas.microsoft.com/office/drawing/2014/main" id="{682EDE5E-74EC-F34B-8719-3843A09B5B6F}"/>
              </a:ext>
            </a:extLst>
          </p:cNvPr>
          <p:cNvGrpSpPr/>
          <p:nvPr/>
        </p:nvGrpSpPr>
        <p:grpSpPr>
          <a:xfrm>
            <a:off x="9564848" y="138920"/>
            <a:ext cx="1753952" cy="593984"/>
            <a:chOff x="10300544" y="201544"/>
            <a:chExt cx="1753952" cy="593984"/>
          </a:xfrm>
        </p:grpSpPr>
        <p:sp>
          <p:nvSpPr>
            <p:cNvPr id="47" name="Rounded Rectangle 46">
              <a:extLst>
                <a:ext uri="{FF2B5EF4-FFF2-40B4-BE49-F238E27FC236}">
                  <a16:creationId xmlns:a16="http://schemas.microsoft.com/office/drawing/2014/main" id="{38158935-F88C-434D-8C5A-07CB839CD920}"/>
                </a:ext>
              </a:extLst>
            </p:cNvPr>
            <p:cNvSpPr/>
            <p:nvPr/>
          </p:nvSpPr>
          <p:spPr>
            <a:xfrm>
              <a:off x="10300544" y="201544"/>
              <a:ext cx="1753952" cy="430403"/>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err="1">
                  <a:solidFill>
                    <a:sysClr val="windowText" lastClr="000000"/>
                  </a:solidFill>
                  <a:latin typeface="Arial" panose="020B0604020202020204" pitchFamily="34" charset="0"/>
                  <a:cs typeface="Arial" panose="020B0604020202020204" pitchFamily="34" charset="0"/>
                </a:rPr>
                <a:t>FastQC</a:t>
              </a:r>
              <a:endParaRPr lang="en-US" sz="1600" b="1" dirty="0">
                <a:solidFill>
                  <a:sysClr val="windowText" lastClr="000000"/>
                </a:solidFill>
                <a:latin typeface="Arial" panose="020B0604020202020204" pitchFamily="34" charset="0"/>
                <a:cs typeface="Arial" panose="020B0604020202020204" pitchFamily="34" charset="0"/>
              </a:endParaRPr>
            </a:p>
          </p:txBody>
        </p:sp>
        <p:sp>
          <p:nvSpPr>
            <p:cNvPr id="48" name="Triangle 47">
              <a:extLst>
                <a:ext uri="{FF2B5EF4-FFF2-40B4-BE49-F238E27FC236}">
                  <a16:creationId xmlns:a16="http://schemas.microsoft.com/office/drawing/2014/main" id="{9645BFBA-9DFA-BE49-A135-3C4BB806D7B9}"/>
                </a:ext>
              </a:extLst>
            </p:cNvPr>
            <p:cNvSpPr/>
            <p:nvPr/>
          </p:nvSpPr>
          <p:spPr>
            <a:xfrm rot="10800000">
              <a:off x="11017819" y="552884"/>
              <a:ext cx="315571" cy="242644"/>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9" name="Picture 48">
            <a:extLst>
              <a:ext uri="{FF2B5EF4-FFF2-40B4-BE49-F238E27FC236}">
                <a16:creationId xmlns:a16="http://schemas.microsoft.com/office/drawing/2014/main" id="{DE51C1ED-E38D-A341-8B66-8F46D2969360}"/>
              </a:ext>
            </a:extLst>
          </p:cNvPr>
          <p:cNvPicPr>
            <a:picLocks noChangeAspect="1"/>
          </p:cNvPicPr>
          <p:nvPr/>
        </p:nvPicPr>
        <p:blipFill>
          <a:blip r:embed="rId6"/>
          <a:stretch>
            <a:fillRect/>
          </a:stretch>
        </p:blipFill>
        <p:spPr>
          <a:xfrm>
            <a:off x="11149658" y="-116200"/>
            <a:ext cx="1171827" cy="828972"/>
          </a:xfrm>
          <a:prstGeom prst="rect">
            <a:avLst/>
          </a:prstGeom>
        </p:spPr>
      </p:pic>
      <p:sp>
        <p:nvSpPr>
          <p:cNvPr id="50" name="TextBox 49">
            <a:extLst>
              <a:ext uri="{FF2B5EF4-FFF2-40B4-BE49-F238E27FC236}">
                <a16:creationId xmlns:a16="http://schemas.microsoft.com/office/drawing/2014/main" id="{C19693A0-80E3-2542-992A-7D5BD7A3B7AB}"/>
              </a:ext>
            </a:extLst>
          </p:cNvPr>
          <p:cNvSpPr txBox="1"/>
          <p:nvPr/>
        </p:nvSpPr>
        <p:spPr>
          <a:xfrm>
            <a:off x="11416283" y="191150"/>
            <a:ext cx="1158904" cy="400110"/>
          </a:xfrm>
          <a:prstGeom prst="rect">
            <a:avLst/>
          </a:prstGeom>
          <a:noFill/>
        </p:spPr>
        <p:txBody>
          <a:bodyPr wrap="square" rtlCol="0">
            <a:spAutoFit/>
          </a:bodyPr>
          <a:lstStyle/>
          <a:p>
            <a:r>
              <a:rPr lang="en-US" sz="2000" b="1" dirty="0">
                <a:latin typeface="Century Gothic" panose="020B0502020202020204" pitchFamily="34" charset="0"/>
              </a:rPr>
              <a:t>QC</a:t>
            </a:r>
          </a:p>
        </p:txBody>
      </p:sp>
      <p:grpSp>
        <p:nvGrpSpPr>
          <p:cNvPr id="51" name="Group 50">
            <a:extLst>
              <a:ext uri="{FF2B5EF4-FFF2-40B4-BE49-F238E27FC236}">
                <a16:creationId xmlns:a16="http://schemas.microsoft.com/office/drawing/2014/main" id="{BB2FFB13-A87C-F14F-A73A-888FCE267B67}"/>
              </a:ext>
            </a:extLst>
          </p:cNvPr>
          <p:cNvGrpSpPr/>
          <p:nvPr/>
        </p:nvGrpSpPr>
        <p:grpSpPr>
          <a:xfrm>
            <a:off x="9589199" y="4475720"/>
            <a:ext cx="1753952" cy="593984"/>
            <a:chOff x="10300544" y="201544"/>
            <a:chExt cx="1753952" cy="593984"/>
          </a:xfrm>
        </p:grpSpPr>
        <p:sp>
          <p:nvSpPr>
            <p:cNvPr id="52" name="Rounded Rectangle 51">
              <a:extLst>
                <a:ext uri="{FF2B5EF4-FFF2-40B4-BE49-F238E27FC236}">
                  <a16:creationId xmlns:a16="http://schemas.microsoft.com/office/drawing/2014/main" id="{926B64C2-54B4-7749-9937-BFAD78DD9559}"/>
                </a:ext>
              </a:extLst>
            </p:cNvPr>
            <p:cNvSpPr/>
            <p:nvPr/>
          </p:nvSpPr>
          <p:spPr>
            <a:xfrm>
              <a:off x="10300544" y="201544"/>
              <a:ext cx="1753952" cy="430403"/>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ysClr val="windowText" lastClr="000000"/>
                  </a:solidFill>
                  <a:latin typeface="Arial" panose="020B0604020202020204" pitchFamily="34" charset="0"/>
                  <a:cs typeface="Arial" panose="020B0604020202020204" pitchFamily="34" charset="0"/>
                </a:rPr>
                <a:t>Length Filter</a:t>
              </a:r>
            </a:p>
          </p:txBody>
        </p:sp>
        <p:sp>
          <p:nvSpPr>
            <p:cNvPr id="53" name="Triangle 52">
              <a:extLst>
                <a:ext uri="{FF2B5EF4-FFF2-40B4-BE49-F238E27FC236}">
                  <a16:creationId xmlns:a16="http://schemas.microsoft.com/office/drawing/2014/main" id="{8F0E9BD7-209A-9842-9099-420FADC0331A}"/>
                </a:ext>
              </a:extLst>
            </p:cNvPr>
            <p:cNvSpPr/>
            <p:nvPr/>
          </p:nvSpPr>
          <p:spPr>
            <a:xfrm rot="10800000">
              <a:off x="11017819" y="552884"/>
              <a:ext cx="315571" cy="242644"/>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4" name="Picture 53">
            <a:extLst>
              <a:ext uri="{FF2B5EF4-FFF2-40B4-BE49-F238E27FC236}">
                <a16:creationId xmlns:a16="http://schemas.microsoft.com/office/drawing/2014/main" id="{5C5B9F66-6138-A54F-9B28-71A5CA055390}"/>
              </a:ext>
            </a:extLst>
          </p:cNvPr>
          <p:cNvPicPr>
            <a:picLocks noChangeAspect="1"/>
          </p:cNvPicPr>
          <p:nvPr/>
        </p:nvPicPr>
        <p:blipFill>
          <a:blip r:embed="rId6"/>
          <a:stretch>
            <a:fillRect/>
          </a:stretch>
        </p:blipFill>
        <p:spPr>
          <a:xfrm>
            <a:off x="11155301" y="2948736"/>
            <a:ext cx="1171827" cy="828972"/>
          </a:xfrm>
          <a:prstGeom prst="rect">
            <a:avLst/>
          </a:prstGeom>
        </p:spPr>
      </p:pic>
      <p:sp>
        <p:nvSpPr>
          <p:cNvPr id="55" name="TextBox 54">
            <a:extLst>
              <a:ext uri="{FF2B5EF4-FFF2-40B4-BE49-F238E27FC236}">
                <a16:creationId xmlns:a16="http://schemas.microsoft.com/office/drawing/2014/main" id="{44A07BFD-C162-4F48-95C4-38EA62E3E071}"/>
              </a:ext>
            </a:extLst>
          </p:cNvPr>
          <p:cNvSpPr txBox="1"/>
          <p:nvPr/>
        </p:nvSpPr>
        <p:spPr>
          <a:xfrm>
            <a:off x="11433215" y="3256085"/>
            <a:ext cx="1158904" cy="400110"/>
          </a:xfrm>
          <a:prstGeom prst="rect">
            <a:avLst/>
          </a:prstGeom>
          <a:noFill/>
        </p:spPr>
        <p:txBody>
          <a:bodyPr wrap="square" rtlCol="0">
            <a:spAutoFit/>
          </a:bodyPr>
          <a:lstStyle/>
          <a:p>
            <a:r>
              <a:rPr lang="en-US" sz="2000" b="1" dirty="0">
                <a:latin typeface="Century Gothic" panose="020B0502020202020204" pitchFamily="34" charset="0"/>
              </a:rPr>
              <a:t>QC</a:t>
            </a:r>
          </a:p>
        </p:txBody>
      </p:sp>
      <p:pic>
        <p:nvPicPr>
          <p:cNvPr id="56" name="Picture 55">
            <a:extLst>
              <a:ext uri="{FF2B5EF4-FFF2-40B4-BE49-F238E27FC236}">
                <a16:creationId xmlns:a16="http://schemas.microsoft.com/office/drawing/2014/main" id="{D9D6C2AD-9C9F-F54A-A854-6B0DB9BE73BA}"/>
              </a:ext>
            </a:extLst>
          </p:cNvPr>
          <p:cNvPicPr>
            <a:picLocks noChangeAspect="1"/>
          </p:cNvPicPr>
          <p:nvPr/>
        </p:nvPicPr>
        <p:blipFill>
          <a:blip r:embed="rId6"/>
          <a:stretch>
            <a:fillRect/>
          </a:stretch>
        </p:blipFill>
        <p:spPr>
          <a:xfrm>
            <a:off x="11160945" y="3575270"/>
            <a:ext cx="1171827" cy="828972"/>
          </a:xfrm>
          <a:prstGeom prst="rect">
            <a:avLst/>
          </a:prstGeom>
        </p:spPr>
      </p:pic>
      <p:pic>
        <p:nvPicPr>
          <p:cNvPr id="57" name="Picture 56">
            <a:extLst>
              <a:ext uri="{FF2B5EF4-FFF2-40B4-BE49-F238E27FC236}">
                <a16:creationId xmlns:a16="http://schemas.microsoft.com/office/drawing/2014/main" id="{9741B4D3-1A14-9546-9957-CEABB2A16F98}"/>
              </a:ext>
            </a:extLst>
          </p:cNvPr>
          <p:cNvPicPr>
            <a:picLocks noChangeAspect="1"/>
          </p:cNvPicPr>
          <p:nvPr/>
        </p:nvPicPr>
        <p:blipFill>
          <a:blip r:embed="rId6"/>
          <a:stretch>
            <a:fillRect/>
          </a:stretch>
        </p:blipFill>
        <p:spPr>
          <a:xfrm>
            <a:off x="11172233" y="4218739"/>
            <a:ext cx="1171827" cy="828972"/>
          </a:xfrm>
          <a:prstGeom prst="rect">
            <a:avLst/>
          </a:prstGeom>
        </p:spPr>
      </p:pic>
      <p:sp>
        <p:nvSpPr>
          <p:cNvPr id="60" name="TextBox 59">
            <a:extLst>
              <a:ext uri="{FF2B5EF4-FFF2-40B4-BE49-F238E27FC236}">
                <a16:creationId xmlns:a16="http://schemas.microsoft.com/office/drawing/2014/main" id="{8888605A-050F-3549-B57A-2735B63F483D}"/>
              </a:ext>
            </a:extLst>
          </p:cNvPr>
          <p:cNvSpPr txBox="1"/>
          <p:nvPr/>
        </p:nvSpPr>
        <p:spPr>
          <a:xfrm>
            <a:off x="11423537" y="3889455"/>
            <a:ext cx="1158904" cy="400110"/>
          </a:xfrm>
          <a:prstGeom prst="rect">
            <a:avLst/>
          </a:prstGeom>
          <a:noFill/>
        </p:spPr>
        <p:txBody>
          <a:bodyPr wrap="square" rtlCol="0">
            <a:spAutoFit/>
          </a:bodyPr>
          <a:lstStyle/>
          <a:p>
            <a:r>
              <a:rPr lang="en-US" sz="2000" b="1" dirty="0">
                <a:latin typeface="Century Gothic" panose="020B0502020202020204" pitchFamily="34" charset="0"/>
              </a:rPr>
              <a:t>QC</a:t>
            </a:r>
          </a:p>
        </p:txBody>
      </p:sp>
      <p:sp>
        <p:nvSpPr>
          <p:cNvPr id="61" name="TextBox 60">
            <a:extLst>
              <a:ext uri="{FF2B5EF4-FFF2-40B4-BE49-F238E27FC236}">
                <a16:creationId xmlns:a16="http://schemas.microsoft.com/office/drawing/2014/main" id="{46EF3C63-509E-5D41-B515-71A56FBA088C}"/>
              </a:ext>
            </a:extLst>
          </p:cNvPr>
          <p:cNvSpPr txBox="1"/>
          <p:nvPr/>
        </p:nvSpPr>
        <p:spPr>
          <a:xfrm>
            <a:off x="11440469" y="4527279"/>
            <a:ext cx="1158904" cy="400110"/>
          </a:xfrm>
          <a:prstGeom prst="rect">
            <a:avLst/>
          </a:prstGeom>
          <a:noFill/>
        </p:spPr>
        <p:txBody>
          <a:bodyPr wrap="square" rtlCol="0">
            <a:spAutoFit/>
          </a:bodyPr>
          <a:lstStyle/>
          <a:p>
            <a:r>
              <a:rPr lang="en-US" sz="2000" b="1" dirty="0">
                <a:latin typeface="Century Gothic" panose="020B0502020202020204" pitchFamily="34" charset="0"/>
              </a:rPr>
              <a:t>QC</a:t>
            </a:r>
          </a:p>
        </p:txBody>
      </p:sp>
      <p:pic>
        <p:nvPicPr>
          <p:cNvPr id="4" name="Picture 3">
            <a:extLst>
              <a:ext uri="{FF2B5EF4-FFF2-40B4-BE49-F238E27FC236}">
                <a16:creationId xmlns:a16="http://schemas.microsoft.com/office/drawing/2014/main" id="{E94EB2F0-8814-4982-E41F-4C31A63FE205}"/>
              </a:ext>
            </a:extLst>
          </p:cNvPr>
          <p:cNvPicPr>
            <a:picLocks noChangeAspect="1"/>
          </p:cNvPicPr>
          <p:nvPr/>
        </p:nvPicPr>
        <p:blipFill>
          <a:blip r:embed="rId5"/>
          <a:stretch>
            <a:fillRect/>
          </a:stretch>
        </p:blipFill>
        <p:spPr>
          <a:xfrm>
            <a:off x="11191101" y="5485514"/>
            <a:ext cx="1145602" cy="810420"/>
          </a:xfrm>
          <a:prstGeom prst="rect">
            <a:avLst/>
          </a:prstGeom>
        </p:spPr>
      </p:pic>
      <p:sp>
        <p:nvSpPr>
          <p:cNvPr id="5" name="TextBox 4">
            <a:extLst>
              <a:ext uri="{FF2B5EF4-FFF2-40B4-BE49-F238E27FC236}">
                <a16:creationId xmlns:a16="http://schemas.microsoft.com/office/drawing/2014/main" id="{9F20CE19-22AF-B907-4D35-C7C319532B22}"/>
              </a:ext>
            </a:extLst>
          </p:cNvPr>
          <p:cNvSpPr txBox="1"/>
          <p:nvPr/>
        </p:nvSpPr>
        <p:spPr>
          <a:xfrm>
            <a:off x="11401249" y="5763818"/>
            <a:ext cx="1158904" cy="361637"/>
          </a:xfrm>
          <a:prstGeom prst="rect">
            <a:avLst/>
          </a:prstGeom>
          <a:noFill/>
        </p:spPr>
        <p:txBody>
          <a:bodyPr wrap="square" rtlCol="0">
            <a:spAutoFit/>
          </a:bodyPr>
          <a:lstStyle/>
          <a:p>
            <a:r>
              <a:rPr lang="en-US" sz="1700" b="1" dirty="0">
                <a:latin typeface="Century Gothic" panose="020B0502020202020204" pitchFamily="34" charset="0"/>
              </a:rPr>
              <a:t>annot</a:t>
            </a:r>
          </a:p>
        </p:txBody>
      </p:sp>
      <p:pic>
        <p:nvPicPr>
          <p:cNvPr id="6" name="Content Placeholder 4">
            <a:extLst>
              <a:ext uri="{FF2B5EF4-FFF2-40B4-BE49-F238E27FC236}">
                <a16:creationId xmlns:a16="http://schemas.microsoft.com/office/drawing/2014/main" id="{D26938EC-D2F8-E2AD-8857-2D494DB77194}"/>
              </a:ext>
            </a:extLst>
          </p:cNvPr>
          <p:cNvPicPr>
            <a:picLocks noChangeAspect="1"/>
          </p:cNvPicPr>
          <p:nvPr/>
        </p:nvPicPr>
        <p:blipFill rotWithShape="1">
          <a:blip r:embed="rId7"/>
          <a:srcRect l="18121" t="23131" r="17741" b="29743"/>
          <a:stretch/>
        </p:blipFill>
        <p:spPr>
          <a:xfrm>
            <a:off x="11398522" y="5044320"/>
            <a:ext cx="700054" cy="556071"/>
          </a:xfrm>
          <a:prstGeom prst="rect">
            <a:avLst/>
          </a:prstGeom>
          <a:noFill/>
          <a:ln>
            <a:noFill/>
          </a:ln>
        </p:spPr>
      </p:pic>
      <p:sp>
        <p:nvSpPr>
          <p:cNvPr id="7" name="TextBox 6">
            <a:extLst>
              <a:ext uri="{FF2B5EF4-FFF2-40B4-BE49-F238E27FC236}">
                <a16:creationId xmlns:a16="http://schemas.microsoft.com/office/drawing/2014/main" id="{3ABB5113-1C6A-BCD0-D6E3-D2C6CF24CB5B}"/>
              </a:ext>
            </a:extLst>
          </p:cNvPr>
          <p:cNvSpPr txBox="1"/>
          <p:nvPr/>
        </p:nvSpPr>
        <p:spPr>
          <a:xfrm>
            <a:off x="11438248" y="5172883"/>
            <a:ext cx="971824" cy="369332"/>
          </a:xfrm>
          <a:prstGeom prst="rect">
            <a:avLst/>
          </a:prstGeom>
          <a:noFill/>
        </p:spPr>
        <p:txBody>
          <a:bodyPr wrap="square" rtlCol="0">
            <a:spAutoFit/>
          </a:bodyPr>
          <a:lstStyle/>
          <a:p>
            <a:r>
              <a:rPr lang="en-US" sz="1750" b="1" dirty="0">
                <a:latin typeface="Century Gothic" panose="020B0502020202020204" pitchFamily="34" charset="0"/>
              </a:rPr>
              <a:t>SAG</a:t>
            </a:r>
          </a:p>
        </p:txBody>
      </p:sp>
    </p:spTree>
    <p:extLst>
      <p:ext uri="{BB962C8B-B14F-4D97-AF65-F5344CB8AC3E}">
        <p14:creationId xmlns:p14="http://schemas.microsoft.com/office/powerpoint/2010/main" val="37685133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53C2C7-A922-D742-B598-B2EFCBBF19A7}"/>
              </a:ext>
            </a:extLst>
          </p:cNvPr>
          <p:cNvSpPr>
            <a:spLocks noGrp="1"/>
          </p:cNvSpPr>
          <p:nvPr>
            <p:ph type="title"/>
          </p:nvPr>
        </p:nvSpPr>
        <p:spPr>
          <a:xfrm>
            <a:off x="810619" y="183164"/>
            <a:ext cx="10515600" cy="1325563"/>
          </a:xfrm>
        </p:spPr>
        <p:txBody>
          <a:bodyPr/>
          <a:lstStyle/>
          <a:p>
            <a:r>
              <a:rPr lang="en-US" dirty="0"/>
              <a:t>15. </a:t>
            </a:r>
            <a:r>
              <a:rPr lang="en-US" dirty="0" err="1"/>
              <a:t>Prokka</a:t>
            </a:r>
            <a:r>
              <a:rPr lang="en-US" dirty="0"/>
              <a:t> usage</a:t>
            </a:r>
          </a:p>
        </p:txBody>
      </p:sp>
      <p:sp>
        <p:nvSpPr>
          <p:cNvPr id="3" name="Content Placeholder 2">
            <a:extLst>
              <a:ext uri="{FF2B5EF4-FFF2-40B4-BE49-F238E27FC236}">
                <a16:creationId xmlns:a16="http://schemas.microsoft.com/office/drawing/2014/main" id="{622E3960-D23D-6A4B-9943-1AB25958171A}"/>
              </a:ext>
            </a:extLst>
          </p:cNvPr>
          <p:cNvSpPr>
            <a:spLocks noGrp="1"/>
          </p:cNvSpPr>
          <p:nvPr>
            <p:ph idx="1"/>
          </p:nvPr>
        </p:nvSpPr>
        <p:spPr>
          <a:xfrm>
            <a:off x="351691" y="1489166"/>
            <a:ext cx="7954109" cy="5003709"/>
          </a:xfrm>
        </p:spPr>
        <p:txBody>
          <a:bodyPr>
            <a:normAutofit fontScale="85000" lnSpcReduction="20000"/>
          </a:bodyPr>
          <a:lstStyle/>
          <a:p>
            <a:pPr marL="0" indent="0">
              <a:buNone/>
            </a:pPr>
            <a:r>
              <a:rPr lang="en-US" b="1" dirty="0">
                <a:latin typeface="TH SarabunPSK" panose="020B0500040200020003" pitchFamily="34" charset="-34"/>
                <a:cs typeface="TH SarabunPSK" panose="020B0500040200020003" pitchFamily="34" charset="-34"/>
              </a:rPr>
              <a:t>Command:</a:t>
            </a:r>
          </a:p>
          <a:p>
            <a:pPr marL="0" indent="0">
              <a:buNone/>
            </a:pPr>
            <a:r>
              <a:rPr lang="en-US" b="1" dirty="0" err="1">
                <a:latin typeface="TH SarabunPSK" panose="020B0500040200020003" pitchFamily="34" charset="-34"/>
                <a:cs typeface="TH SarabunPSK" panose="020B0500040200020003" pitchFamily="34" charset="-34"/>
              </a:rPr>
              <a:t>prokka</a:t>
            </a:r>
            <a:r>
              <a:rPr lang="en-US" dirty="0">
                <a:latin typeface="TH SarabunPSK" panose="020B0500040200020003" pitchFamily="34" charset="-34"/>
                <a:cs typeface="TH SarabunPSK" panose="020B0500040200020003" pitchFamily="34" charset="-34"/>
              </a:rPr>
              <a:t> --</a:t>
            </a:r>
            <a:r>
              <a:rPr lang="en-US" dirty="0" err="1">
                <a:latin typeface="TH SarabunPSK" panose="020B0500040200020003" pitchFamily="34" charset="-34"/>
                <a:cs typeface="TH SarabunPSK" panose="020B0500040200020003" pitchFamily="34" charset="-34"/>
              </a:rPr>
              <a:t>gcode</a:t>
            </a:r>
            <a:r>
              <a:rPr lang="en-US" dirty="0">
                <a:latin typeface="TH SarabunPSK" panose="020B0500040200020003" pitchFamily="34" charset="-34"/>
                <a:cs typeface="TH SarabunPSK" panose="020B0500040200020003" pitchFamily="34" charset="-34"/>
              </a:rPr>
              <a:t> {11 or 4} \</a:t>
            </a:r>
          </a:p>
          <a:p>
            <a:pPr marL="0" indent="0">
              <a:buNone/>
            </a:pPr>
            <a:r>
              <a:rPr lang="en-US" dirty="0">
                <a:latin typeface="TH SarabunPSK" panose="020B0500040200020003" pitchFamily="34" charset="-34"/>
                <a:cs typeface="TH SarabunPSK" panose="020B0500040200020003" pitchFamily="34" charset="-34"/>
              </a:rPr>
              <a:t>--</a:t>
            </a:r>
            <a:r>
              <a:rPr lang="en-US" dirty="0" err="1">
                <a:latin typeface="TH SarabunPSK" panose="020B0500040200020003" pitchFamily="34" charset="-34"/>
                <a:cs typeface="TH SarabunPSK" panose="020B0500040200020003" pitchFamily="34" charset="-34"/>
              </a:rPr>
              <a:t>outdir</a:t>
            </a:r>
            <a:r>
              <a:rPr lang="en-US" dirty="0">
                <a:latin typeface="TH SarabunPSK" panose="020B0500040200020003" pitchFamily="34" charset="-34"/>
                <a:cs typeface="TH SarabunPSK" panose="020B0500040200020003" pitchFamily="34" charset="-34"/>
              </a:rPr>
              <a:t> {</a:t>
            </a:r>
            <a:r>
              <a:rPr lang="en-US" dirty="0" err="1">
                <a:latin typeface="TH SarabunPSK" panose="020B0500040200020003" pitchFamily="34" charset="-34"/>
                <a:cs typeface="TH SarabunPSK" panose="020B0500040200020003" pitchFamily="34" charset="-34"/>
              </a:rPr>
              <a:t>sample_id</a:t>
            </a:r>
            <a:r>
              <a:rPr lang="en-US" dirty="0">
                <a:latin typeface="TH SarabunPSK" panose="020B0500040200020003" pitchFamily="34" charset="-34"/>
                <a:cs typeface="TH SarabunPSK" panose="020B0500040200020003" pitchFamily="34" charset="-34"/>
              </a:rPr>
              <a:t>} \</a:t>
            </a:r>
          </a:p>
          <a:p>
            <a:pPr marL="0" indent="0">
              <a:buNone/>
            </a:pPr>
            <a:r>
              <a:rPr lang="en-US" dirty="0">
                <a:latin typeface="TH SarabunPSK" panose="020B0500040200020003" pitchFamily="34" charset="-34"/>
                <a:cs typeface="TH SarabunPSK" panose="020B0500040200020003" pitchFamily="34" charset="-34"/>
              </a:rPr>
              <a:t>--proteins {</a:t>
            </a:r>
            <a:r>
              <a:rPr lang="en-US" dirty="0" err="1">
                <a:latin typeface="TH SarabunPSK" panose="020B0500040200020003" pitchFamily="34" charset="-34"/>
                <a:cs typeface="TH SarabunPSK" panose="020B0500040200020003" pitchFamily="34" charset="-34"/>
              </a:rPr>
              <a:t>local_reference_database_of_swissprot_proteins</a:t>
            </a:r>
            <a:r>
              <a:rPr lang="en-US" dirty="0">
                <a:latin typeface="TH SarabunPSK" panose="020B0500040200020003" pitchFamily="34" charset="-34"/>
                <a:cs typeface="TH SarabunPSK" panose="020B0500040200020003" pitchFamily="34" charset="-34"/>
              </a:rPr>
              <a:t>} \</a:t>
            </a:r>
          </a:p>
          <a:p>
            <a:pPr marL="0" indent="0">
              <a:buNone/>
            </a:pPr>
            <a:r>
              <a:rPr lang="en-US" dirty="0" err="1">
                <a:latin typeface="TH SarabunPSK" panose="020B0500040200020003" pitchFamily="34" charset="-34"/>
                <a:cs typeface="TH SarabunPSK" panose="020B0500040200020003" pitchFamily="34" charset="-34"/>
              </a:rPr>
              <a:t>final_contigs</a:t>
            </a:r>
            <a:r>
              <a:rPr lang="en-US" dirty="0">
                <a:latin typeface="TH SarabunPSK" panose="020B0500040200020003" pitchFamily="34" charset="-34"/>
                <a:cs typeface="TH SarabunPSK" panose="020B0500040200020003" pitchFamily="34" charset="-34"/>
              </a:rPr>
              <a:t>_(ID}.</a:t>
            </a:r>
            <a:r>
              <a:rPr lang="en-US" dirty="0" err="1">
                <a:latin typeface="TH SarabunPSK" panose="020B0500040200020003" pitchFamily="34" charset="-34"/>
                <a:cs typeface="TH SarabunPSK" panose="020B0500040200020003" pitchFamily="34" charset="-34"/>
              </a:rPr>
              <a:t>fasta</a:t>
            </a:r>
            <a:endParaRPr lang="en-US" dirty="0">
              <a:latin typeface="TH SarabunPSK" panose="020B0500040200020003" pitchFamily="34" charset="-34"/>
              <a:cs typeface="TH SarabunPSK" panose="020B0500040200020003" pitchFamily="34" charset="-34"/>
            </a:endParaRPr>
          </a:p>
          <a:p>
            <a:pPr marL="457200" lvl="1" indent="0">
              <a:buNone/>
            </a:pPr>
            <a:endParaRPr lang="en-US" dirty="0"/>
          </a:p>
          <a:p>
            <a:r>
              <a:rPr lang="en-US" dirty="0">
                <a:solidFill>
                  <a:schemeClr val="bg1"/>
                </a:solidFill>
              </a:rPr>
              <a:t>Note:</a:t>
            </a:r>
          </a:p>
          <a:p>
            <a:pPr marL="0" indent="0">
              <a:buNone/>
            </a:pPr>
            <a:endParaRPr lang="en-US" dirty="0">
              <a:solidFill>
                <a:schemeClr val="bg1"/>
              </a:solidFill>
            </a:endParaRPr>
          </a:p>
          <a:p>
            <a:pPr marL="457200" lvl="1" indent="0">
              <a:buNone/>
            </a:pPr>
            <a:r>
              <a:rPr lang="en-US" dirty="0">
                <a:solidFill>
                  <a:schemeClr val="bg1"/>
                </a:solidFill>
              </a:rPr>
              <a:t>By default, </a:t>
            </a:r>
            <a:r>
              <a:rPr lang="en-US" dirty="0" err="1">
                <a:solidFill>
                  <a:schemeClr val="bg1"/>
                </a:solidFill>
              </a:rPr>
              <a:t>Prokka</a:t>
            </a:r>
            <a:r>
              <a:rPr lang="en-US" dirty="0">
                <a:solidFill>
                  <a:schemeClr val="bg1"/>
                </a:solidFill>
              </a:rPr>
              <a:t> runs Prodigal with translation table </a:t>
            </a:r>
            <a:r>
              <a:rPr lang="en-US" b="1" dirty="0">
                <a:solidFill>
                  <a:schemeClr val="bg1"/>
                </a:solidFill>
              </a:rPr>
              <a:t>11</a:t>
            </a:r>
          </a:p>
          <a:p>
            <a:pPr marL="457200" lvl="1" indent="0">
              <a:buNone/>
            </a:pPr>
            <a:r>
              <a:rPr lang="en-US" dirty="0">
                <a:solidFill>
                  <a:schemeClr val="bg1"/>
                </a:solidFill>
              </a:rPr>
              <a:t>	“Bacterial, archaeal, and plant plastid genetic code”</a:t>
            </a:r>
          </a:p>
          <a:p>
            <a:pPr marL="457200" lvl="1" indent="0">
              <a:buNone/>
            </a:pPr>
            <a:endParaRPr lang="en-US" dirty="0">
              <a:solidFill>
                <a:schemeClr val="bg1"/>
              </a:solidFill>
            </a:endParaRPr>
          </a:p>
          <a:p>
            <a:pPr marL="457200" lvl="1" indent="0">
              <a:buNone/>
            </a:pPr>
            <a:r>
              <a:rPr lang="en-US" dirty="0">
                <a:solidFill>
                  <a:schemeClr val="bg1"/>
                </a:solidFill>
              </a:rPr>
              <a:t>We use either 11 or 4, informed by </a:t>
            </a:r>
            <a:r>
              <a:rPr lang="en-US" dirty="0" err="1">
                <a:solidFill>
                  <a:schemeClr val="bg1"/>
                </a:solidFill>
              </a:rPr>
              <a:t>checkM</a:t>
            </a:r>
            <a:r>
              <a:rPr lang="en-US" dirty="0">
                <a:solidFill>
                  <a:schemeClr val="bg1"/>
                </a:solidFill>
              </a:rPr>
              <a:t>.</a:t>
            </a:r>
          </a:p>
          <a:p>
            <a:pPr marL="457200" lvl="1" indent="0">
              <a:buNone/>
            </a:pPr>
            <a:endParaRPr lang="en-US" dirty="0">
              <a:solidFill>
                <a:schemeClr val="bg1"/>
              </a:solidFill>
            </a:endParaRPr>
          </a:p>
          <a:p>
            <a:pPr marL="457200" lvl="1" indent="0">
              <a:buNone/>
            </a:pPr>
            <a:r>
              <a:rPr lang="en-US" i="1" dirty="0">
                <a:solidFill>
                  <a:schemeClr val="bg1"/>
                </a:solidFill>
              </a:rPr>
              <a:t>How to assess if that genetic code was inappropriate?</a:t>
            </a:r>
          </a:p>
          <a:p>
            <a:pPr marL="457200" lvl="1" indent="0">
              <a:buNone/>
            </a:pPr>
            <a:r>
              <a:rPr lang="en-US" dirty="0">
                <a:solidFill>
                  <a:schemeClr val="bg1"/>
                </a:solidFill>
              </a:rPr>
              <a:t>If average CDS length is very short. (Want over ~600 bp)</a:t>
            </a:r>
          </a:p>
          <a:p>
            <a:pPr marL="457200" lvl="1" indent="0">
              <a:buNone/>
            </a:pPr>
            <a:endParaRPr lang="en-US" dirty="0"/>
          </a:p>
          <a:p>
            <a:pPr marL="0" indent="0">
              <a:buNone/>
            </a:pPr>
            <a:endParaRPr lang="en-US" dirty="0"/>
          </a:p>
          <a:p>
            <a:pPr marL="0" indent="0">
              <a:buNone/>
            </a:pPr>
            <a:endParaRPr lang="en-US" dirty="0"/>
          </a:p>
        </p:txBody>
      </p:sp>
      <p:pic>
        <p:nvPicPr>
          <p:cNvPr id="14" name="Picture 13" descr="bigelow-logo.png">
            <a:extLst>
              <a:ext uri="{FF2B5EF4-FFF2-40B4-BE49-F238E27FC236}">
                <a16:creationId xmlns:a16="http://schemas.microsoft.com/office/drawing/2014/main" id="{756D71D4-F4D1-FF42-93EE-73F1F8D2D7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403" y="6439821"/>
            <a:ext cx="2250281" cy="562570"/>
          </a:xfrm>
          <a:prstGeom prst="rect">
            <a:avLst/>
          </a:prstGeom>
        </p:spPr>
      </p:pic>
      <p:grpSp>
        <p:nvGrpSpPr>
          <p:cNvPr id="4" name="Group 3">
            <a:extLst>
              <a:ext uri="{FF2B5EF4-FFF2-40B4-BE49-F238E27FC236}">
                <a16:creationId xmlns:a16="http://schemas.microsoft.com/office/drawing/2014/main" id="{FBF259E9-0706-CEB9-CE4A-98ADF3FBC81D}"/>
              </a:ext>
            </a:extLst>
          </p:cNvPr>
          <p:cNvGrpSpPr/>
          <p:nvPr/>
        </p:nvGrpSpPr>
        <p:grpSpPr>
          <a:xfrm>
            <a:off x="9566764" y="743415"/>
            <a:ext cx="1753952" cy="593984"/>
            <a:chOff x="10300544" y="201544"/>
            <a:chExt cx="1753952" cy="593984"/>
          </a:xfrm>
        </p:grpSpPr>
        <p:sp>
          <p:nvSpPr>
            <p:cNvPr id="5" name="Rounded Rectangle 4">
              <a:extLst>
                <a:ext uri="{FF2B5EF4-FFF2-40B4-BE49-F238E27FC236}">
                  <a16:creationId xmlns:a16="http://schemas.microsoft.com/office/drawing/2014/main" id="{8A9C6546-3955-9D2F-3A65-A35F5A9D1E9D}"/>
                </a:ext>
              </a:extLst>
            </p:cNvPr>
            <p:cNvSpPr/>
            <p:nvPr/>
          </p:nvSpPr>
          <p:spPr>
            <a:xfrm>
              <a:off x="10300544" y="201544"/>
              <a:ext cx="1753952" cy="430403"/>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ysClr val="windowText" lastClr="000000"/>
                  </a:solidFill>
                  <a:latin typeface="Arial" panose="020B0604020202020204" pitchFamily="34" charset="0"/>
                  <a:cs typeface="Arial" panose="020B0604020202020204" pitchFamily="34" charset="0"/>
                </a:rPr>
                <a:t>Trim</a:t>
              </a:r>
              <a:r>
                <a:rPr lang="en-US" sz="1600" dirty="0">
                  <a:solidFill>
                    <a:sysClr val="windowText" lastClr="000000"/>
                  </a:solidFill>
                  <a:latin typeface="Arial" panose="020B0604020202020204" pitchFamily="34" charset="0"/>
                  <a:cs typeface="Arial" panose="020B0604020202020204" pitchFamily="34" charset="0"/>
                </a:rPr>
                <a:t> </a:t>
              </a:r>
              <a:r>
                <a:rPr lang="en-US" sz="1600" b="1" dirty="0">
                  <a:solidFill>
                    <a:sysClr val="windowText" lastClr="000000"/>
                  </a:solidFill>
                  <a:latin typeface="Arial" panose="020B0604020202020204" pitchFamily="34" charset="0"/>
                  <a:cs typeface="Arial" panose="020B0604020202020204" pitchFamily="34" charset="0"/>
                </a:rPr>
                <a:t>Reads</a:t>
              </a:r>
            </a:p>
          </p:txBody>
        </p:sp>
        <p:sp>
          <p:nvSpPr>
            <p:cNvPr id="6" name="Triangle 5">
              <a:extLst>
                <a:ext uri="{FF2B5EF4-FFF2-40B4-BE49-F238E27FC236}">
                  <a16:creationId xmlns:a16="http://schemas.microsoft.com/office/drawing/2014/main" id="{7307EB9F-DC85-AADA-88FC-36BE87108D99}"/>
                </a:ext>
              </a:extLst>
            </p:cNvPr>
            <p:cNvSpPr/>
            <p:nvPr/>
          </p:nvSpPr>
          <p:spPr>
            <a:xfrm rot="10800000">
              <a:off x="11017819" y="552884"/>
              <a:ext cx="315571" cy="242644"/>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 name="Group 6">
            <a:extLst>
              <a:ext uri="{FF2B5EF4-FFF2-40B4-BE49-F238E27FC236}">
                <a16:creationId xmlns:a16="http://schemas.microsoft.com/office/drawing/2014/main" id="{AD3105C8-052C-577A-92C9-F18B63B4430A}"/>
              </a:ext>
            </a:extLst>
          </p:cNvPr>
          <p:cNvGrpSpPr/>
          <p:nvPr/>
        </p:nvGrpSpPr>
        <p:grpSpPr>
          <a:xfrm>
            <a:off x="9572407" y="1381240"/>
            <a:ext cx="1753952" cy="593984"/>
            <a:chOff x="10300544" y="201544"/>
            <a:chExt cx="1753952" cy="593984"/>
          </a:xfrm>
        </p:grpSpPr>
        <p:sp>
          <p:nvSpPr>
            <p:cNvPr id="8" name="Rounded Rectangle 7">
              <a:extLst>
                <a:ext uri="{FF2B5EF4-FFF2-40B4-BE49-F238E27FC236}">
                  <a16:creationId xmlns:a16="http://schemas.microsoft.com/office/drawing/2014/main" id="{60654D0C-EC5E-86B7-DC59-BDD625319C62}"/>
                </a:ext>
              </a:extLst>
            </p:cNvPr>
            <p:cNvSpPr/>
            <p:nvPr/>
          </p:nvSpPr>
          <p:spPr>
            <a:xfrm>
              <a:off x="10300544" y="201544"/>
              <a:ext cx="1753952" cy="430403"/>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ysClr val="windowText" lastClr="000000"/>
                  </a:solidFill>
                  <a:latin typeface="Arial Narrow" panose="020B0604020202020204" pitchFamily="34" charset="0"/>
                  <a:cs typeface="Arial Narrow" panose="020B0604020202020204" pitchFamily="34" charset="0"/>
                </a:rPr>
                <a:t>Filter</a:t>
              </a:r>
              <a:r>
                <a:rPr lang="en-US" sz="1400" dirty="0">
                  <a:solidFill>
                    <a:sysClr val="windowText" lastClr="000000"/>
                  </a:solidFill>
                  <a:latin typeface="Arial Narrow" panose="020B0604020202020204" pitchFamily="34" charset="0"/>
                  <a:cs typeface="Arial Narrow" panose="020B0604020202020204" pitchFamily="34" charset="0"/>
                </a:rPr>
                <a:t> </a:t>
              </a:r>
              <a:r>
                <a:rPr lang="en-US" sz="1400" b="1" dirty="0">
                  <a:solidFill>
                    <a:sysClr val="windowText" lastClr="000000"/>
                  </a:solidFill>
                  <a:latin typeface="Arial Narrow" panose="020B0604020202020204" pitchFamily="34" charset="0"/>
                  <a:cs typeface="Arial Narrow" panose="020B0604020202020204" pitchFamily="34" charset="0"/>
                </a:rPr>
                <a:t>Low-complexity</a:t>
              </a:r>
            </a:p>
          </p:txBody>
        </p:sp>
        <p:sp>
          <p:nvSpPr>
            <p:cNvPr id="9" name="Triangle 8">
              <a:extLst>
                <a:ext uri="{FF2B5EF4-FFF2-40B4-BE49-F238E27FC236}">
                  <a16:creationId xmlns:a16="http://schemas.microsoft.com/office/drawing/2014/main" id="{83331B6A-173B-30FE-5F63-AE36AD36D2DF}"/>
                </a:ext>
              </a:extLst>
            </p:cNvPr>
            <p:cNvSpPr/>
            <p:nvPr/>
          </p:nvSpPr>
          <p:spPr>
            <a:xfrm rot="10800000">
              <a:off x="11017819" y="552884"/>
              <a:ext cx="315571" cy="242644"/>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 name="Group 9">
            <a:extLst>
              <a:ext uri="{FF2B5EF4-FFF2-40B4-BE49-F238E27FC236}">
                <a16:creationId xmlns:a16="http://schemas.microsoft.com/office/drawing/2014/main" id="{B4586F00-A65A-E5CA-69A3-2CB12F9949F2}"/>
              </a:ext>
            </a:extLst>
          </p:cNvPr>
          <p:cNvGrpSpPr/>
          <p:nvPr/>
        </p:nvGrpSpPr>
        <p:grpSpPr>
          <a:xfrm>
            <a:off x="9578050" y="1996489"/>
            <a:ext cx="1753952" cy="593984"/>
            <a:chOff x="10300544" y="201544"/>
            <a:chExt cx="1753952" cy="593984"/>
          </a:xfrm>
        </p:grpSpPr>
        <p:sp>
          <p:nvSpPr>
            <p:cNvPr id="11" name="Rounded Rectangle 10">
              <a:extLst>
                <a:ext uri="{FF2B5EF4-FFF2-40B4-BE49-F238E27FC236}">
                  <a16:creationId xmlns:a16="http://schemas.microsoft.com/office/drawing/2014/main" id="{23284014-E4E2-0460-2F4F-8A497349F186}"/>
                </a:ext>
              </a:extLst>
            </p:cNvPr>
            <p:cNvSpPr/>
            <p:nvPr/>
          </p:nvSpPr>
          <p:spPr>
            <a:xfrm>
              <a:off x="10300544" y="201544"/>
              <a:ext cx="1753952" cy="430403"/>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ysClr val="windowText" lastClr="000000"/>
                  </a:solidFill>
                  <a:latin typeface="Arial" panose="020B0604020202020204" pitchFamily="34" charset="0"/>
                  <a:cs typeface="Arial" panose="020B0604020202020204" pitchFamily="34" charset="0"/>
                </a:rPr>
                <a:t>Normalize</a:t>
              </a:r>
            </a:p>
          </p:txBody>
        </p:sp>
        <p:sp>
          <p:nvSpPr>
            <p:cNvPr id="12" name="Triangle 11">
              <a:extLst>
                <a:ext uri="{FF2B5EF4-FFF2-40B4-BE49-F238E27FC236}">
                  <a16:creationId xmlns:a16="http://schemas.microsoft.com/office/drawing/2014/main" id="{2A29CEDD-94E4-4386-47DB-AABB50579864}"/>
                </a:ext>
              </a:extLst>
            </p:cNvPr>
            <p:cNvSpPr/>
            <p:nvPr/>
          </p:nvSpPr>
          <p:spPr>
            <a:xfrm rot="10800000">
              <a:off x="11017819" y="552884"/>
              <a:ext cx="315571" cy="242644"/>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 name="Group 12">
            <a:extLst>
              <a:ext uri="{FF2B5EF4-FFF2-40B4-BE49-F238E27FC236}">
                <a16:creationId xmlns:a16="http://schemas.microsoft.com/office/drawing/2014/main" id="{AE6BC0B0-F3EC-E157-2B7D-6A827CA29544}"/>
              </a:ext>
            </a:extLst>
          </p:cNvPr>
          <p:cNvGrpSpPr/>
          <p:nvPr/>
        </p:nvGrpSpPr>
        <p:grpSpPr>
          <a:xfrm>
            <a:off x="9577913" y="2613051"/>
            <a:ext cx="1753952" cy="593984"/>
            <a:chOff x="10300544" y="201544"/>
            <a:chExt cx="1753952" cy="593984"/>
          </a:xfrm>
        </p:grpSpPr>
        <p:sp>
          <p:nvSpPr>
            <p:cNvPr id="15" name="Rounded Rectangle 14">
              <a:extLst>
                <a:ext uri="{FF2B5EF4-FFF2-40B4-BE49-F238E27FC236}">
                  <a16:creationId xmlns:a16="http://schemas.microsoft.com/office/drawing/2014/main" id="{AD8029E9-7C6F-70B3-494C-3B4764EE164F}"/>
                </a:ext>
              </a:extLst>
            </p:cNvPr>
            <p:cNvSpPr/>
            <p:nvPr/>
          </p:nvSpPr>
          <p:spPr>
            <a:xfrm>
              <a:off x="10300544" y="201544"/>
              <a:ext cx="1753952" cy="430403"/>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ysClr val="windowText" lastClr="000000"/>
                  </a:solidFill>
                  <a:latin typeface="Arial" panose="020B0604020202020204" pitchFamily="34" charset="0"/>
                  <a:cs typeface="Arial" panose="020B0604020202020204" pitchFamily="34" charset="0"/>
                </a:rPr>
                <a:t>Decontaminate</a:t>
              </a:r>
            </a:p>
          </p:txBody>
        </p:sp>
        <p:sp>
          <p:nvSpPr>
            <p:cNvPr id="16" name="Triangle 15">
              <a:extLst>
                <a:ext uri="{FF2B5EF4-FFF2-40B4-BE49-F238E27FC236}">
                  <a16:creationId xmlns:a16="http://schemas.microsoft.com/office/drawing/2014/main" id="{F1BEF44A-7B7D-81B5-1D55-1224E3E61AB6}"/>
                </a:ext>
              </a:extLst>
            </p:cNvPr>
            <p:cNvSpPr/>
            <p:nvPr/>
          </p:nvSpPr>
          <p:spPr>
            <a:xfrm rot="10800000">
              <a:off x="11017819" y="552884"/>
              <a:ext cx="315571" cy="242644"/>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 16">
            <a:extLst>
              <a:ext uri="{FF2B5EF4-FFF2-40B4-BE49-F238E27FC236}">
                <a16:creationId xmlns:a16="http://schemas.microsoft.com/office/drawing/2014/main" id="{DC6D0A3B-46C1-97C5-F05C-72E7E6EA3902}"/>
              </a:ext>
            </a:extLst>
          </p:cNvPr>
          <p:cNvGrpSpPr/>
          <p:nvPr/>
        </p:nvGrpSpPr>
        <p:grpSpPr>
          <a:xfrm>
            <a:off x="9572267" y="3217010"/>
            <a:ext cx="1753952" cy="593984"/>
            <a:chOff x="10300544" y="201544"/>
            <a:chExt cx="1753952" cy="593984"/>
          </a:xfrm>
        </p:grpSpPr>
        <p:sp>
          <p:nvSpPr>
            <p:cNvPr id="18" name="Rounded Rectangle 17">
              <a:extLst>
                <a:ext uri="{FF2B5EF4-FFF2-40B4-BE49-F238E27FC236}">
                  <a16:creationId xmlns:a16="http://schemas.microsoft.com/office/drawing/2014/main" id="{40C45C24-5F75-7145-93A5-D0AC086429A9}"/>
                </a:ext>
              </a:extLst>
            </p:cNvPr>
            <p:cNvSpPr/>
            <p:nvPr/>
          </p:nvSpPr>
          <p:spPr>
            <a:xfrm>
              <a:off x="10300544" y="201544"/>
              <a:ext cx="1753952" cy="430403"/>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ysClr val="windowText" lastClr="000000"/>
                  </a:solidFill>
                  <a:latin typeface="Arial Narrow" panose="020B0604020202020204" pitchFamily="34" charset="0"/>
                  <a:cs typeface="Arial Narrow" panose="020B0604020202020204" pitchFamily="34" charset="0"/>
                </a:rPr>
                <a:t>Assemble Genome</a:t>
              </a:r>
            </a:p>
          </p:txBody>
        </p:sp>
        <p:sp>
          <p:nvSpPr>
            <p:cNvPr id="19" name="Triangle 18">
              <a:extLst>
                <a:ext uri="{FF2B5EF4-FFF2-40B4-BE49-F238E27FC236}">
                  <a16:creationId xmlns:a16="http://schemas.microsoft.com/office/drawing/2014/main" id="{39A0FD12-1BE2-797F-535F-0A8D751AB599}"/>
                </a:ext>
              </a:extLst>
            </p:cNvPr>
            <p:cNvSpPr/>
            <p:nvPr/>
          </p:nvSpPr>
          <p:spPr>
            <a:xfrm rot="10800000">
              <a:off x="11017819" y="552884"/>
              <a:ext cx="315571" cy="242644"/>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 name="Group 19">
            <a:extLst>
              <a:ext uri="{FF2B5EF4-FFF2-40B4-BE49-F238E27FC236}">
                <a16:creationId xmlns:a16="http://schemas.microsoft.com/office/drawing/2014/main" id="{2FFC764E-AC0C-5CA0-0F36-7E2B74ECFA80}"/>
              </a:ext>
            </a:extLst>
          </p:cNvPr>
          <p:cNvGrpSpPr/>
          <p:nvPr/>
        </p:nvGrpSpPr>
        <p:grpSpPr>
          <a:xfrm>
            <a:off x="9583556" y="3837894"/>
            <a:ext cx="1753952" cy="593984"/>
            <a:chOff x="10300544" y="201544"/>
            <a:chExt cx="1753952" cy="593984"/>
          </a:xfrm>
        </p:grpSpPr>
        <p:sp>
          <p:nvSpPr>
            <p:cNvPr id="21" name="Rounded Rectangle 20">
              <a:extLst>
                <a:ext uri="{FF2B5EF4-FFF2-40B4-BE49-F238E27FC236}">
                  <a16:creationId xmlns:a16="http://schemas.microsoft.com/office/drawing/2014/main" id="{CB0F8B8E-8BA1-AC7E-A39C-F1138C65CF12}"/>
                </a:ext>
              </a:extLst>
            </p:cNvPr>
            <p:cNvSpPr/>
            <p:nvPr/>
          </p:nvSpPr>
          <p:spPr>
            <a:xfrm>
              <a:off x="10300544" y="201544"/>
              <a:ext cx="1753952" cy="430403"/>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ysClr val="windowText" lastClr="000000"/>
                  </a:solidFill>
                  <a:latin typeface="Arial" panose="020B0604020202020204" pitchFamily="34" charset="0"/>
                  <a:cs typeface="Arial" panose="020B0604020202020204" pitchFamily="34" charset="0"/>
                </a:rPr>
                <a:t>Trim Contigs</a:t>
              </a:r>
            </a:p>
          </p:txBody>
        </p:sp>
        <p:sp>
          <p:nvSpPr>
            <p:cNvPr id="22" name="Triangle 21">
              <a:extLst>
                <a:ext uri="{FF2B5EF4-FFF2-40B4-BE49-F238E27FC236}">
                  <a16:creationId xmlns:a16="http://schemas.microsoft.com/office/drawing/2014/main" id="{4017A445-D751-58D9-C7F5-CF85490D9D54}"/>
                </a:ext>
              </a:extLst>
            </p:cNvPr>
            <p:cNvSpPr/>
            <p:nvPr/>
          </p:nvSpPr>
          <p:spPr>
            <a:xfrm rot="10800000">
              <a:off x="11017819" y="552884"/>
              <a:ext cx="315571" cy="242644"/>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 name="Group 22">
            <a:extLst>
              <a:ext uri="{FF2B5EF4-FFF2-40B4-BE49-F238E27FC236}">
                <a16:creationId xmlns:a16="http://schemas.microsoft.com/office/drawing/2014/main" id="{4111EB4C-47F9-FF7E-B16E-E0E733DC8A69}"/>
              </a:ext>
            </a:extLst>
          </p:cNvPr>
          <p:cNvGrpSpPr/>
          <p:nvPr/>
        </p:nvGrpSpPr>
        <p:grpSpPr>
          <a:xfrm>
            <a:off x="9600488" y="5119188"/>
            <a:ext cx="1753952" cy="593984"/>
            <a:chOff x="10300544" y="201544"/>
            <a:chExt cx="1753952" cy="593984"/>
          </a:xfrm>
        </p:grpSpPr>
        <p:sp>
          <p:nvSpPr>
            <p:cNvPr id="24" name="Rounded Rectangle 23">
              <a:extLst>
                <a:ext uri="{FF2B5EF4-FFF2-40B4-BE49-F238E27FC236}">
                  <a16:creationId xmlns:a16="http://schemas.microsoft.com/office/drawing/2014/main" id="{A9C5DBCA-0E54-D74E-728C-D24A744A0DB2}"/>
                </a:ext>
              </a:extLst>
            </p:cNvPr>
            <p:cNvSpPr/>
            <p:nvPr/>
          </p:nvSpPr>
          <p:spPr>
            <a:xfrm>
              <a:off x="10300544" y="201544"/>
              <a:ext cx="1753952" cy="430403"/>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ysClr val="windowText" lastClr="000000"/>
                  </a:solidFill>
                  <a:latin typeface="Arial" panose="020B0604020202020204" pitchFamily="34" charset="0"/>
                  <a:cs typeface="Arial" panose="020B0604020202020204" pitchFamily="34" charset="0"/>
                </a:rPr>
                <a:t>Decontaminate</a:t>
              </a:r>
            </a:p>
          </p:txBody>
        </p:sp>
        <p:sp>
          <p:nvSpPr>
            <p:cNvPr id="25" name="Triangle 24">
              <a:extLst>
                <a:ext uri="{FF2B5EF4-FFF2-40B4-BE49-F238E27FC236}">
                  <a16:creationId xmlns:a16="http://schemas.microsoft.com/office/drawing/2014/main" id="{DFED840A-16CB-4773-A46C-36FF06475684}"/>
                </a:ext>
              </a:extLst>
            </p:cNvPr>
            <p:cNvSpPr/>
            <p:nvPr/>
          </p:nvSpPr>
          <p:spPr>
            <a:xfrm rot="10800000">
              <a:off x="11017819" y="552884"/>
              <a:ext cx="315571" cy="242644"/>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 name="Group 25">
            <a:extLst>
              <a:ext uri="{FF2B5EF4-FFF2-40B4-BE49-F238E27FC236}">
                <a16:creationId xmlns:a16="http://schemas.microsoft.com/office/drawing/2014/main" id="{D328444A-75AE-57DF-10AB-66E45BB3CF77}"/>
              </a:ext>
            </a:extLst>
          </p:cNvPr>
          <p:cNvGrpSpPr/>
          <p:nvPr/>
        </p:nvGrpSpPr>
        <p:grpSpPr>
          <a:xfrm>
            <a:off x="9606131" y="5723148"/>
            <a:ext cx="1753952" cy="593984"/>
            <a:chOff x="10300544" y="201544"/>
            <a:chExt cx="1753952" cy="593984"/>
          </a:xfrm>
        </p:grpSpPr>
        <p:sp>
          <p:nvSpPr>
            <p:cNvPr id="27" name="Rounded Rectangle 26">
              <a:extLst>
                <a:ext uri="{FF2B5EF4-FFF2-40B4-BE49-F238E27FC236}">
                  <a16:creationId xmlns:a16="http://schemas.microsoft.com/office/drawing/2014/main" id="{4C5A135D-6EA9-4D50-42AE-A806DF2C2393}"/>
                </a:ext>
              </a:extLst>
            </p:cNvPr>
            <p:cNvSpPr/>
            <p:nvPr/>
          </p:nvSpPr>
          <p:spPr>
            <a:xfrm>
              <a:off x="10300544" y="201544"/>
              <a:ext cx="1753952" cy="430403"/>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ysClr val="windowText" lastClr="000000"/>
                  </a:solidFill>
                  <a:latin typeface="Arial" panose="020B0604020202020204" pitchFamily="34" charset="0"/>
                  <a:cs typeface="Arial" panose="020B0604020202020204" pitchFamily="34" charset="0"/>
                </a:rPr>
                <a:t>Classify</a:t>
              </a:r>
            </a:p>
          </p:txBody>
        </p:sp>
        <p:sp>
          <p:nvSpPr>
            <p:cNvPr id="28" name="Triangle 27">
              <a:extLst>
                <a:ext uri="{FF2B5EF4-FFF2-40B4-BE49-F238E27FC236}">
                  <a16:creationId xmlns:a16="http://schemas.microsoft.com/office/drawing/2014/main" id="{73B6445A-95C1-052F-F64F-442FBA331F5D}"/>
                </a:ext>
              </a:extLst>
            </p:cNvPr>
            <p:cNvSpPr/>
            <p:nvPr/>
          </p:nvSpPr>
          <p:spPr>
            <a:xfrm rot="10800000">
              <a:off x="11017819" y="552884"/>
              <a:ext cx="315571" cy="242644"/>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9" name="Rounded Rectangle 28">
            <a:extLst>
              <a:ext uri="{FF2B5EF4-FFF2-40B4-BE49-F238E27FC236}">
                <a16:creationId xmlns:a16="http://schemas.microsoft.com/office/drawing/2014/main" id="{4595AFC4-4719-CDD7-12F4-EAE50FBD6A1F}"/>
              </a:ext>
            </a:extLst>
          </p:cNvPr>
          <p:cNvSpPr/>
          <p:nvPr/>
        </p:nvSpPr>
        <p:spPr>
          <a:xfrm>
            <a:off x="9606131" y="6338397"/>
            <a:ext cx="1753952" cy="430403"/>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ysClr val="windowText" lastClr="000000"/>
                </a:solidFill>
                <a:latin typeface="Arial Narrow" panose="020B0604020202020204" pitchFamily="34" charset="0"/>
                <a:cs typeface="Arial Narrow" panose="020B0604020202020204" pitchFamily="34" charset="0"/>
              </a:rPr>
              <a:t>Annotate genome</a:t>
            </a:r>
          </a:p>
        </p:txBody>
      </p:sp>
      <p:grpSp>
        <p:nvGrpSpPr>
          <p:cNvPr id="30" name="Group 29">
            <a:extLst>
              <a:ext uri="{FF2B5EF4-FFF2-40B4-BE49-F238E27FC236}">
                <a16:creationId xmlns:a16="http://schemas.microsoft.com/office/drawing/2014/main" id="{CF68AC89-5961-FD2A-F5A5-1AF656354CBA}"/>
              </a:ext>
            </a:extLst>
          </p:cNvPr>
          <p:cNvGrpSpPr/>
          <p:nvPr/>
        </p:nvGrpSpPr>
        <p:grpSpPr>
          <a:xfrm>
            <a:off x="11175761" y="1036725"/>
            <a:ext cx="1168303" cy="856315"/>
            <a:chOff x="7120940" y="1990685"/>
            <a:chExt cx="3581616" cy="2497017"/>
          </a:xfrm>
        </p:grpSpPr>
        <p:pic>
          <p:nvPicPr>
            <p:cNvPr id="31" name="Picture 30">
              <a:extLst>
                <a:ext uri="{FF2B5EF4-FFF2-40B4-BE49-F238E27FC236}">
                  <a16:creationId xmlns:a16="http://schemas.microsoft.com/office/drawing/2014/main" id="{BA0DAAFB-0EEC-B381-0190-54D416BF600A}"/>
                </a:ext>
              </a:extLst>
            </p:cNvPr>
            <p:cNvPicPr>
              <a:picLocks noChangeAspect="1"/>
            </p:cNvPicPr>
            <p:nvPr/>
          </p:nvPicPr>
          <p:blipFill>
            <a:blip r:embed="rId4"/>
            <a:stretch>
              <a:fillRect/>
            </a:stretch>
          </p:blipFill>
          <p:spPr>
            <a:xfrm>
              <a:off x="7120940" y="1990685"/>
              <a:ext cx="3529760" cy="2497017"/>
            </a:xfrm>
            <a:prstGeom prst="rect">
              <a:avLst/>
            </a:prstGeom>
          </p:spPr>
        </p:pic>
        <p:sp>
          <p:nvSpPr>
            <p:cNvPr id="32" name="TextBox 31">
              <a:extLst>
                <a:ext uri="{FF2B5EF4-FFF2-40B4-BE49-F238E27FC236}">
                  <a16:creationId xmlns:a16="http://schemas.microsoft.com/office/drawing/2014/main" id="{6A03D5D2-02C4-3C40-33C9-9A2EA4A3A1B9}"/>
                </a:ext>
              </a:extLst>
            </p:cNvPr>
            <p:cNvSpPr txBox="1"/>
            <p:nvPr/>
          </p:nvSpPr>
          <p:spPr>
            <a:xfrm>
              <a:off x="7723277" y="2908806"/>
              <a:ext cx="2979279" cy="1076973"/>
            </a:xfrm>
            <a:prstGeom prst="rect">
              <a:avLst/>
            </a:prstGeom>
            <a:noFill/>
          </p:spPr>
          <p:txBody>
            <a:bodyPr wrap="square" rtlCol="0">
              <a:spAutoFit/>
            </a:bodyPr>
            <a:lstStyle/>
            <a:p>
              <a:r>
                <a:rPr lang="en-US" sz="1750" b="1" dirty="0">
                  <a:latin typeface="Century Gothic" panose="020B0502020202020204" pitchFamily="34" charset="0"/>
                </a:rPr>
                <a:t>reads</a:t>
              </a:r>
            </a:p>
          </p:txBody>
        </p:sp>
      </p:grpSp>
      <p:pic>
        <p:nvPicPr>
          <p:cNvPr id="33" name="Picture 32">
            <a:extLst>
              <a:ext uri="{FF2B5EF4-FFF2-40B4-BE49-F238E27FC236}">
                <a16:creationId xmlns:a16="http://schemas.microsoft.com/office/drawing/2014/main" id="{7CFD0C28-E394-4404-3B93-14D17836F5C7}"/>
              </a:ext>
            </a:extLst>
          </p:cNvPr>
          <p:cNvPicPr>
            <a:picLocks noChangeAspect="1"/>
          </p:cNvPicPr>
          <p:nvPr/>
        </p:nvPicPr>
        <p:blipFill>
          <a:blip r:embed="rId5"/>
          <a:stretch>
            <a:fillRect/>
          </a:stretch>
        </p:blipFill>
        <p:spPr>
          <a:xfrm>
            <a:off x="11194815" y="6091394"/>
            <a:ext cx="1145602" cy="810420"/>
          </a:xfrm>
          <a:prstGeom prst="rect">
            <a:avLst/>
          </a:prstGeom>
        </p:spPr>
      </p:pic>
      <p:sp>
        <p:nvSpPr>
          <p:cNvPr id="34" name="TextBox 33">
            <a:extLst>
              <a:ext uri="{FF2B5EF4-FFF2-40B4-BE49-F238E27FC236}">
                <a16:creationId xmlns:a16="http://schemas.microsoft.com/office/drawing/2014/main" id="{DCF664A7-8B25-3BE2-0827-8A6D5A90A921}"/>
              </a:ext>
            </a:extLst>
          </p:cNvPr>
          <p:cNvSpPr txBox="1"/>
          <p:nvPr/>
        </p:nvSpPr>
        <p:spPr>
          <a:xfrm>
            <a:off x="11382661" y="6392000"/>
            <a:ext cx="1158904" cy="361637"/>
          </a:xfrm>
          <a:prstGeom prst="rect">
            <a:avLst/>
          </a:prstGeom>
          <a:noFill/>
        </p:spPr>
        <p:txBody>
          <a:bodyPr wrap="square" rtlCol="0">
            <a:spAutoFit/>
          </a:bodyPr>
          <a:lstStyle/>
          <a:p>
            <a:r>
              <a:rPr lang="en-US" sz="1700" b="1" dirty="0">
                <a:latin typeface="Century Gothic" panose="020B0502020202020204" pitchFamily="34" charset="0"/>
              </a:rPr>
              <a:t>annot</a:t>
            </a:r>
          </a:p>
        </p:txBody>
      </p:sp>
      <p:grpSp>
        <p:nvGrpSpPr>
          <p:cNvPr id="35" name="Group 34">
            <a:extLst>
              <a:ext uri="{FF2B5EF4-FFF2-40B4-BE49-F238E27FC236}">
                <a16:creationId xmlns:a16="http://schemas.microsoft.com/office/drawing/2014/main" id="{6883B8F3-DE21-39E7-28B2-A92F73F25E05}"/>
              </a:ext>
            </a:extLst>
          </p:cNvPr>
          <p:cNvGrpSpPr/>
          <p:nvPr/>
        </p:nvGrpSpPr>
        <p:grpSpPr>
          <a:xfrm>
            <a:off x="9564848" y="138920"/>
            <a:ext cx="1753952" cy="593984"/>
            <a:chOff x="10300544" y="201544"/>
            <a:chExt cx="1753952" cy="593984"/>
          </a:xfrm>
        </p:grpSpPr>
        <p:sp>
          <p:nvSpPr>
            <p:cNvPr id="36" name="Rounded Rectangle 35">
              <a:extLst>
                <a:ext uri="{FF2B5EF4-FFF2-40B4-BE49-F238E27FC236}">
                  <a16:creationId xmlns:a16="http://schemas.microsoft.com/office/drawing/2014/main" id="{0073577D-A433-E456-C617-58F2D34C3DB1}"/>
                </a:ext>
              </a:extLst>
            </p:cNvPr>
            <p:cNvSpPr/>
            <p:nvPr/>
          </p:nvSpPr>
          <p:spPr>
            <a:xfrm>
              <a:off x="10300544" y="201544"/>
              <a:ext cx="1753952" cy="430403"/>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err="1">
                  <a:solidFill>
                    <a:sysClr val="windowText" lastClr="000000"/>
                  </a:solidFill>
                  <a:latin typeface="Arial" panose="020B0604020202020204" pitchFamily="34" charset="0"/>
                  <a:cs typeface="Arial" panose="020B0604020202020204" pitchFamily="34" charset="0"/>
                </a:rPr>
                <a:t>FastQC</a:t>
              </a:r>
              <a:endParaRPr lang="en-US" sz="1600" b="1" dirty="0">
                <a:solidFill>
                  <a:sysClr val="windowText" lastClr="000000"/>
                </a:solidFill>
                <a:latin typeface="Arial" panose="020B0604020202020204" pitchFamily="34" charset="0"/>
                <a:cs typeface="Arial" panose="020B0604020202020204" pitchFamily="34" charset="0"/>
              </a:endParaRPr>
            </a:p>
          </p:txBody>
        </p:sp>
        <p:sp>
          <p:nvSpPr>
            <p:cNvPr id="37" name="Triangle 36">
              <a:extLst>
                <a:ext uri="{FF2B5EF4-FFF2-40B4-BE49-F238E27FC236}">
                  <a16:creationId xmlns:a16="http://schemas.microsoft.com/office/drawing/2014/main" id="{64D140C8-E714-2FB1-844B-1EA12FFBF84A}"/>
                </a:ext>
              </a:extLst>
            </p:cNvPr>
            <p:cNvSpPr/>
            <p:nvPr/>
          </p:nvSpPr>
          <p:spPr>
            <a:xfrm rot="10800000">
              <a:off x="11017819" y="552884"/>
              <a:ext cx="315571" cy="242644"/>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8" name="Picture 37">
            <a:extLst>
              <a:ext uri="{FF2B5EF4-FFF2-40B4-BE49-F238E27FC236}">
                <a16:creationId xmlns:a16="http://schemas.microsoft.com/office/drawing/2014/main" id="{BDF62D2E-7EB0-93DB-B350-BB043966AFF9}"/>
              </a:ext>
            </a:extLst>
          </p:cNvPr>
          <p:cNvPicPr>
            <a:picLocks noChangeAspect="1"/>
          </p:cNvPicPr>
          <p:nvPr/>
        </p:nvPicPr>
        <p:blipFill>
          <a:blip r:embed="rId6"/>
          <a:stretch>
            <a:fillRect/>
          </a:stretch>
        </p:blipFill>
        <p:spPr>
          <a:xfrm>
            <a:off x="11149658" y="-116200"/>
            <a:ext cx="1171827" cy="828972"/>
          </a:xfrm>
          <a:prstGeom prst="rect">
            <a:avLst/>
          </a:prstGeom>
        </p:spPr>
      </p:pic>
      <p:sp>
        <p:nvSpPr>
          <p:cNvPr id="39" name="TextBox 38">
            <a:extLst>
              <a:ext uri="{FF2B5EF4-FFF2-40B4-BE49-F238E27FC236}">
                <a16:creationId xmlns:a16="http://schemas.microsoft.com/office/drawing/2014/main" id="{8D071078-9E3A-EAC1-CE64-22D24D617C82}"/>
              </a:ext>
            </a:extLst>
          </p:cNvPr>
          <p:cNvSpPr txBox="1"/>
          <p:nvPr/>
        </p:nvSpPr>
        <p:spPr>
          <a:xfrm>
            <a:off x="11416283" y="191150"/>
            <a:ext cx="1158904" cy="400110"/>
          </a:xfrm>
          <a:prstGeom prst="rect">
            <a:avLst/>
          </a:prstGeom>
          <a:noFill/>
        </p:spPr>
        <p:txBody>
          <a:bodyPr wrap="square" rtlCol="0">
            <a:spAutoFit/>
          </a:bodyPr>
          <a:lstStyle/>
          <a:p>
            <a:r>
              <a:rPr lang="en-US" sz="2000" b="1" dirty="0">
                <a:latin typeface="Century Gothic" panose="020B0502020202020204" pitchFamily="34" charset="0"/>
              </a:rPr>
              <a:t>QC</a:t>
            </a:r>
          </a:p>
        </p:txBody>
      </p:sp>
      <p:grpSp>
        <p:nvGrpSpPr>
          <p:cNvPr id="40" name="Group 39">
            <a:extLst>
              <a:ext uri="{FF2B5EF4-FFF2-40B4-BE49-F238E27FC236}">
                <a16:creationId xmlns:a16="http://schemas.microsoft.com/office/drawing/2014/main" id="{AA4821F7-C771-EDED-048F-C50BD8E6CEF1}"/>
              </a:ext>
            </a:extLst>
          </p:cNvPr>
          <p:cNvGrpSpPr/>
          <p:nvPr/>
        </p:nvGrpSpPr>
        <p:grpSpPr>
          <a:xfrm>
            <a:off x="9589199" y="4475720"/>
            <a:ext cx="1753952" cy="593984"/>
            <a:chOff x="10300544" y="201544"/>
            <a:chExt cx="1753952" cy="593984"/>
          </a:xfrm>
        </p:grpSpPr>
        <p:sp>
          <p:nvSpPr>
            <p:cNvPr id="41" name="Rounded Rectangle 40">
              <a:extLst>
                <a:ext uri="{FF2B5EF4-FFF2-40B4-BE49-F238E27FC236}">
                  <a16:creationId xmlns:a16="http://schemas.microsoft.com/office/drawing/2014/main" id="{07CACA36-AADF-97B0-3CE9-03DEB918019F}"/>
                </a:ext>
              </a:extLst>
            </p:cNvPr>
            <p:cNvSpPr/>
            <p:nvPr/>
          </p:nvSpPr>
          <p:spPr>
            <a:xfrm>
              <a:off x="10300544" y="201544"/>
              <a:ext cx="1753952" cy="430403"/>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ysClr val="windowText" lastClr="000000"/>
                  </a:solidFill>
                  <a:latin typeface="Arial" panose="020B0604020202020204" pitchFamily="34" charset="0"/>
                  <a:cs typeface="Arial" panose="020B0604020202020204" pitchFamily="34" charset="0"/>
                </a:rPr>
                <a:t>Length Filter</a:t>
              </a:r>
            </a:p>
          </p:txBody>
        </p:sp>
        <p:sp>
          <p:nvSpPr>
            <p:cNvPr id="42" name="Triangle 41">
              <a:extLst>
                <a:ext uri="{FF2B5EF4-FFF2-40B4-BE49-F238E27FC236}">
                  <a16:creationId xmlns:a16="http://schemas.microsoft.com/office/drawing/2014/main" id="{575B1703-05E7-6A36-5561-9EBB63DD9E16}"/>
                </a:ext>
              </a:extLst>
            </p:cNvPr>
            <p:cNvSpPr/>
            <p:nvPr/>
          </p:nvSpPr>
          <p:spPr>
            <a:xfrm rot="10800000">
              <a:off x="11017819" y="552884"/>
              <a:ext cx="315571" cy="242644"/>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3" name="Picture 42">
            <a:extLst>
              <a:ext uri="{FF2B5EF4-FFF2-40B4-BE49-F238E27FC236}">
                <a16:creationId xmlns:a16="http://schemas.microsoft.com/office/drawing/2014/main" id="{830D7E7A-189A-4F31-2856-5F6458462D64}"/>
              </a:ext>
            </a:extLst>
          </p:cNvPr>
          <p:cNvPicPr>
            <a:picLocks noChangeAspect="1"/>
          </p:cNvPicPr>
          <p:nvPr/>
        </p:nvPicPr>
        <p:blipFill>
          <a:blip r:embed="rId6"/>
          <a:stretch>
            <a:fillRect/>
          </a:stretch>
        </p:blipFill>
        <p:spPr>
          <a:xfrm>
            <a:off x="11155301" y="2948736"/>
            <a:ext cx="1171827" cy="828972"/>
          </a:xfrm>
          <a:prstGeom prst="rect">
            <a:avLst/>
          </a:prstGeom>
        </p:spPr>
      </p:pic>
      <p:sp>
        <p:nvSpPr>
          <p:cNvPr id="44" name="TextBox 43">
            <a:extLst>
              <a:ext uri="{FF2B5EF4-FFF2-40B4-BE49-F238E27FC236}">
                <a16:creationId xmlns:a16="http://schemas.microsoft.com/office/drawing/2014/main" id="{E92F1689-7F2A-6CE1-ECC3-A31DDA542EF8}"/>
              </a:ext>
            </a:extLst>
          </p:cNvPr>
          <p:cNvSpPr txBox="1"/>
          <p:nvPr/>
        </p:nvSpPr>
        <p:spPr>
          <a:xfrm>
            <a:off x="11433215" y="3256085"/>
            <a:ext cx="1158904" cy="400110"/>
          </a:xfrm>
          <a:prstGeom prst="rect">
            <a:avLst/>
          </a:prstGeom>
          <a:noFill/>
        </p:spPr>
        <p:txBody>
          <a:bodyPr wrap="square" rtlCol="0">
            <a:spAutoFit/>
          </a:bodyPr>
          <a:lstStyle/>
          <a:p>
            <a:r>
              <a:rPr lang="en-US" sz="2000" b="1" dirty="0">
                <a:latin typeface="Century Gothic" panose="020B0502020202020204" pitchFamily="34" charset="0"/>
              </a:rPr>
              <a:t>QC</a:t>
            </a:r>
          </a:p>
        </p:txBody>
      </p:sp>
      <p:pic>
        <p:nvPicPr>
          <p:cNvPr id="45" name="Picture 44">
            <a:extLst>
              <a:ext uri="{FF2B5EF4-FFF2-40B4-BE49-F238E27FC236}">
                <a16:creationId xmlns:a16="http://schemas.microsoft.com/office/drawing/2014/main" id="{60594E21-9608-707C-1898-6FFBAD38E2EB}"/>
              </a:ext>
            </a:extLst>
          </p:cNvPr>
          <p:cNvPicPr>
            <a:picLocks noChangeAspect="1"/>
          </p:cNvPicPr>
          <p:nvPr/>
        </p:nvPicPr>
        <p:blipFill>
          <a:blip r:embed="rId6"/>
          <a:stretch>
            <a:fillRect/>
          </a:stretch>
        </p:blipFill>
        <p:spPr>
          <a:xfrm>
            <a:off x="11160945" y="3575270"/>
            <a:ext cx="1171827" cy="828972"/>
          </a:xfrm>
          <a:prstGeom prst="rect">
            <a:avLst/>
          </a:prstGeom>
        </p:spPr>
      </p:pic>
      <p:pic>
        <p:nvPicPr>
          <p:cNvPr id="46" name="Picture 45">
            <a:extLst>
              <a:ext uri="{FF2B5EF4-FFF2-40B4-BE49-F238E27FC236}">
                <a16:creationId xmlns:a16="http://schemas.microsoft.com/office/drawing/2014/main" id="{DF2C6A5C-C958-D534-88EC-758F66B955DA}"/>
              </a:ext>
            </a:extLst>
          </p:cNvPr>
          <p:cNvPicPr>
            <a:picLocks noChangeAspect="1"/>
          </p:cNvPicPr>
          <p:nvPr/>
        </p:nvPicPr>
        <p:blipFill>
          <a:blip r:embed="rId6"/>
          <a:stretch>
            <a:fillRect/>
          </a:stretch>
        </p:blipFill>
        <p:spPr>
          <a:xfrm>
            <a:off x="11172233" y="4218739"/>
            <a:ext cx="1171827" cy="828972"/>
          </a:xfrm>
          <a:prstGeom prst="rect">
            <a:avLst/>
          </a:prstGeom>
        </p:spPr>
      </p:pic>
      <p:sp>
        <p:nvSpPr>
          <p:cNvPr id="48" name="TextBox 47">
            <a:extLst>
              <a:ext uri="{FF2B5EF4-FFF2-40B4-BE49-F238E27FC236}">
                <a16:creationId xmlns:a16="http://schemas.microsoft.com/office/drawing/2014/main" id="{E8A3A3E3-91FA-7B5B-4F3D-85099B29F4DB}"/>
              </a:ext>
            </a:extLst>
          </p:cNvPr>
          <p:cNvSpPr txBox="1"/>
          <p:nvPr/>
        </p:nvSpPr>
        <p:spPr>
          <a:xfrm>
            <a:off x="11423537" y="3889455"/>
            <a:ext cx="1158904" cy="400110"/>
          </a:xfrm>
          <a:prstGeom prst="rect">
            <a:avLst/>
          </a:prstGeom>
          <a:noFill/>
        </p:spPr>
        <p:txBody>
          <a:bodyPr wrap="square" rtlCol="0">
            <a:spAutoFit/>
          </a:bodyPr>
          <a:lstStyle/>
          <a:p>
            <a:r>
              <a:rPr lang="en-US" sz="2000" b="1" dirty="0">
                <a:latin typeface="Century Gothic" panose="020B0502020202020204" pitchFamily="34" charset="0"/>
              </a:rPr>
              <a:t>QC</a:t>
            </a:r>
          </a:p>
        </p:txBody>
      </p:sp>
      <p:sp>
        <p:nvSpPr>
          <p:cNvPr id="49" name="TextBox 48">
            <a:extLst>
              <a:ext uri="{FF2B5EF4-FFF2-40B4-BE49-F238E27FC236}">
                <a16:creationId xmlns:a16="http://schemas.microsoft.com/office/drawing/2014/main" id="{D8F23FF7-F621-850D-3F1A-49D35DC02EB6}"/>
              </a:ext>
            </a:extLst>
          </p:cNvPr>
          <p:cNvSpPr txBox="1"/>
          <p:nvPr/>
        </p:nvSpPr>
        <p:spPr>
          <a:xfrm>
            <a:off x="11440469" y="4527279"/>
            <a:ext cx="1158904" cy="400110"/>
          </a:xfrm>
          <a:prstGeom prst="rect">
            <a:avLst/>
          </a:prstGeom>
          <a:noFill/>
        </p:spPr>
        <p:txBody>
          <a:bodyPr wrap="square" rtlCol="0">
            <a:spAutoFit/>
          </a:bodyPr>
          <a:lstStyle/>
          <a:p>
            <a:r>
              <a:rPr lang="en-US" sz="2000" b="1" dirty="0">
                <a:latin typeface="Century Gothic" panose="020B0502020202020204" pitchFamily="34" charset="0"/>
              </a:rPr>
              <a:t>QC</a:t>
            </a:r>
          </a:p>
        </p:txBody>
      </p:sp>
      <p:pic>
        <p:nvPicPr>
          <p:cNvPr id="51" name="Picture 50">
            <a:extLst>
              <a:ext uri="{FF2B5EF4-FFF2-40B4-BE49-F238E27FC236}">
                <a16:creationId xmlns:a16="http://schemas.microsoft.com/office/drawing/2014/main" id="{020BD19E-13E1-087C-BFD2-58403245CBEA}"/>
              </a:ext>
            </a:extLst>
          </p:cNvPr>
          <p:cNvPicPr>
            <a:picLocks noChangeAspect="1"/>
          </p:cNvPicPr>
          <p:nvPr/>
        </p:nvPicPr>
        <p:blipFill>
          <a:blip r:embed="rId5"/>
          <a:stretch>
            <a:fillRect/>
          </a:stretch>
        </p:blipFill>
        <p:spPr>
          <a:xfrm>
            <a:off x="11191101" y="5485514"/>
            <a:ext cx="1145602" cy="810420"/>
          </a:xfrm>
          <a:prstGeom prst="rect">
            <a:avLst/>
          </a:prstGeom>
        </p:spPr>
      </p:pic>
      <p:sp>
        <p:nvSpPr>
          <p:cNvPr id="52" name="TextBox 51">
            <a:extLst>
              <a:ext uri="{FF2B5EF4-FFF2-40B4-BE49-F238E27FC236}">
                <a16:creationId xmlns:a16="http://schemas.microsoft.com/office/drawing/2014/main" id="{45C89E6A-6AF4-BF5D-313D-4FE94CB4C0B8}"/>
              </a:ext>
            </a:extLst>
          </p:cNvPr>
          <p:cNvSpPr txBox="1"/>
          <p:nvPr/>
        </p:nvSpPr>
        <p:spPr>
          <a:xfrm>
            <a:off x="11401249" y="5763818"/>
            <a:ext cx="1158904" cy="361637"/>
          </a:xfrm>
          <a:prstGeom prst="rect">
            <a:avLst/>
          </a:prstGeom>
          <a:noFill/>
        </p:spPr>
        <p:txBody>
          <a:bodyPr wrap="square" rtlCol="0">
            <a:spAutoFit/>
          </a:bodyPr>
          <a:lstStyle/>
          <a:p>
            <a:r>
              <a:rPr lang="en-US" sz="1700" b="1" dirty="0">
                <a:latin typeface="Century Gothic" panose="020B0502020202020204" pitchFamily="34" charset="0"/>
              </a:rPr>
              <a:t>annot</a:t>
            </a:r>
          </a:p>
        </p:txBody>
      </p:sp>
      <p:pic>
        <p:nvPicPr>
          <p:cNvPr id="53" name="Content Placeholder 4">
            <a:extLst>
              <a:ext uri="{FF2B5EF4-FFF2-40B4-BE49-F238E27FC236}">
                <a16:creationId xmlns:a16="http://schemas.microsoft.com/office/drawing/2014/main" id="{4E80F472-5E5B-B71D-A597-C9155EE3BF5D}"/>
              </a:ext>
            </a:extLst>
          </p:cNvPr>
          <p:cNvPicPr>
            <a:picLocks noChangeAspect="1"/>
          </p:cNvPicPr>
          <p:nvPr/>
        </p:nvPicPr>
        <p:blipFill rotWithShape="1">
          <a:blip r:embed="rId7"/>
          <a:srcRect l="18121" t="23131" r="17741" b="29743"/>
          <a:stretch/>
        </p:blipFill>
        <p:spPr>
          <a:xfrm>
            <a:off x="11398522" y="5044320"/>
            <a:ext cx="700054" cy="556071"/>
          </a:xfrm>
          <a:prstGeom prst="rect">
            <a:avLst/>
          </a:prstGeom>
          <a:noFill/>
          <a:ln>
            <a:noFill/>
          </a:ln>
        </p:spPr>
      </p:pic>
      <p:sp>
        <p:nvSpPr>
          <p:cNvPr id="54" name="TextBox 53">
            <a:extLst>
              <a:ext uri="{FF2B5EF4-FFF2-40B4-BE49-F238E27FC236}">
                <a16:creationId xmlns:a16="http://schemas.microsoft.com/office/drawing/2014/main" id="{688F4E2E-CB9A-FAAF-88D6-362CE74C7665}"/>
              </a:ext>
            </a:extLst>
          </p:cNvPr>
          <p:cNvSpPr txBox="1"/>
          <p:nvPr/>
        </p:nvSpPr>
        <p:spPr>
          <a:xfrm>
            <a:off x="11438248" y="5172883"/>
            <a:ext cx="971824" cy="369332"/>
          </a:xfrm>
          <a:prstGeom prst="rect">
            <a:avLst/>
          </a:prstGeom>
          <a:noFill/>
        </p:spPr>
        <p:txBody>
          <a:bodyPr wrap="square" rtlCol="0">
            <a:spAutoFit/>
          </a:bodyPr>
          <a:lstStyle/>
          <a:p>
            <a:r>
              <a:rPr lang="en-US" sz="1750" b="1" dirty="0">
                <a:latin typeface="Century Gothic" panose="020B0502020202020204" pitchFamily="34" charset="0"/>
              </a:rPr>
              <a:t>SAG</a:t>
            </a:r>
          </a:p>
        </p:txBody>
      </p:sp>
    </p:spTree>
    <p:extLst>
      <p:ext uri="{BB962C8B-B14F-4D97-AF65-F5344CB8AC3E}">
        <p14:creationId xmlns:p14="http://schemas.microsoft.com/office/powerpoint/2010/main" val="232338604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53C2C7-A922-D742-B598-B2EFCBBF19A7}"/>
              </a:ext>
            </a:extLst>
          </p:cNvPr>
          <p:cNvSpPr>
            <a:spLocks noGrp="1"/>
          </p:cNvSpPr>
          <p:nvPr>
            <p:ph type="title"/>
          </p:nvPr>
        </p:nvSpPr>
        <p:spPr>
          <a:xfrm>
            <a:off x="810619" y="183164"/>
            <a:ext cx="10515600" cy="1325563"/>
          </a:xfrm>
        </p:spPr>
        <p:txBody>
          <a:bodyPr/>
          <a:lstStyle/>
          <a:p>
            <a:r>
              <a:rPr lang="en-US" dirty="0"/>
              <a:t>15. </a:t>
            </a:r>
            <a:r>
              <a:rPr lang="en-US" dirty="0" err="1"/>
              <a:t>Prokka</a:t>
            </a:r>
            <a:r>
              <a:rPr lang="en-US" dirty="0"/>
              <a:t> usage</a:t>
            </a:r>
          </a:p>
        </p:txBody>
      </p:sp>
      <p:sp>
        <p:nvSpPr>
          <p:cNvPr id="3" name="Content Placeholder 2">
            <a:extLst>
              <a:ext uri="{FF2B5EF4-FFF2-40B4-BE49-F238E27FC236}">
                <a16:creationId xmlns:a16="http://schemas.microsoft.com/office/drawing/2014/main" id="{622E3960-D23D-6A4B-9943-1AB25958171A}"/>
              </a:ext>
            </a:extLst>
          </p:cNvPr>
          <p:cNvSpPr>
            <a:spLocks noGrp="1"/>
          </p:cNvSpPr>
          <p:nvPr>
            <p:ph idx="1"/>
          </p:nvPr>
        </p:nvSpPr>
        <p:spPr>
          <a:xfrm>
            <a:off x="351691" y="1489166"/>
            <a:ext cx="7954109" cy="5003709"/>
          </a:xfrm>
        </p:spPr>
        <p:txBody>
          <a:bodyPr>
            <a:normAutofit fontScale="85000" lnSpcReduction="20000"/>
          </a:bodyPr>
          <a:lstStyle/>
          <a:p>
            <a:pPr marL="0" indent="0">
              <a:buNone/>
            </a:pPr>
            <a:r>
              <a:rPr lang="en-US" b="1" dirty="0">
                <a:latin typeface="TH SarabunPSK" panose="020B0500040200020003" pitchFamily="34" charset="-34"/>
                <a:cs typeface="TH SarabunPSK" panose="020B0500040200020003" pitchFamily="34" charset="-34"/>
              </a:rPr>
              <a:t>Command:</a:t>
            </a:r>
          </a:p>
          <a:p>
            <a:pPr marL="0" indent="0">
              <a:buNone/>
            </a:pPr>
            <a:r>
              <a:rPr lang="en-US" b="1" dirty="0" err="1">
                <a:latin typeface="TH SarabunPSK" panose="020B0500040200020003" pitchFamily="34" charset="-34"/>
                <a:cs typeface="TH SarabunPSK" panose="020B0500040200020003" pitchFamily="34" charset="-34"/>
              </a:rPr>
              <a:t>prokka</a:t>
            </a:r>
            <a:r>
              <a:rPr lang="en-US" dirty="0">
                <a:latin typeface="TH SarabunPSK" panose="020B0500040200020003" pitchFamily="34" charset="-34"/>
                <a:cs typeface="TH SarabunPSK" panose="020B0500040200020003" pitchFamily="34" charset="-34"/>
              </a:rPr>
              <a:t> --</a:t>
            </a:r>
            <a:r>
              <a:rPr lang="en-US" dirty="0" err="1">
                <a:latin typeface="TH SarabunPSK" panose="020B0500040200020003" pitchFamily="34" charset="-34"/>
                <a:cs typeface="TH SarabunPSK" panose="020B0500040200020003" pitchFamily="34" charset="-34"/>
              </a:rPr>
              <a:t>gcode</a:t>
            </a:r>
            <a:r>
              <a:rPr lang="en-US" dirty="0">
                <a:latin typeface="TH SarabunPSK" panose="020B0500040200020003" pitchFamily="34" charset="-34"/>
                <a:cs typeface="TH SarabunPSK" panose="020B0500040200020003" pitchFamily="34" charset="-34"/>
              </a:rPr>
              <a:t> {11 or 4} \</a:t>
            </a:r>
          </a:p>
          <a:p>
            <a:pPr marL="0" indent="0">
              <a:buNone/>
            </a:pPr>
            <a:r>
              <a:rPr lang="en-US" dirty="0">
                <a:latin typeface="TH SarabunPSK" panose="020B0500040200020003" pitchFamily="34" charset="-34"/>
                <a:cs typeface="TH SarabunPSK" panose="020B0500040200020003" pitchFamily="34" charset="-34"/>
              </a:rPr>
              <a:t>--</a:t>
            </a:r>
            <a:r>
              <a:rPr lang="en-US" dirty="0" err="1">
                <a:latin typeface="TH SarabunPSK" panose="020B0500040200020003" pitchFamily="34" charset="-34"/>
                <a:cs typeface="TH SarabunPSK" panose="020B0500040200020003" pitchFamily="34" charset="-34"/>
              </a:rPr>
              <a:t>outdir</a:t>
            </a:r>
            <a:r>
              <a:rPr lang="en-US" dirty="0">
                <a:latin typeface="TH SarabunPSK" panose="020B0500040200020003" pitchFamily="34" charset="-34"/>
                <a:cs typeface="TH SarabunPSK" panose="020B0500040200020003" pitchFamily="34" charset="-34"/>
              </a:rPr>
              <a:t> {</a:t>
            </a:r>
            <a:r>
              <a:rPr lang="en-US" dirty="0" err="1">
                <a:latin typeface="TH SarabunPSK" panose="020B0500040200020003" pitchFamily="34" charset="-34"/>
                <a:cs typeface="TH SarabunPSK" panose="020B0500040200020003" pitchFamily="34" charset="-34"/>
              </a:rPr>
              <a:t>sample_id</a:t>
            </a:r>
            <a:r>
              <a:rPr lang="en-US" dirty="0">
                <a:latin typeface="TH SarabunPSK" panose="020B0500040200020003" pitchFamily="34" charset="-34"/>
                <a:cs typeface="TH SarabunPSK" panose="020B0500040200020003" pitchFamily="34" charset="-34"/>
              </a:rPr>
              <a:t>} \</a:t>
            </a:r>
          </a:p>
          <a:p>
            <a:pPr marL="0" indent="0">
              <a:buNone/>
            </a:pPr>
            <a:r>
              <a:rPr lang="en-US" dirty="0">
                <a:latin typeface="TH SarabunPSK" panose="020B0500040200020003" pitchFamily="34" charset="-34"/>
                <a:cs typeface="TH SarabunPSK" panose="020B0500040200020003" pitchFamily="34" charset="-34"/>
              </a:rPr>
              <a:t>--proteins {</a:t>
            </a:r>
            <a:r>
              <a:rPr lang="en-US" dirty="0" err="1">
                <a:latin typeface="TH SarabunPSK" panose="020B0500040200020003" pitchFamily="34" charset="-34"/>
                <a:cs typeface="TH SarabunPSK" panose="020B0500040200020003" pitchFamily="34" charset="-34"/>
              </a:rPr>
              <a:t>local_reference_database_of_swissprot_proteins</a:t>
            </a:r>
            <a:r>
              <a:rPr lang="en-US" dirty="0">
                <a:latin typeface="TH SarabunPSK" panose="020B0500040200020003" pitchFamily="34" charset="-34"/>
                <a:cs typeface="TH SarabunPSK" panose="020B0500040200020003" pitchFamily="34" charset="-34"/>
              </a:rPr>
              <a:t>} \</a:t>
            </a:r>
          </a:p>
          <a:p>
            <a:pPr marL="0" indent="0">
              <a:buNone/>
            </a:pPr>
            <a:r>
              <a:rPr lang="en-US" dirty="0" err="1">
                <a:latin typeface="TH SarabunPSK" panose="020B0500040200020003" pitchFamily="34" charset="-34"/>
                <a:cs typeface="TH SarabunPSK" panose="020B0500040200020003" pitchFamily="34" charset="-34"/>
              </a:rPr>
              <a:t>final_contigs</a:t>
            </a:r>
            <a:r>
              <a:rPr lang="en-US" dirty="0">
                <a:latin typeface="TH SarabunPSK" panose="020B0500040200020003" pitchFamily="34" charset="-34"/>
                <a:cs typeface="TH SarabunPSK" panose="020B0500040200020003" pitchFamily="34" charset="-34"/>
              </a:rPr>
              <a:t>_(ID}.</a:t>
            </a:r>
            <a:r>
              <a:rPr lang="en-US" dirty="0" err="1">
                <a:latin typeface="TH SarabunPSK" panose="020B0500040200020003" pitchFamily="34" charset="-34"/>
                <a:cs typeface="TH SarabunPSK" panose="020B0500040200020003" pitchFamily="34" charset="-34"/>
              </a:rPr>
              <a:t>fasta</a:t>
            </a:r>
            <a:endParaRPr lang="en-US" dirty="0">
              <a:latin typeface="TH SarabunPSK" panose="020B0500040200020003" pitchFamily="34" charset="-34"/>
              <a:cs typeface="TH SarabunPSK" panose="020B0500040200020003" pitchFamily="34" charset="-34"/>
            </a:endParaRPr>
          </a:p>
          <a:p>
            <a:pPr marL="457200" lvl="1" indent="0">
              <a:buNone/>
            </a:pPr>
            <a:endParaRPr lang="en-US" dirty="0"/>
          </a:p>
          <a:p>
            <a:r>
              <a:rPr lang="en-US" dirty="0"/>
              <a:t>Note:</a:t>
            </a:r>
          </a:p>
          <a:p>
            <a:pPr marL="0" indent="0">
              <a:buNone/>
            </a:pPr>
            <a:endParaRPr lang="en-US" dirty="0"/>
          </a:p>
          <a:p>
            <a:pPr marL="457200" lvl="1" indent="0">
              <a:buNone/>
            </a:pPr>
            <a:r>
              <a:rPr lang="en-US" dirty="0"/>
              <a:t>By default, </a:t>
            </a:r>
            <a:r>
              <a:rPr lang="en-US" dirty="0" err="1"/>
              <a:t>Prokka</a:t>
            </a:r>
            <a:r>
              <a:rPr lang="en-US" dirty="0"/>
              <a:t> runs Prodigal with translation table </a:t>
            </a:r>
            <a:r>
              <a:rPr lang="en-US" b="1" dirty="0"/>
              <a:t>11</a:t>
            </a:r>
          </a:p>
          <a:p>
            <a:pPr marL="457200" lvl="1" indent="0">
              <a:buNone/>
            </a:pPr>
            <a:r>
              <a:rPr lang="en-US" dirty="0"/>
              <a:t>	“Bacterial, archaeal, and plant plastid genetic code”</a:t>
            </a:r>
          </a:p>
          <a:p>
            <a:pPr marL="457200" lvl="1" indent="0">
              <a:buNone/>
            </a:pPr>
            <a:endParaRPr lang="en-US" dirty="0"/>
          </a:p>
          <a:p>
            <a:pPr marL="457200" lvl="1" indent="0">
              <a:buNone/>
            </a:pPr>
            <a:r>
              <a:rPr lang="en-US" dirty="0"/>
              <a:t>We use either 11 or 4, informed by </a:t>
            </a:r>
            <a:r>
              <a:rPr lang="en-US" dirty="0" err="1"/>
              <a:t>checkM</a:t>
            </a:r>
            <a:r>
              <a:rPr lang="en-US" dirty="0"/>
              <a:t>.</a:t>
            </a:r>
          </a:p>
          <a:p>
            <a:pPr marL="457200" lvl="1" indent="0">
              <a:buNone/>
            </a:pPr>
            <a:endParaRPr lang="en-US" dirty="0"/>
          </a:p>
          <a:p>
            <a:pPr marL="457200" lvl="1" indent="0">
              <a:buNone/>
            </a:pPr>
            <a:r>
              <a:rPr lang="en-US" i="1" dirty="0"/>
              <a:t>How to assess if that genetic code was inappropriate?</a:t>
            </a:r>
          </a:p>
          <a:p>
            <a:pPr marL="457200" lvl="1" indent="0">
              <a:buNone/>
            </a:pPr>
            <a:r>
              <a:rPr lang="en-US" dirty="0"/>
              <a:t>If average CDS length is very short. (Want over ~600 bp)</a:t>
            </a:r>
          </a:p>
          <a:p>
            <a:pPr marL="457200" lvl="1" indent="0">
              <a:buNone/>
            </a:pPr>
            <a:endParaRPr lang="en-US" dirty="0"/>
          </a:p>
          <a:p>
            <a:pPr marL="0" indent="0">
              <a:buNone/>
            </a:pPr>
            <a:endParaRPr lang="en-US" dirty="0"/>
          </a:p>
          <a:p>
            <a:pPr marL="0" indent="0">
              <a:buNone/>
            </a:pPr>
            <a:endParaRPr lang="en-US" dirty="0"/>
          </a:p>
        </p:txBody>
      </p:sp>
      <p:pic>
        <p:nvPicPr>
          <p:cNvPr id="14" name="Picture 13" descr="bigelow-logo.png">
            <a:extLst>
              <a:ext uri="{FF2B5EF4-FFF2-40B4-BE49-F238E27FC236}">
                <a16:creationId xmlns:a16="http://schemas.microsoft.com/office/drawing/2014/main" id="{756D71D4-F4D1-FF42-93EE-73F1F8D2D7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403" y="6439821"/>
            <a:ext cx="2250281" cy="562570"/>
          </a:xfrm>
          <a:prstGeom prst="rect">
            <a:avLst/>
          </a:prstGeom>
        </p:spPr>
      </p:pic>
      <p:grpSp>
        <p:nvGrpSpPr>
          <p:cNvPr id="4" name="Group 3">
            <a:extLst>
              <a:ext uri="{FF2B5EF4-FFF2-40B4-BE49-F238E27FC236}">
                <a16:creationId xmlns:a16="http://schemas.microsoft.com/office/drawing/2014/main" id="{FBF259E9-0706-CEB9-CE4A-98ADF3FBC81D}"/>
              </a:ext>
            </a:extLst>
          </p:cNvPr>
          <p:cNvGrpSpPr/>
          <p:nvPr/>
        </p:nvGrpSpPr>
        <p:grpSpPr>
          <a:xfrm>
            <a:off x="9566764" y="743415"/>
            <a:ext cx="1753952" cy="593984"/>
            <a:chOff x="10300544" y="201544"/>
            <a:chExt cx="1753952" cy="593984"/>
          </a:xfrm>
        </p:grpSpPr>
        <p:sp>
          <p:nvSpPr>
            <p:cNvPr id="5" name="Rounded Rectangle 4">
              <a:extLst>
                <a:ext uri="{FF2B5EF4-FFF2-40B4-BE49-F238E27FC236}">
                  <a16:creationId xmlns:a16="http://schemas.microsoft.com/office/drawing/2014/main" id="{8A9C6546-3955-9D2F-3A65-A35F5A9D1E9D}"/>
                </a:ext>
              </a:extLst>
            </p:cNvPr>
            <p:cNvSpPr/>
            <p:nvPr/>
          </p:nvSpPr>
          <p:spPr>
            <a:xfrm>
              <a:off x="10300544" y="201544"/>
              <a:ext cx="1753952" cy="430403"/>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ysClr val="windowText" lastClr="000000"/>
                  </a:solidFill>
                  <a:latin typeface="Arial" panose="020B0604020202020204" pitchFamily="34" charset="0"/>
                  <a:cs typeface="Arial" panose="020B0604020202020204" pitchFamily="34" charset="0"/>
                </a:rPr>
                <a:t>Trim</a:t>
              </a:r>
              <a:r>
                <a:rPr lang="en-US" sz="1600" dirty="0">
                  <a:solidFill>
                    <a:sysClr val="windowText" lastClr="000000"/>
                  </a:solidFill>
                  <a:latin typeface="Arial" panose="020B0604020202020204" pitchFamily="34" charset="0"/>
                  <a:cs typeface="Arial" panose="020B0604020202020204" pitchFamily="34" charset="0"/>
                </a:rPr>
                <a:t> </a:t>
              </a:r>
              <a:r>
                <a:rPr lang="en-US" sz="1600" b="1" dirty="0">
                  <a:solidFill>
                    <a:sysClr val="windowText" lastClr="000000"/>
                  </a:solidFill>
                  <a:latin typeface="Arial" panose="020B0604020202020204" pitchFamily="34" charset="0"/>
                  <a:cs typeface="Arial" panose="020B0604020202020204" pitchFamily="34" charset="0"/>
                </a:rPr>
                <a:t>Reads</a:t>
              </a:r>
            </a:p>
          </p:txBody>
        </p:sp>
        <p:sp>
          <p:nvSpPr>
            <p:cNvPr id="6" name="Triangle 5">
              <a:extLst>
                <a:ext uri="{FF2B5EF4-FFF2-40B4-BE49-F238E27FC236}">
                  <a16:creationId xmlns:a16="http://schemas.microsoft.com/office/drawing/2014/main" id="{7307EB9F-DC85-AADA-88FC-36BE87108D99}"/>
                </a:ext>
              </a:extLst>
            </p:cNvPr>
            <p:cNvSpPr/>
            <p:nvPr/>
          </p:nvSpPr>
          <p:spPr>
            <a:xfrm rot="10800000">
              <a:off x="11017819" y="552884"/>
              <a:ext cx="315571" cy="242644"/>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 name="Group 6">
            <a:extLst>
              <a:ext uri="{FF2B5EF4-FFF2-40B4-BE49-F238E27FC236}">
                <a16:creationId xmlns:a16="http://schemas.microsoft.com/office/drawing/2014/main" id="{AD3105C8-052C-577A-92C9-F18B63B4430A}"/>
              </a:ext>
            </a:extLst>
          </p:cNvPr>
          <p:cNvGrpSpPr/>
          <p:nvPr/>
        </p:nvGrpSpPr>
        <p:grpSpPr>
          <a:xfrm>
            <a:off x="9572407" y="1381240"/>
            <a:ext cx="1753952" cy="593984"/>
            <a:chOff x="10300544" y="201544"/>
            <a:chExt cx="1753952" cy="593984"/>
          </a:xfrm>
        </p:grpSpPr>
        <p:sp>
          <p:nvSpPr>
            <p:cNvPr id="8" name="Rounded Rectangle 7">
              <a:extLst>
                <a:ext uri="{FF2B5EF4-FFF2-40B4-BE49-F238E27FC236}">
                  <a16:creationId xmlns:a16="http://schemas.microsoft.com/office/drawing/2014/main" id="{60654D0C-EC5E-86B7-DC59-BDD625319C62}"/>
                </a:ext>
              </a:extLst>
            </p:cNvPr>
            <p:cNvSpPr/>
            <p:nvPr/>
          </p:nvSpPr>
          <p:spPr>
            <a:xfrm>
              <a:off x="10300544" y="201544"/>
              <a:ext cx="1753952" cy="430403"/>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ysClr val="windowText" lastClr="000000"/>
                  </a:solidFill>
                  <a:latin typeface="Arial Narrow" panose="020B0604020202020204" pitchFamily="34" charset="0"/>
                  <a:cs typeface="Arial Narrow" panose="020B0604020202020204" pitchFamily="34" charset="0"/>
                </a:rPr>
                <a:t>Filter</a:t>
              </a:r>
              <a:r>
                <a:rPr lang="en-US" sz="1400" dirty="0">
                  <a:solidFill>
                    <a:sysClr val="windowText" lastClr="000000"/>
                  </a:solidFill>
                  <a:latin typeface="Arial Narrow" panose="020B0604020202020204" pitchFamily="34" charset="0"/>
                  <a:cs typeface="Arial Narrow" panose="020B0604020202020204" pitchFamily="34" charset="0"/>
                </a:rPr>
                <a:t> </a:t>
              </a:r>
              <a:r>
                <a:rPr lang="en-US" sz="1400" b="1" dirty="0">
                  <a:solidFill>
                    <a:sysClr val="windowText" lastClr="000000"/>
                  </a:solidFill>
                  <a:latin typeface="Arial Narrow" panose="020B0604020202020204" pitchFamily="34" charset="0"/>
                  <a:cs typeface="Arial Narrow" panose="020B0604020202020204" pitchFamily="34" charset="0"/>
                </a:rPr>
                <a:t>Low-complexity</a:t>
              </a:r>
            </a:p>
          </p:txBody>
        </p:sp>
        <p:sp>
          <p:nvSpPr>
            <p:cNvPr id="9" name="Triangle 8">
              <a:extLst>
                <a:ext uri="{FF2B5EF4-FFF2-40B4-BE49-F238E27FC236}">
                  <a16:creationId xmlns:a16="http://schemas.microsoft.com/office/drawing/2014/main" id="{83331B6A-173B-30FE-5F63-AE36AD36D2DF}"/>
                </a:ext>
              </a:extLst>
            </p:cNvPr>
            <p:cNvSpPr/>
            <p:nvPr/>
          </p:nvSpPr>
          <p:spPr>
            <a:xfrm rot="10800000">
              <a:off x="11017819" y="552884"/>
              <a:ext cx="315571" cy="242644"/>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 name="Group 9">
            <a:extLst>
              <a:ext uri="{FF2B5EF4-FFF2-40B4-BE49-F238E27FC236}">
                <a16:creationId xmlns:a16="http://schemas.microsoft.com/office/drawing/2014/main" id="{B4586F00-A65A-E5CA-69A3-2CB12F9949F2}"/>
              </a:ext>
            </a:extLst>
          </p:cNvPr>
          <p:cNvGrpSpPr/>
          <p:nvPr/>
        </p:nvGrpSpPr>
        <p:grpSpPr>
          <a:xfrm>
            <a:off x="9578050" y="1996489"/>
            <a:ext cx="1753952" cy="593984"/>
            <a:chOff x="10300544" y="201544"/>
            <a:chExt cx="1753952" cy="593984"/>
          </a:xfrm>
        </p:grpSpPr>
        <p:sp>
          <p:nvSpPr>
            <p:cNvPr id="11" name="Rounded Rectangle 10">
              <a:extLst>
                <a:ext uri="{FF2B5EF4-FFF2-40B4-BE49-F238E27FC236}">
                  <a16:creationId xmlns:a16="http://schemas.microsoft.com/office/drawing/2014/main" id="{23284014-E4E2-0460-2F4F-8A497349F186}"/>
                </a:ext>
              </a:extLst>
            </p:cNvPr>
            <p:cNvSpPr/>
            <p:nvPr/>
          </p:nvSpPr>
          <p:spPr>
            <a:xfrm>
              <a:off x="10300544" y="201544"/>
              <a:ext cx="1753952" cy="430403"/>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ysClr val="windowText" lastClr="000000"/>
                  </a:solidFill>
                  <a:latin typeface="Arial" panose="020B0604020202020204" pitchFamily="34" charset="0"/>
                  <a:cs typeface="Arial" panose="020B0604020202020204" pitchFamily="34" charset="0"/>
                </a:rPr>
                <a:t>Normalize</a:t>
              </a:r>
            </a:p>
          </p:txBody>
        </p:sp>
        <p:sp>
          <p:nvSpPr>
            <p:cNvPr id="12" name="Triangle 11">
              <a:extLst>
                <a:ext uri="{FF2B5EF4-FFF2-40B4-BE49-F238E27FC236}">
                  <a16:creationId xmlns:a16="http://schemas.microsoft.com/office/drawing/2014/main" id="{2A29CEDD-94E4-4386-47DB-AABB50579864}"/>
                </a:ext>
              </a:extLst>
            </p:cNvPr>
            <p:cNvSpPr/>
            <p:nvPr/>
          </p:nvSpPr>
          <p:spPr>
            <a:xfrm rot="10800000">
              <a:off x="11017819" y="552884"/>
              <a:ext cx="315571" cy="242644"/>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 name="Group 12">
            <a:extLst>
              <a:ext uri="{FF2B5EF4-FFF2-40B4-BE49-F238E27FC236}">
                <a16:creationId xmlns:a16="http://schemas.microsoft.com/office/drawing/2014/main" id="{AE6BC0B0-F3EC-E157-2B7D-6A827CA29544}"/>
              </a:ext>
            </a:extLst>
          </p:cNvPr>
          <p:cNvGrpSpPr/>
          <p:nvPr/>
        </p:nvGrpSpPr>
        <p:grpSpPr>
          <a:xfrm>
            <a:off x="9577913" y="2613051"/>
            <a:ext cx="1753952" cy="593984"/>
            <a:chOff x="10300544" y="201544"/>
            <a:chExt cx="1753952" cy="593984"/>
          </a:xfrm>
        </p:grpSpPr>
        <p:sp>
          <p:nvSpPr>
            <p:cNvPr id="15" name="Rounded Rectangle 14">
              <a:extLst>
                <a:ext uri="{FF2B5EF4-FFF2-40B4-BE49-F238E27FC236}">
                  <a16:creationId xmlns:a16="http://schemas.microsoft.com/office/drawing/2014/main" id="{AD8029E9-7C6F-70B3-494C-3B4764EE164F}"/>
                </a:ext>
              </a:extLst>
            </p:cNvPr>
            <p:cNvSpPr/>
            <p:nvPr/>
          </p:nvSpPr>
          <p:spPr>
            <a:xfrm>
              <a:off x="10300544" y="201544"/>
              <a:ext cx="1753952" cy="430403"/>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ysClr val="windowText" lastClr="000000"/>
                  </a:solidFill>
                  <a:latin typeface="Arial" panose="020B0604020202020204" pitchFamily="34" charset="0"/>
                  <a:cs typeface="Arial" panose="020B0604020202020204" pitchFamily="34" charset="0"/>
                </a:rPr>
                <a:t>Decontaminate</a:t>
              </a:r>
            </a:p>
          </p:txBody>
        </p:sp>
        <p:sp>
          <p:nvSpPr>
            <p:cNvPr id="16" name="Triangle 15">
              <a:extLst>
                <a:ext uri="{FF2B5EF4-FFF2-40B4-BE49-F238E27FC236}">
                  <a16:creationId xmlns:a16="http://schemas.microsoft.com/office/drawing/2014/main" id="{F1BEF44A-7B7D-81B5-1D55-1224E3E61AB6}"/>
                </a:ext>
              </a:extLst>
            </p:cNvPr>
            <p:cNvSpPr/>
            <p:nvPr/>
          </p:nvSpPr>
          <p:spPr>
            <a:xfrm rot="10800000">
              <a:off x="11017819" y="552884"/>
              <a:ext cx="315571" cy="242644"/>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 16">
            <a:extLst>
              <a:ext uri="{FF2B5EF4-FFF2-40B4-BE49-F238E27FC236}">
                <a16:creationId xmlns:a16="http://schemas.microsoft.com/office/drawing/2014/main" id="{DC6D0A3B-46C1-97C5-F05C-72E7E6EA3902}"/>
              </a:ext>
            </a:extLst>
          </p:cNvPr>
          <p:cNvGrpSpPr/>
          <p:nvPr/>
        </p:nvGrpSpPr>
        <p:grpSpPr>
          <a:xfrm>
            <a:off x="9572267" y="3217010"/>
            <a:ext cx="1753952" cy="593984"/>
            <a:chOff x="10300544" y="201544"/>
            <a:chExt cx="1753952" cy="593984"/>
          </a:xfrm>
        </p:grpSpPr>
        <p:sp>
          <p:nvSpPr>
            <p:cNvPr id="18" name="Rounded Rectangle 17">
              <a:extLst>
                <a:ext uri="{FF2B5EF4-FFF2-40B4-BE49-F238E27FC236}">
                  <a16:creationId xmlns:a16="http://schemas.microsoft.com/office/drawing/2014/main" id="{40C45C24-5F75-7145-93A5-D0AC086429A9}"/>
                </a:ext>
              </a:extLst>
            </p:cNvPr>
            <p:cNvSpPr/>
            <p:nvPr/>
          </p:nvSpPr>
          <p:spPr>
            <a:xfrm>
              <a:off x="10300544" y="201544"/>
              <a:ext cx="1753952" cy="430403"/>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ysClr val="windowText" lastClr="000000"/>
                  </a:solidFill>
                  <a:latin typeface="Arial Narrow" panose="020B0604020202020204" pitchFamily="34" charset="0"/>
                  <a:cs typeface="Arial Narrow" panose="020B0604020202020204" pitchFamily="34" charset="0"/>
                </a:rPr>
                <a:t>Assemble Genome</a:t>
              </a:r>
            </a:p>
          </p:txBody>
        </p:sp>
        <p:sp>
          <p:nvSpPr>
            <p:cNvPr id="19" name="Triangle 18">
              <a:extLst>
                <a:ext uri="{FF2B5EF4-FFF2-40B4-BE49-F238E27FC236}">
                  <a16:creationId xmlns:a16="http://schemas.microsoft.com/office/drawing/2014/main" id="{39A0FD12-1BE2-797F-535F-0A8D751AB599}"/>
                </a:ext>
              </a:extLst>
            </p:cNvPr>
            <p:cNvSpPr/>
            <p:nvPr/>
          </p:nvSpPr>
          <p:spPr>
            <a:xfrm rot="10800000">
              <a:off x="11017819" y="552884"/>
              <a:ext cx="315571" cy="242644"/>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 name="Group 19">
            <a:extLst>
              <a:ext uri="{FF2B5EF4-FFF2-40B4-BE49-F238E27FC236}">
                <a16:creationId xmlns:a16="http://schemas.microsoft.com/office/drawing/2014/main" id="{2FFC764E-AC0C-5CA0-0F36-7E2B74ECFA80}"/>
              </a:ext>
            </a:extLst>
          </p:cNvPr>
          <p:cNvGrpSpPr/>
          <p:nvPr/>
        </p:nvGrpSpPr>
        <p:grpSpPr>
          <a:xfrm>
            <a:off x="9583556" y="3837894"/>
            <a:ext cx="1753952" cy="593984"/>
            <a:chOff x="10300544" y="201544"/>
            <a:chExt cx="1753952" cy="593984"/>
          </a:xfrm>
        </p:grpSpPr>
        <p:sp>
          <p:nvSpPr>
            <p:cNvPr id="21" name="Rounded Rectangle 20">
              <a:extLst>
                <a:ext uri="{FF2B5EF4-FFF2-40B4-BE49-F238E27FC236}">
                  <a16:creationId xmlns:a16="http://schemas.microsoft.com/office/drawing/2014/main" id="{CB0F8B8E-8BA1-AC7E-A39C-F1138C65CF12}"/>
                </a:ext>
              </a:extLst>
            </p:cNvPr>
            <p:cNvSpPr/>
            <p:nvPr/>
          </p:nvSpPr>
          <p:spPr>
            <a:xfrm>
              <a:off x="10300544" y="201544"/>
              <a:ext cx="1753952" cy="430403"/>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ysClr val="windowText" lastClr="000000"/>
                  </a:solidFill>
                  <a:latin typeface="Arial" panose="020B0604020202020204" pitchFamily="34" charset="0"/>
                  <a:cs typeface="Arial" panose="020B0604020202020204" pitchFamily="34" charset="0"/>
                </a:rPr>
                <a:t>Trim Contigs</a:t>
              </a:r>
            </a:p>
          </p:txBody>
        </p:sp>
        <p:sp>
          <p:nvSpPr>
            <p:cNvPr id="22" name="Triangle 21">
              <a:extLst>
                <a:ext uri="{FF2B5EF4-FFF2-40B4-BE49-F238E27FC236}">
                  <a16:creationId xmlns:a16="http://schemas.microsoft.com/office/drawing/2014/main" id="{4017A445-D751-58D9-C7F5-CF85490D9D54}"/>
                </a:ext>
              </a:extLst>
            </p:cNvPr>
            <p:cNvSpPr/>
            <p:nvPr/>
          </p:nvSpPr>
          <p:spPr>
            <a:xfrm rot="10800000">
              <a:off x="11017819" y="552884"/>
              <a:ext cx="315571" cy="242644"/>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 name="Group 22">
            <a:extLst>
              <a:ext uri="{FF2B5EF4-FFF2-40B4-BE49-F238E27FC236}">
                <a16:creationId xmlns:a16="http://schemas.microsoft.com/office/drawing/2014/main" id="{4111EB4C-47F9-FF7E-B16E-E0E733DC8A69}"/>
              </a:ext>
            </a:extLst>
          </p:cNvPr>
          <p:cNvGrpSpPr/>
          <p:nvPr/>
        </p:nvGrpSpPr>
        <p:grpSpPr>
          <a:xfrm>
            <a:off x="9600488" y="5119188"/>
            <a:ext cx="1753952" cy="593984"/>
            <a:chOff x="10300544" y="201544"/>
            <a:chExt cx="1753952" cy="593984"/>
          </a:xfrm>
        </p:grpSpPr>
        <p:sp>
          <p:nvSpPr>
            <p:cNvPr id="24" name="Rounded Rectangle 23">
              <a:extLst>
                <a:ext uri="{FF2B5EF4-FFF2-40B4-BE49-F238E27FC236}">
                  <a16:creationId xmlns:a16="http://schemas.microsoft.com/office/drawing/2014/main" id="{A9C5DBCA-0E54-D74E-728C-D24A744A0DB2}"/>
                </a:ext>
              </a:extLst>
            </p:cNvPr>
            <p:cNvSpPr/>
            <p:nvPr/>
          </p:nvSpPr>
          <p:spPr>
            <a:xfrm>
              <a:off x="10300544" y="201544"/>
              <a:ext cx="1753952" cy="430403"/>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ysClr val="windowText" lastClr="000000"/>
                  </a:solidFill>
                  <a:latin typeface="Arial" panose="020B0604020202020204" pitchFamily="34" charset="0"/>
                  <a:cs typeface="Arial" panose="020B0604020202020204" pitchFamily="34" charset="0"/>
                </a:rPr>
                <a:t>Decontaminate</a:t>
              </a:r>
            </a:p>
          </p:txBody>
        </p:sp>
        <p:sp>
          <p:nvSpPr>
            <p:cNvPr id="25" name="Triangle 24">
              <a:extLst>
                <a:ext uri="{FF2B5EF4-FFF2-40B4-BE49-F238E27FC236}">
                  <a16:creationId xmlns:a16="http://schemas.microsoft.com/office/drawing/2014/main" id="{DFED840A-16CB-4773-A46C-36FF06475684}"/>
                </a:ext>
              </a:extLst>
            </p:cNvPr>
            <p:cNvSpPr/>
            <p:nvPr/>
          </p:nvSpPr>
          <p:spPr>
            <a:xfrm rot="10800000">
              <a:off x="11017819" y="552884"/>
              <a:ext cx="315571" cy="242644"/>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 name="Group 25">
            <a:extLst>
              <a:ext uri="{FF2B5EF4-FFF2-40B4-BE49-F238E27FC236}">
                <a16:creationId xmlns:a16="http://schemas.microsoft.com/office/drawing/2014/main" id="{D328444A-75AE-57DF-10AB-66E45BB3CF77}"/>
              </a:ext>
            </a:extLst>
          </p:cNvPr>
          <p:cNvGrpSpPr/>
          <p:nvPr/>
        </p:nvGrpSpPr>
        <p:grpSpPr>
          <a:xfrm>
            <a:off x="9606131" y="5723148"/>
            <a:ext cx="1753952" cy="593984"/>
            <a:chOff x="10300544" y="201544"/>
            <a:chExt cx="1753952" cy="593984"/>
          </a:xfrm>
        </p:grpSpPr>
        <p:sp>
          <p:nvSpPr>
            <p:cNvPr id="27" name="Rounded Rectangle 26">
              <a:extLst>
                <a:ext uri="{FF2B5EF4-FFF2-40B4-BE49-F238E27FC236}">
                  <a16:creationId xmlns:a16="http://schemas.microsoft.com/office/drawing/2014/main" id="{4C5A135D-6EA9-4D50-42AE-A806DF2C2393}"/>
                </a:ext>
              </a:extLst>
            </p:cNvPr>
            <p:cNvSpPr/>
            <p:nvPr/>
          </p:nvSpPr>
          <p:spPr>
            <a:xfrm>
              <a:off x="10300544" y="201544"/>
              <a:ext cx="1753952" cy="430403"/>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ysClr val="windowText" lastClr="000000"/>
                  </a:solidFill>
                  <a:latin typeface="Arial" panose="020B0604020202020204" pitchFamily="34" charset="0"/>
                  <a:cs typeface="Arial" panose="020B0604020202020204" pitchFamily="34" charset="0"/>
                </a:rPr>
                <a:t>Classify</a:t>
              </a:r>
            </a:p>
          </p:txBody>
        </p:sp>
        <p:sp>
          <p:nvSpPr>
            <p:cNvPr id="28" name="Triangle 27">
              <a:extLst>
                <a:ext uri="{FF2B5EF4-FFF2-40B4-BE49-F238E27FC236}">
                  <a16:creationId xmlns:a16="http://schemas.microsoft.com/office/drawing/2014/main" id="{73B6445A-95C1-052F-F64F-442FBA331F5D}"/>
                </a:ext>
              </a:extLst>
            </p:cNvPr>
            <p:cNvSpPr/>
            <p:nvPr/>
          </p:nvSpPr>
          <p:spPr>
            <a:xfrm rot="10800000">
              <a:off x="11017819" y="552884"/>
              <a:ext cx="315571" cy="242644"/>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9" name="Rounded Rectangle 28">
            <a:extLst>
              <a:ext uri="{FF2B5EF4-FFF2-40B4-BE49-F238E27FC236}">
                <a16:creationId xmlns:a16="http://schemas.microsoft.com/office/drawing/2014/main" id="{4595AFC4-4719-CDD7-12F4-EAE50FBD6A1F}"/>
              </a:ext>
            </a:extLst>
          </p:cNvPr>
          <p:cNvSpPr/>
          <p:nvPr/>
        </p:nvSpPr>
        <p:spPr>
          <a:xfrm>
            <a:off x="9606131" y="6338397"/>
            <a:ext cx="1753952" cy="430403"/>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ysClr val="windowText" lastClr="000000"/>
                </a:solidFill>
                <a:latin typeface="Arial Narrow" panose="020B0604020202020204" pitchFamily="34" charset="0"/>
                <a:cs typeface="Arial Narrow" panose="020B0604020202020204" pitchFamily="34" charset="0"/>
              </a:rPr>
              <a:t>Annotate genome</a:t>
            </a:r>
          </a:p>
        </p:txBody>
      </p:sp>
      <p:grpSp>
        <p:nvGrpSpPr>
          <p:cNvPr id="30" name="Group 29">
            <a:extLst>
              <a:ext uri="{FF2B5EF4-FFF2-40B4-BE49-F238E27FC236}">
                <a16:creationId xmlns:a16="http://schemas.microsoft.com/office/drawing/2014/main" id="{CF68AC89-5961-FD2A-F5A5-1AF656354CBA}"/>
              </a:ext>
            </a:extLst>
          </p:cNvPr>
          <p:cNvGrpSpPr/>
          <p:nvPr/>
        </p:nvGrpSpPr>
        <p:grpSpPr>
          <a:xfrm>
            <a:off x="11175761" y="1036725"/>
            <a:ext cx="1168303" cy="856315"/>
            <a:chOff x="7120940" y="1990685"/>
            <a:chExt cx="3581616" cy="2497017"/>
          </a:xfrm>
        </p:grpSpPr>
        <p:pic>
          <p:nvPicPr>
            <p:cNvPr id="31" name="Picture 30">
              <a:extLst>
                <a:ext uri="{FF2B5EF4-FFF2-40B4-BE49-F238E27FC236}">
                  <a16:creationId xmlns:a16="http://schemas.microsoft.com/office/drawing/2014/main" id="{BA0DAAFB-0EEC-B381-0190-54D416BF600A}"/>
                </a:ext>
              </a:extLst>
            </p:cNvPr>
            <p:cNvPicPr>
              <a:picLocks noChangeAspect="1"/>
            </p:cNvPicPr>
            <p:nvPr/>
          </p:nvPicPr>
          <p:blipFill>
            <a:blip r:embed="rId4"/>
            <a:stretch>
              <a:fillRect/>
            </a:stretch>
          </p:blipFill>
          <p:spPr>
            <a:xfrm>
              <a:off x="7120940" y="1990685"/>
              <a:ext cx="3529760" cy="2497017"/>
            </a:xfrm>
            <a:prstGeom prst="rect">
              <a:avLst/>
            </a:prstGeom>
          </p:spPr>
        </p:pic>
        <p:sp>
          <p:nvSpPr>
            <p:cNvPr id="32" name="TextBox 31">
              <a:extLst>
                <a:ext uri="{FF2B5EF4-FFF2-40B4-BE49-F238E27FC236}">
                  <a16:creationId xmlns:a16="http://schemas.microsoft.com/office/drawing/2014/main" id="{6A03D5D2-02C4-3C40-33C9-9A2EA4A3A1B9}"/>
                </a:ext>
              </a:extLst>
            </p:cNvPr>
            <p:cNvSpPr txBox="1"/>
            <p:nvPr/>
          </p:nvSpPr>
          <p:spPr>
            <a:xfrm>
              <a:off x="7723277" y="2908806"/>
              <a:ext cx="2979279" cy="1076973"/>
            </a:xfrm>
            <a:prstGeom prst="rect">
              <a:avLst/>
            </a:prstGeom>
            <a:noFill/>
          </p:spPr>
          <p:txBody>
            <a:bodyPr wrap="square" rtlCol="0">
              <a:spAutoFit/>
            </a:bodyPr>
            <a:lstStyle/>
            <a:p>
              <a:r>
                <a:rPr lang="en-US" sz="1750" b="1" dirty="0">
                  <a:latin typeface="Century Gothic" panose="020B0502020202020204" pitchFamily="34" charset="0"/>
                </a:rPr>
                <a:t>reads</a:t>
              </a:r>
            </a:p>
          </p:txBody>
        </p:sp>
      </p:grpSp>
      <p:pic>
        <p:nvPicPr>
          <p:cNvPr id="33" name="Picture 32">
            <a:extLst>
              <a:ext uri="{FF2B5EF4-FFF2-40B4-BE49-F238E27FC236}">
                <a16:creationId xmlns:a16="http://schemas.microsoft.com/office/drawing/2014/main" id="{7CFD0C28-E394-4404-3B93-14D17836F5C7}"/>
              </a:ext>
            </a:extLst>
          </p:cNvPr>
          <p:cNvPicPr>
            <a:picLocks noChangeAspect="1"/>
          </p:cNvPicPr>
          <p:nvPr/>
        </p:nvPicPr>
        <p:blipFill>
          <a:blip r:embed="rId5"/>
          <a:stretch>
            <a:fillRect/>
          </a:stretch>
        </p:blipFill>
        <p:spPr>
          <a:xfrm>
            <a:off x="11194815" y="6091394"/>
            <a:ext cx="1145602" cy="810420"/>
          </a:xfrm>
          <a:prstGeom prst="rect">
            <a:avLst/>
          </a:prstGeom>
        </p:spPr>
      </p:pic>
      <p:sp>
        <p:nvSpPr>
          <p:cNvPr id="34" name="TextBox 33">
            <a:extLst>
              <a:ext uri="{FF2B5EF4-FFF2-40B4-BE49-F238E27FC236}">
                <a16:creationId xmlns:a16="http://schemas.microsoft.com/office/drawing/2014/main" id="{DCF664A7-8B25-3BE2-0827-8A6D5A90A921}"/>
              </a:ext>
            </a:extLst>
          </p:cNvPr>
          <p:cNvSpPr txBox="1"/>
          <p:nvPr/>
        </p:nvSpPr>
        <p:spPr>
          <a:xfrm>
            <a:off x="11382661" y="6392000"/>
            <a:ext cx="1158904" cy="361637"/>
          </a:xfrm>
          <a:prstGeom prst="rect">
            <a:avLst/>
          </a:prstGeom>
          <a:noFill/>
        </p:spPr>
        <p:txBody>
          <a:bodyPr wrap="square" rtlCol="0">
            <a:spAutoFit/>
          </a:bodyPr>
          <a:lstStyle/>
          <a:p>
            <a:r>
              <a:rPr lang="en-US" sz="1700" b="1" dirty="0">
                <a:latin typeface="Century Gothic" panose="020B0502020202020204" pitchFamily="34" charset="0"/>
              </a:rPr>
              <a:t>annot</a:t>
            </a:r>
          </a:p>
        </p:txBody>
      </p:sp>
      <p:grpSp>
        <p:nvGrpSpPr>
          <p:cNvPr id="35" name="Group 34">
            <a:extLst>
              <a:ext uri="{FF2B5EF4-FFF2-40B4-BE49-F238E27FC236}">
                <a16:creationId xmlns:a16="http://schemas.microsoft.com/office/drawing/2014/main" id="{6883B8F3-DE21-39E7-28B2-A92F73F25E05}"/>
              </a:ext>
            </a:extLst>
          </p:cNvPr>
          <p:cNvGrpSpPr/>
          <p:nvPr/>
        </p:nvGrpSpPr>
        <p:grpSpPr>
          <a:xfrm>
            <a:off x="9564848" y="138920"/>
            <a:ext cx="1753952" cy="593984"/>
            <a:chOff x="10300544" y="201544"/>
            <a:chExt cx="1753952" cy="593984"/>
          </a:xfrm>
        </p:grpSpPr>
        <p:sp>
          <p:nvSpPr>
            <p:cNvPr id="36" name="Rounded Rectangle 35">
              <a:extLst>
                <a:ext uri="{FF2B5EF4-FFF2-40B4-BE49-F238E27FC236}">
                  <a16:creationId xmlns:a16="http://schemas.microsoft.com/office/drawing/2014/main" id="{0073577D-A433-E456-C617-58F2D34C3DB1}"/>
                </a:ext>
              </a:extLst>
            </p:cNvPr>
            <p:cNvSpPr/>
            <p:nvPr/>
          </p:nvSpPr>
          <p:spPr>
            <a:xfrm>
              <a:off x="10300544" y="201544"/>
              <a:ext cx="1753952" cy="430403"/>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err="1">
                  <a:solidFill>
                    <a:sysClr val="windowText" lastClr="000000"/>
                  </a:solidFill>
                  <a:latin typeface="Arial" panose="020B0604020202020204" pitchFamily="34" charset="0"/>
                  <a:cs typeface="Arial" panose="020B0604020202020204" pitchFamily="34" charset="0"/>
                </a:rPr>
                <a:t>FastQC</a:t>
              </a:r>
              <a:endParaRPr lang="en-US" sz="1600" b="1" dirty="0">
                <a:solidFill>
                  <a:sysClr val="windowText" lastClr="000000"/>
                </a:solidFill>
                <a:latin typeface="Arial" panose="020B0604020202020204" pitchFamily="34" charset="0"/>
                <a:cs typeface="Arial" panose="020B0604020202020204" pitchFamily="34" charset="0"/>
              </a:endParaRPr>
            </a:p>
          </p:txBody>
        </p:sp>
        <p:sp>
          <p:nvSpPr>
            <p:cNvPr id="37" name="Triangle 36">
              <a:extLst>
                <a:ext uri="{FF2B5EF4-FFF2-40B4-BE49-F238E27FC236}">
                  <a16:creationId xmlns:a16="http://schemas.microsoft.com/office/drawing/2014/main" id="{64D140C8-E714-2FB1-844B-1EA12FFBF84A}"/>
                </a:ext>
              </a:extLst>
            </p:cNvPr>
            <p:cNvSpPr/>
            <p:nvPr/>
          </p:nvSpPr>
          <p:spPr>
            <a:xfrm rot="10800000">
              <a:off x="11017819" y="552884"/>
              <a:ext cx="315571" cy="242644"/>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8" name="Picture 37">
            <a:extLst>
              <a:ext uri="{FF2B5EF4-FFF2-40B4-BE49-F238E27FC236}">
                <a16:creationId xmlns:a16="http://schemas.microsoft.com/office/drawing/2014/main" id="{BDF62D2E-7EB0-93DB-B350-BB043966AFF9}"/>
              </a:ext>
            </a:extLst>
          </p:cNvPr>
          <p:cNvPicPr>
            <a:picLocks noChangeAspect="1"/>
          </p:cNvPicPr>
          <p:nvPr/>
        </p:nvPicPr>
        <p:blipFill>
          <a:blip r:embed="rId6"/>
          <a:stretch>
            <a:fillRect/>
          </a:stretch>
        </p:blipFill>
        <p:spPr>
          <a:xfrm>
            <a:off x="11149658" y="-116200"/>
            <a:ext cx="1171827" cy="828972"/>
          </a:xfrm>
          <a:prstGeom prst="rect">
            <a:avLst/>
          </a:prstGeom>
        </p:spPr>
      </p:pic>
      <p:sp>
        <p:nvSpPr>
          <p:cNvPr id="39" name="TextBox 38">
            <a:extLst>
              <a:ext uri="{FF2B5EF4-FFF2-40B4-BE49-F238E27FC236}">
                <a16:creationId xmlns:a16="http://schemas.microsoft.com/office/drawing/2014/main" id="{8D071078-9E3A-EAC1-CE64-22D24D617C82}"/>
              </a:ext>
            </a:extLst>
          </p:cNvPr>
          <p:cNvSpPr txBox="1"/>
          <p:nvPr/>
        </p:nvSpPr>
        <p:spPr>
          <a:xfrm>
            <a:off x="11416283" y="191150"/>
            <a:ext cx="1158904" cy="400110"/>
          </a:xfrm>
          <a:prstGeom prst="rect">
            <a:avLst/>
          </a:prstGeom>
          <a:noFill/>
        </p:spPr>
        <p:txBody>
          <a:bodyPr wrap="square" rtlCol="0">
            <a:spAutoFit/>
          </a:bodyPr>
          <a:lstStyle/>
          <a:p>
            <a:r>
              <a:rPr lang="en-US" sz="2000" b="1" dirty="0">
                <a:latin typeface="Century Gothic" panose="020B0502020202020204" pitchFamily="34" charset="0"/>
              </a:rPr>
              <a:t>QC</a:t>
            </a:r>
          </a:p>
        </p:txBody>
      </p:sp>
      <p:grpSp>
        <p:nvGrpSpPr>
          <p:cNvPr id="40" name="Group 39">
            <a:extLst>
              <a:ext uri="{FF2B5EF4-FFF2-40B4-BE49-F238E27FC236}">
                <a16:creationId xmlns:a16="http://schemas.microsoft.com/office/drawing/2014/main" id="{AA4821F7-C771-EDED-048F-C50BD8E6CEF1}"/>
              </a:ext>
            </a:extLst>
          </p:cNvPr>
          <p:cNvGrpSpPr/>
          <p:nvPr/>
        </p:nvGrpSpPr>
        <p:grpSpPr>
          <a:xfrm>
            <a:off x="9589199" y="4475720"/>
            <a:ext cx="1753952" cy="593984"/>
            <a:chOff x="10300544" y="201544"/>
            <a:chExt cx="1753952" cy="593984"/>
          </a:xfrm>
        </p:grpSpPr>
        <p:sp>
          <p:nvSpPr>
            <p:cNvPr id="41" name="Rounded Rectangle 40">
              <a:extLst>
                <a:ext uri="{FF2B5EF4-FFF2-40B4-BE49-F238E27FC236}">
                  <a16:creationId xmlns:a16="http://schemas.microsoft.com/office/drawing/2014/main" id="{07CACA36-AADF-97B0-3CE9-03DEB918019F}"/>
                </a:ext>
              </a:extLst>
            </p:cNvPr>
            <p:cNvSpPr/>
            <p:nvPr/>
          </p:nvSpPr>
          <p:spPr>
            <a:xfrm>
              <a:off x="10300544" y="201544"/>
              <a:ext cx="1753952" cy="430403"/>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ysClr val="windowText" lastClr="000000"/>
                  </a:solidFill>
                  <a:latin typeface="Arial" panose="020B0604020202020204" pitchFamily="34" charset="0"/>
                  <a:cs typeface="Arial" panose="020B0604020202020204" pitchFamily="34" charset="0"/>
                </a:rPr>
                <a:t>Length Filter</a:t>
              </a:r>
            </a:p>
          </p:txBody>
        </p:sp>
        <p:sp>
          <p:nvSpPr>
            <p:cNvPr id="42" name="Triangle 41">
              <a:extLst>
                <a:ext uri="{FF2B5EF4-FFF2-40B4-BE49-F238E27FC236}">
                  <a16:creationId xmlns:a16="http://schemas.microsoft.com/office/drawing/2014/main" id="{575B1703-05E7-6A36-5561-9EBB63DD9E16}"/>
                </a:ext>
              </a:extLst>
            </p:cNvPr>
            <p:cNvSpPr/>
            <p:nvPr/>
          </p:nvSpPr>
          <p:spPr>
            <a:xfrm rot="10800000">
              <a:off x="11017819" y="552884"/>
              <a:ext cx="315571" cy="242644"/>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3" name="Picture 42">
            <a:extLst>
              <a:ext uri="{FF2B5EF4-FFF2-40B4-BE49-F238E27FC236}">
                <a16:creationId xmlns:a16="http://schemas.microsoft.com/office/drawing/2014/main" id="{830D7E7A-189A-4F31-2856-5F6458462D64}"/>
              </a:ext>
            </a:extLst>
          </p:cNvPr>
          <p:cNvPicPr>
            <a:picLocks noChangeAspect="1"/>
          </p:cNvPicPr>
          <p:nvPr/>
        </p:nvPicPr>
        <p:blipFill>
          <a:blip r:embed="rId6"/>
          <a:stretch>
            <a:fillRect/>
          </a:stretch>
        </p:blipFill>
        <p:spPr>
          <a:xfrm>
            <a:off x="11155301" y="2948736"/>
            <a:ext cx="1171827" cy="828972"/>
          </a:xfrm>
          <a:prstGeom prst="rect">
            <a:avLst/>
          </a:prstGeom>
        </p:spPr>
      </p:pic>
      <p:sp>
        <p:nvSpPr>
          <p:cNvPr id="44" name="TextBox 43">
            <a:extLst>
              <a:ext uri="{FF2B5EF4-FFF2-40B4-BE49-F238E27FC236}">
                <a16:creationId xmlns:a16="http://schemas.microsoft.com/office/drawing/2014/main" id="{E92F1689-7F2A-6CE1-ECC3-A31DDA542EF8}"/>
              </a:ext>
            </a:extLst>
          </p:cNvPr>
          <p:cNvSpPr txBox="1"/>
          <p:nvPr/>
        </p:nvSpPr>
        <p:spPr>
          <a:xfrm>
            <a:off x="11433215" y="3256085"/>
            <a:ext cx="1158904" cy="400110"/>
          </a:xfrm>
          <a:prstGeom prst="rect">
            <a:avLst/>
          </a:prstGeom>
          <a:noFill/>
        </p:spPr>
        <p:txBody>
          <a:bodyPr wrap="square" rtlCol="0">
            <a:spAutoFit/>
          </a:bodyPr>
          <a:lstStyle/>
          <a:p>
            <a:r>
              <a:rPr lang="en-US" sz="2000" b="1" dirty="0">
                <a:latin typeface="Century Gothic" panose="020B0502020202020204" pitchFamily="34" charset="0"/>
              </a:rPr>
              <a:t>QC</a:t>
            </a:r>
          </a:p>
        </p:txBody>
      </p:sp>
      <p:pic>
        <p:nvPicPr>
          <p:cNvPr id="45" name="Picture 44">
            <a:extLst>
              <a:ext uri="{FF2B5EF4-FFF2-40B4-BE49-F238E27FC236}">
                <a16:creationId xmlns:a16="http://schemas.microsoft.com/office/drawing/2014/main" id="{60594E21-9608-707C-1898-6FFBAD38E2EB}"/>
              </a:ext>
            </a:extLst>
          </p:cNvPr>
          <p:cNvPicPr>
            <a:picLocks noChangeAspect="1"/>
          </p:cNvPicPr>
          <p:nvPr/>
        </p:nvPicPr>
        <p:blipFill>
          <a:blip r:embed="rId6"/>
          <a:stretch>
            <a:fillRect/>
          </a:stretch>
        </p:blipFill>
        <p:spPr>
          <a:xfrm>
            <a:off x="11160945" y="3575270"/>
            <a:ext cx="1171827" cy="828972"/>
          </a:xfrm>
          <a:prstGeom prst="rect">
            <a:avLst/>
          </a:prstGeom>
        </p:spPr>
      </p:pic>
      <p:pic>
        <p:nvPicPr>
          <p:cNvPr id="46" name="Picture 45">
            <a:extLst>
              <a:ext uri="{FF2B5EF4-FFF2-40B4-BE49-F238E27FC236}">
                <a16:creationId xmlns:a16="http://schemas.microsoft.com/office/drawing/2014/main" id="{DF2C6A5C-C958-D534-88EC-758F66B955DA}"/>
              </a:ext>
            </a:extLst>
          </p:cNvPr>
          <p:cNvPicPr>
            <a:picLocks noChangeAspect="1"/>
          </p:cNvPicPr>
          <p:nvPr/>
        </p:nvPicPr>
        <p:blipFill>
          <a:blip r:embed="rId6"/>
          <a:stretch>
            <a:fillRect/>
          </a:stretch>
        </p:blipFill>
        <p:spPr>
          <a:xfrm>
            <a:off x="11172233" y="4218739"/>
            <a:ext cx="1171827" cy="828972"/>
          </a:xfrm>
          <a:prstGeom prst="rect">
            <a:avLst/>
          </a:prstGeom>
        </p:spPr>
      </p:pic>
      <p:sp>
        <p:nvSpPr>
          <p:cNvPr id="48" name="TextBox 47">
            <a:extLst>
              <a:ext uri="{FF2B5EF4-FFF2-40B4-BE49-F238E27FC236}">
                <a16:creationId xmlns:a16="http://schemas.microsoft.com/office/drawing/2014/main" id="{E8A3A3E3-91FA-7B5B-4F3D-85099B29F4DB}"/>
              </a:ext>
            </a:extLst>
          </p:cNvPr>
          <p:cNvSpPr txBox="1"/>
          <p:nvPr/>
        </p:nvSpPr>
        <p:spPr>
          <a:xfrm>
            <a:off x="11423537" y="3889455"/>
            <a:ext cx="1158904" cy="400110"/>
          </a:xfrm>
          <a:prstGeom prst="rect">
            <a:avLst/>
          </a:prstGeom>
          <a:noFill/>
        </p:spPr>
        <p:txBody>
          <a:bodyPr wrap="square" rtlCol="0">
            <a:spAutoFit/>
          </a:bodyPr>
          <a:lstStyle/>
          <a:p>
            <a:r>
              <a:rPr lang="en-US" sz="2000" b="1" dirty="0">
                <a:latin typeface="Century Gothic" panose="020B0502020202020204" pitchFamily="34" charset="0"/>
              </a:rPr>
              <a:t>QC</a:t>
            </a:r>
          </a:p>
        </p:txBody>
      </p:sp>
      <p:sp>
        <p:nvSpPr>
          <p:cNvPr id="49" name="TextBox 48">
            <a:extLst>
              <a:ext uri="{FF2B5EF4-FFF2-40B4-BE49-F238E27FC236}">
                <a16:creationId xmlns:a16="http://schemas.microsoft.com/office/drawing/2014/main" id="{D8F23FF7-F621-850D-3F1A-49D35DC02EB6}"/>
              </a:ext>
            </a:extLst>
          </p:cNvPr>
          <p:cNvSpPr txBox="1"/>
          <p:nvPr/>
        </p:nvSpPr>
        <p:spPr>
          <a:xfrm>
            <a:off x="11440469" y="4527279"/>
            <a:ext cx="1158904" cy="400110"/>
          </a:xfrm>
          <a:prstGeom prst="rect">
            <a:avLst/>
          </a:prstGeom>
          <a:noFill/>
        </p:spPr>
        <p:txBody>
          <a:bodyPr wrap="square" rtlCol="0">
            <a:spAutoFit/>
          </a:bodyPr>
          <a:lstStyle/>
          <a:p>
            <a:r>
              <a:rPr lang="en-US" sz="2000" b="1" dirty="0">
                <a:latin typeface="Century Gothic" panose="020B0502020202020204" pitchFamily="34" charset="0"/>
              </a:rPr>
              <a:t>QC</a:t>
            </a:r>
          </a:p>
        </p:txBody>
      </p:sp>
      <p:pic>
        <p:nvPicPr>
          <p:cNvPr id="51" name="Picture 50">
            <a:extLst>
              <a:ext uri="{FF2B5EF4-FFF2-40B4-BE49-F238E27FC236}">
                <a16:creationId xmlns:a16="http://schemas.microsoft.com/office/drawing/2014/main" id="{020BD19E-13E1-087C-BFD2-58403245CBEA}"/>
              </a:ext>
            </a:extLst>
          </p:cNvPr>
          <p:cNvPicPr>
            <a:picLocks noChangeAspect="1"/>
          </p:cNvPicPr>
          <p:nvPr/>
        </p:nvPicPr>
        <p:blipFill>
          <a:blip r:embed="rId5"/>
          <a:stretch>
            <a:fillRect/>
          </a:stretch>
        </p:blipFill>
        <p:spPr>
          <a:xfrm>
            <a:off x="11191101" y="5485514"/>
            <a:ext cx="1145602" cy="810420"/>
          </a:xfrm>
          <a:prstGeom prst="rect">
            <a:avLst/>
          </a:prstGeom>
        </p:spPr>
      </p:pic>
      <p:sp>
        <p:nvSpPr>
          <p:cNvPr id="52" name="TextBox 51">
            <a:extLst>
              <a:ext uri="{FF2B5EF4-FFF2-40B4-BE49-F238E27FC236}">
                <a16:creationId xmlns:a16="http://schemas.microsoft.com/office/drawing/2014/main" id="{45C89E6A-6AF4-BF5D-313D-4FE94CB4C0B8}"/>
              </a:ext>
            </a:extLst>
          </p:cNvPr>
          <p:cNvSpPr txBox="1"/>
          <p:nvPr/>
        </p:nvSpPr>
        <p:spPr>
          <a:xfrm>
            <a:off x="11401249" y="5763818"/>
            <a:ext cx="1158904" cy="361637"/>
          </a:xfrm>
          <a:prstGeom prst="rect">
            <a:avLst/>
          </a:prstGeom>
          <a:noFill/>
        </p:spPr>
        <p:txBody>
          <a:bodyPr wrap="square" rtlCol="0">
            <a:spAutoFit/>
          </a:bodyPr>
          <a:lstStyle/>
          <a:p>
            <a:r>
              <a:rPr lang="en-US" sz="1700" b="1" dirty="0">
                <a:latin typeface="Century Gothic" panose="020B0502020202020204" pitchFamily="34" charset="0"/>
              </a:rPr>
              <a:t>annot</a:t>
            </a:r>
          </a:p>
        </p:txBody>
      </p:sp>
      <p:pic>
        <p:nvPicPr>
          <p:cNvPr id="53" name="Content Placeholder 4">
            <a:extLst>
              <a:ext uri="{FF2B5EF4-FFF2-40B4-BE49-F238E27FC236}">
                <a16:creationId xmlns:a16="http://schemas.microsoft.com/office/drawing/2014/main" id="{4E80F472-5E5B-B71D-A597-C9155EE3BF5D}"/>
              </a:ext>
            </a:extLst>
          </p:cNvPr>
          <p:cNvPicPr>
            <a:picLocks noChangeAspect="1"/>
          </p:cNvPicPr>
          <p:nvPr/>
        </p:nvPicPr>
        <p:blipFill rotWithShape="1">
          <a:blip r:embed="rId7"/>
          <a:srcRect l="18121" t="23131" r="17741" b="29743"/>
          <a:stretch/>
        </p:blipFill>
        <p:spPr>
          <a:xfrm>
            <a:off x="11398522" y="5044320"/>
            <a:ext cx="700054" cy="556071"/>
          </a:xfrm>
          <a:prstGeom prst="rect">
            <a:avLst/>
          </a:prstGeom>
          <a:noFill/>
          <a:ln>
            <a:noFill/>
          </a:ln>
        </p:spPr>
      </p:pic>
      <p:sp>
        <p:nvSpPr>
          <p:cNvPr id="54" name="TextBox 53">
            <a:extLst>
              <a:ext uri="{FF2B5EF4-FFF2-40B4-BE49-F238E27FC236}">
                <a16:creationId xmlns:a16="http://schemas.microsoft.com/office/drawing/2014/main" id="{688F4E2E-CB9A-FAAF-88D6-362CE74C7665}"/>
              </a:ext>
            </a:extLst>
          </p:cNvPr>
          <p:cNvSpPr txBox="1"/>
          <p:nvPr/>
        </p:nvSpPr>
        <p:spPr>
          <a:xfrm>
            <a:off x="11438248" y="5172883"/>
            <a:ext cx="971824" cy="369332"/>
          </a:xfrm>
          <a:prstGeom prst="rect">
            <a:avLst/>
          </a:prstGeom>
          <a:noFill/>
        </p:spPr>
        <p:txBody>
          <a:bodyPr wrap="square" rtlCol="0">
            <a:spAutoFit/>
          </a:bodyPr>
          <a:lstStyle/>
          <a:p>
            <a:r>
              <a:rPr lang="en-US" sz="1750" b="1" dirty="0">
                <a:latin typeface="Century Gothic" panose="020B0502020202020204" pitchFamily="34" charset="0"/>
              </a:rPr>
              <a:t>SAG</a:t>
            </a:r>
          </a:p>
        </p:txBody>
      </p:sp>
    </p:spTree>
    <p:extLst>
      <p:ext uri="{BB962C8B-B14F-4D97-AF65-F5344CB8AC3E}">
        <p14:creationId xmlns:p14="http://schemas.microsoft.com/office/powerpoint/2010/main" val="7107027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53C2C7-A922-D742-B598-B2EFCBBF19A7}"/>
              </a:ext>
            </a:extLst>
          </p:cNvPr>
          <p:cNvSpPr>
            <a:spLocks noGrp="1"/>
          </p:cNvSpPr>
          <p:nvPr>
            <p:ph type="title"/>
          </p:nvPr>
        </p:nvSpPr>
        <p:spPr/>
        <p:txBody>
          <a:bodyPr/>
          <a:lstStyle/>
          <a:p>
            <a:r>
              <a:rPr lang="en-US" dirty="0"/>
              <a:t>16. </a:t>
            </a:r>
            <a:r>
              <a:rPr lang="en-US" dirty="0" err="1"/>
              <a:t>Prokka</a:t>
            </a:r>
            <a:r>
              <a:rPr lang="en-US" dirty="0"/>
              <a:t> outputs</a:t>
            </a:r>
          </a:p>
        </p:txBody>
      </p:sp>
      <p:sp>
        <p:nvSpPr>
          <p:cNvPr id="3" name="Content Placeholder 2">
            <a:extLst>
              <a:ext uri="{FF2B5EF4-FFF2-40B4-BE49-F238E27FC236}">
                <a16:creationId xmlns:a16="http://schemas.microsoft.com/office/drawing/2014/main" id="{622E3960-D23D-6A4B-9943-1AB25958171A}"/>
              </a:ext>
            </a:extLst>
          </p:cNvPr>
          <p:cNvSpPr>
            <a:spLocks noGrp="1"/>
          </p:cNvSpPr>
          <p:nvPr>
            <p:ph idx="1"/>
          </p:nvPr>
        </p:nvSpPr>
        <p:spPr>
          <a:xfrm>
            <a:off x="351691" y="1825625"/>
            <a:ext cx="7646737" cy="4351338"/>
          </a:xfrm>
        </p:spPr>
        <p:txBody>
          <a:bodyPr>
            <a:normAutofit/>
          </a:bodyPr>
          <a:lstStyle/>
          <a:p>
            <a:r>
              <a:rPr lang="en-US" dirty="0" err="1"/>
              <a:t>Prokka</a:t>
            </a:r>
            <a:r>
              <a:rPr lang="en-US" dirty="0"/>
              <a:t> Output files:</a:t>
            </a:r>
          </a:p>
          <a:p>
            <a:pPr marL="0" indent="0">
              <a:buNone/>
            </a:pPr>
            <a:endParaRPr lang="en-US" dirty="0"/>
          </a:p>
          <a:p>
            <a:pPr lvl="1"/>
            <a:r>
              <a:rPr lang="en-US" b="1" dirty="0">
                <a:highlight>
                  <a:srgbClr val="FFFF00"/>
                </a:highlight>
              </a:rPr>
              <a:t>.</a:t>
            </a:r>
            <a:r>
              <a:rPr lang="en-US" b="1" dirty="0" err="1">
                <a:highlight>
                  <a:srgbClr val="FFFF00"/>
                </a:highlight>
              </a:rPr>
              <a:t>faa</a:t>
            </a:r>
            <a:r>
              <a:rPr lang="en-US" b="1" dirty="0">
                <a:highlight>
                  <a:srgbClr val="FFFF00"/>
                </a:highlight>
              </a:rPr>
              <a:t> </a:t>
            </a:r>
            <a:r>
              <a:rPr lang="en-US" dirty="0">
                <a:highlight>
                  <a:srgbClr val="FFFF00"/>
                </a:highlight>
              </a:rPr>
              <a:t>– Proteins, i.e. translated CDS</a:t>
            </a:r>
            <a:endParaRPr lang="en-US" b="1" dirty="0">
              <a:highlight>
                <a:srgbClr val="FFFF00"/>
              </a:highlight>
            </a:endParaRPr>
          </a:p>
          <a:p>
            <a:pPr lvl="1"/>
            <a:r>
              <a:rPr lang="en-US" b="1" dirty="0"/>
              <a:t>.</a:t>
            </a:r>
            <a:r>
              <a:rPr lang="en-US" b="1" dirty="0" err="1"/>
              <a:t>ffn</a:t>
            </a:r>
            <a:r>
              <a:rPr lang="en-US" b="1" dirty="0"/>
              <a:t> </a:t>
            </a:r>
            <a:r>
              <a:rPr lang="en-US" dirty="0"/>
              <a:t>– </a:t>
            </a:r>
            <a:r>
              <a:rPr lang="en-US" dirty="0" err="1"/>
              <a:t>Fasta</a:t>
            </a:r>
            <a:r>
              <a:rPr lang="en-US" dirty="0"/>
              <a:t> of all genomic features</a:t>
            </a:r>
          </a:p>
          <a:p>
            <a:pPr lvl="1"/>
            <a:r>
              <a:rPr lang="en-US" dirty="0"/>
              <a:t>.</a:t>
            </a:r>
            <a:r>
              <a:rPr lang="en-US" b="1" dirty="0" err="1"/>
              <a:t>gbk</a:t>
            </a:r>
            <a:r>
              <a:rPr lang="en-US" dirty="0"/>
              <a:t>/.</a:t>
            </a:r>
            <a:r>
              <a:rPr lang="en-US" b="1" dirty="0" err="1"/>
              <a:t>gff</a:t>
            </a:r>
            <a:r>
              <a:rPr lang="en-US" dirty="0"/>
              <a:t> – Files of seqs + annotations</a:t>
            </a:r>
          </a:p>
          <a:p>
            <a:pPr lvl="1"/>
            <a:r>
              <a:rPr lang="en-US" dirty="0"/>
              <a:t>.</a:t>
            </a:r>
            <a:r>
              <a:rPr lang="en-US" b="1" dirty="0"/>
              <a:t> </a:t>
            </a:r>
            <a:r>
              <a:rPr lang="en-US" dirty="0"/>
              <a:t>/</a:t>
            </a:r>
            <a:r>
              <a:rPr lang="en-US" b="1" dirty="0" err="1"/>
              <a:t>tsv</a:t>
            </a:r>
            <a:r>
              <a:rPr lang="en-US" dirty="0" err="1"/>
              <a:t>.</a:t>
            </a:r>
            <a:r>
              <a:rPr lang="en-US" b="1" dirty="0" err="1"/>
              <a:t>tbl</a:t>
            </a:r>
            <a:r>
              <a:rPr lang="en-US" dirty="0"/>
              <a:t> – Feature tables</a:t>
            </a:r>
          </a:p>
          <a:p>
            <a:pPr lvl="1"/>
            <a:r>
              <a:rPr lang="en-US" dirty="0"/>
              <a:t>.</a:t>
            </a:r>
            <a:r>
              <a:rPr lang="en-US" b="1" dirty="0"/>
              <a:t>txt</a:t>
            </a:r>
            <a:r>
              <a:rPr lang="en-US" dirty="0"/>
              <a:t> – Counts of each feature type</a:t>
            </a:r>
          </a:p>
          <a:p>
            <a:endParaRPr lang="en-US" dirty="0"/>
          </a:p>
          <a:p>
            <a:pPr marL="457200" lvl="1" indent="0">
              <a:buNone/>
            </a:pPr>
            <a:endParaRPr lang="en-US" dirty="0"/>
          </a:p>
          <a:p>
            <a:pPr marL="457200" lvl="1" indent="0">
              <a:buNone/>
            </a:pPr>
            <a:endParaRPr lang="en-US" dirty="0"/>
          </a:p>
          <a:p>
            <a:pPr marL="0" indent="0">
              <a:buNone/>
            </a:pPr>
            <a:endParaRPr lang="en-US" dirty="0"/>
          </a:p>
          <a:p>
            <a:pPr marL="0" indent="0">
              <a:buNone/>
            </a:pPr>
            <a:endParaRPr lang="en-US" dirty="0"/>
          </a:p>
        </p:txBody>
      </p:sp>
      <p:pic>
        <p:nvPicPr>
          <p:cNvPr id="14" name="Picture 13" descr="bigelow-logo.png">
            <a:extLst>
              <a:ext uri="{FF2B5EF4-FFF2-40B4-BE49-F238E27FC236}">
                <a16:creationId xmlns:a16="http://schemas.microsoft.com/office/drawing/2014/main" id="{756D71D4-F4D1-FF42-93EE-73F1F8D2D7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403" y="6439821"/>
            <a:ext cx="2250281" cy="562570"/>
          </a:xfrm>
          <a:prstGeom prst="rect">
            <a:avLst/>
          </a:prstGeom>
        </p:spPr>
      </p:pic>
      <p:grpSp>
        <p:nvGrpSpPr>
          <p:cNvPr id="4" name="Group 3">
            <a:extLst>
              <a:ext uri="{FF2B5EF4-FFF2-40B4-BE49-F238E27FC236}">
                <a16:creationId xmlns:a16="http://schemas.microsoft.com/office/drawing/2014/main" id="{FBF259E9-0706-CEB9-CE4A-98ADF3FBC81D}"/>
              </a:ext>
            </a:extLst>
          </p:cNvPr>
          <p:cNvGrpSpPr/>
          <p:nvPr/>
        </p:nvGrpSpPr>
        <p:grpSpPr>
          <a:xfrm>
            <a:off x="9566764" y="743415"/>
            <a:ext cx="1753952" cy="593984"/>
            <a:chOff x="10300544" y="201544"/>
            <a:chExt cx="1753952" cy="593984"/>
          </a:xfrm>
        </p:grpSpPr>
        <p:sp>
          <p:nvSpPr>
            <p:cNvPr id="5" name="Rounded Rectangle 4">
              <a:extLst>
                <a:ext uri="{FF2B5EF4-FFF2-40B4-BE49-F238E27FC236}">
                  <a16:creationId xmlns:a16="http://schemas.microsoft.com/office/drawing/2014/main" id="{8A9C6546-3955-9D2F-3A65-A35F5A9D1E9D}"/>
                </a:ext>
              </a:extLst>
            </p:cNvPr>
            <p:cNvSpPr/>
            <p:nvPr/>
          </p:nvSpPr>
          <p:spPr>
            <a:xfrm>
              <a:off x="10300544" y="201544"/>
              <a:ext cx="1753952" cy="430403"/>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ysClr val="windowText" lastClr="000000"/>
                  </a:solidFill>
                  <a:latin typeface="Arial" panose="020B0604020202020204" pitchFamily="34" charset="0"/>
                  <a:cs typeface="Arial" panose="020B0604020202020204" pitchFamily="34" charset="0"/>
                </a:rPr>
                <a:t>Trim</a:t>
              </a:r>
              <a:r>
                <a:rPr lang="en-US" sz="1600" dirty="0">
                  <a:solidFill>
                    <a:sysClr val="windowText" lastClr="000000"/>
                  </a:solidFill>
                  <a:latin typeface="Arial" panose="020B0604020202020204" pitchFamily="34" charset="0"/>
                  <a:cs typeface="Arial" panose="020B0604020202020204" pitchFamily="34" charset="0"/>
                </a:rPr>
                <a:t> </a:t>
              </a:r>
              <a:r>
                <a:rPr lang="en-US" sz="1600" b="1" dirty="0">
                  <a:solidFill>
                    <a:sysClr val="windowText" lastClr="000000"/>
                  </a:solidFill>
                  <a:latin typeface="Arial" panose="020B0604020202020204" pitchFamily="34" charset="0"/>
                  <a:cs typeface="Arial" panose="020B0604020202020204" pitchFamily="34" charset="0"/>
                </a:rPr>
                <a:t>Reads</a:t>
              </a:r>
            </a:p>
          </p:txBody>
        </p:sp>
        <p:sp>
          <p:nvSpPr>
            <p:cNvPr id="6" name="Triangle 5">
              <a:extLst>
                <a:ext uri="{FF2B5EF4-FFF2-40B4-BE49-F238E27FC236}">
                  <a16:creationId xmlns:a16="http://schemas.microsoft.com/office/drawing/2014/main" id="{7307EB9F-DC85-AADA-88FC-36BE87108D99}"/>
                </a:ext>
              </a:extLst>
            </p:cNvPr>
            <p:cNvSpPr/>
            <p:nvPr/>
          </p:nvSpPr>
          <p:spPr>
            <a:xfrm rot="10800000">
              <a:off x="11017819" y="552884"/>
              <a:ext cx="315571" cy="242644"/>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 name="Group 6">
            <a:extLst>
              <a:ext uri="{FF2B5EF4-FFF2-40B4-BE49-F238E27FC236}">
                <a16:creationId xmlns:a16="http://schemas.microsoft.com/office/drawing/2014/main" id="{AD3105C8-052C-577A-92C9-F18B63B4430A}"/>
              </a:ext>
            </a:extLst>
          </p:cNvPr>
          <p:cNvGrpSpPr/>
          <p:nvPr/>
        </p:nvGrpSpPr>
        <p:grpSpPr>
          <a:xfrm>
            <a:off x="9572407" y="1381240"/>
            <a:ext cx="1753952" cy="593984"/>
            <a:chOff x="10300544" y="201544"/>
            <a:chExt cx="1753952" cy="593984"/>
          </a:xfrm>
        </p:grpSpPr>
        <p:sp>
          <p:nvSpPr>
            <p:cNvPr id="8" name="Rounded Rectangle 7">
              <a:extLst>
                <a:ext uri="{FF2B5EF4-FFF2-40B4-BE49-F238E27FC236}">
                  <a16:creationId xmlns:a16="http://schemas.microsoft.com/office/drawing/2014/main" id="{60654D0C-EC5E-86B7-DC59-BDD625319C62}"/>
                </a:ext>
              </a:extLst>
            </p:cNvPr>
            <p:cNvSpPr/>
            <p:nvPr/>
          </p:nvSpPr>
          <p:spPr>
            <a:xfrm>
              <a:off x="10300544" y="201544"/>
              <a:ext cx="1753952" cy="430403"/>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ysClr val="windowText" lastClr="000000"/>
                  </a:solidFill>
                  <a:latin typeface="Arial Narrow" panose="020B0604020202020204" pitchFamily="34" charset="0"/>
                  <a:cs typeface="Arial Narrow" panose="020B0604020202020204" pitchFamily="34" charset="0"/>
                </a:rPr>
                <a:t>Filter</a:t>
              </a:r>
              <a:r>
                <a:rPr lang="en-US" sz="1400" dirty="0">
                  <a:solidFill>
                    <a:sysClr val="windowText" lastClr="000000"/>
                  </a:solidFill>
                  <a:latin typeface="Arial Narrow" panose="020B0604020202020204" pitchFamily="34" charset="0"/>
                  <a:cs typeface="Arial Narrow" panose="020B0604020202020204" pitchFamily="34" charset="0"/>
                </a:rPr>
                <a:t> </a:t>
              </a:r>
              <a:r>
                <a:rPr lang="en-US" sz="1400" b="1" dirty="0">
                  <a:solidFill>
                    <a:sysClr val="windowText" lastClr="000000"/>
                  </a:solidFill>
                  <a:latin typeface="Arial Narrow" panose="020B0604020202020204" pitchFamily="34" charset="0"/>
                  <a:cs typeface="Arial Narrow" panose="020B0604020202020204" pitchFamily="34" charset="0"/>
                </a:rPr>
                <a:t>Low-complexity</a:t>
              </a:r>
            </a:p>
          </p:txBody>
        </p:sp>
        <p:sp>
          <p:nvSpPr>
            <p:cNvPr id="9" name="Triangle 8">
              <a:extLst>
                <a:ext uri="{FF2B5EF4-FFF2-40B4-BE49-F238E27FC236}">
                  <a16:creationId xmlns:a16="http://schemas.microsoft.com/office/drawing/2014/main" id="{83331B6A-173B-30FE-5F63-AE36AD36D2DF}"/>
                </a:ext>
              </a:extLst>
            </p:cNvPr>
            <p:cNvSpPr/>
            <p:nvPr/>
          </p:nvSpPr>
          <p:spPr>
            <a:xfrm rot="10800000">
              <a:off x="11017819" y="552884"/>
              <a:ext cx="315571" cy="242644"/>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 name="Group 9">
            <a:extLst>
              <a:ext uri="{FF2B5EF4-FFF2-40B4-BE49-F238E27FC236}">
                <a16:creationId xmlns:a16="http://schemas.microsoft.com/office/drawing/2014/main" id="{B4586F00-A65A-E5CA-69A3-2CB12F9949F2}"/>
              </a:ext>
            </a:extLst>
          </p:cNvPr>
          <p:cNvGrpSpPr/>
          <p:nvPr/>
        </p:nvGrpSpPr>
        <p:grpSpPr>
          <a:xfrm>
            <a:off x="9578050" y="1996489"/>
            <a:ext cx="1753952" cy="593984"/>
            <a:chOff x="10300544" y="201544"/>
            <a:chExt cx="1753952" cy="593984"/>
          </a:xfrm>
        </p:grpSpPr>
        <p:sp>
          <p:nvSpPr>
            <p:cNvPr id="11" name="Rounded Rectangle 10">
              <a:extLst>
                <a:ext uri="{FF2B5EF4-FFF2-40B4-BE49-F238E27FC236}">
                  <a16:creationId xmlns:a16="http://schemas.microsoft.com/office/drawing/2014/main" id="{23284014-E4E2-0460-2F4F-8A497349F186}"/>
                </a:ext>
              </a:extLst>
            </p:cNvPr>
            <p:cNvSpPr/>
            <p:nvPr/>
          </p:nvSpPr>
          <p:spPr>
            <a:xfrm>
              <a:off x="10300544" y="201544"/>
              <a:ext cx="1753952" cy="430403"/>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ysClr val="windowText" lastClr="000000"/>
                  </a:solidFill>
                  <a:latin typeface="Arial" panose="020B0604020202020204" pitchFamily="34" charset="0"/>
                  <a:cs typeface="Arial" panose="020B0604020202020204" pitchFamily="34" charset="0"/>
                </a:rPr>
                <a:t>Normalize</a:t>
              </a:r>
            </a:p>
          </p:txBody>
        </p:sp>
        <p:sp>
          <p:nvSpPr>
            <p:cNvPr id="12" name="Triangle 11">
              <a:extLst>
                <a:ext uri="{FF2B5EF4-FFF2-40B4-BE49-F238E27FC236}">
                  <a16:creationId xmlns:a16="http://schemas.microsoft.com/office/drawing/2014/main" id="{2A29CEDD-94E4-4386-47DB-AABB50579864}"/>
                </a:ext>
              </a:extLst>
            </p:cNvPr>
            <p:cNvSpPr/>
            <p:nvPr/>
          </p:nvSpPr>
          <p:spPr>
            <a:xfrm rot="10800000">
              <a:off x="11017819" y="552884"/>
              <a:ext cx="315571" cy="242644"/>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 name="Group 12">
            <a:extLst>
              <a:ext uri="{FF2B5EF4-FFF2-40B4-BE49-F238E27FC236}">
                <a16:creationId xmlns:a16="http://schemas.microsoft.com/office/drawing/2014/main" id="{AE6BC0B0-F3EC-E157-2B7D-6A827CA29544}"/>
              </a:ext>
            </a:extLst>
          </p:cNvPr>
          <p:cNvGrpSpPr/>
          <p:nvPr/>
        </p:nvGrpSpPr>
        <p:grpSpPr>
          <a:xfrm>
            <a:off x="9577913" y="2613051"/>
            <a:ext cx="1753952" cy="593984"/>
            <a:chOff x="10300544" y="201544"/>
            <a:chExt cx="1753952" cy="593984"/>
          </a:xfrm>
        </p:grpSpPr>
        <p:sp>
          <p:nvSpPr>
            <p:cNvPr id="15" name="Rounded Rectangle 14">
              <a:extLst>
                <a:ext uri="{FF2B5EF4-FFF2-40B4-BE49-F238E27FC236}">
                  <a16:creationId xmlns:a16="http://schemas.microsoft.com/office/drawing/2014/main" id="{AD8029E9-7C6F-70B3-494C-3B4764EE164F}"/>
                </a:ext>
              </a:extLst>
            </p:cNvPr>
            <p:cNvSpPr/>
            <p:nvPr/>
          </p:nvSpPr>
          <p:spPr>
            <a:xfrm>
              <a:off x="10300544" y="201544"/>
              <a:ext cx="1753952" cy="430403"/>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ysClr val="windowText" lastClr="000000"/>
                  </a:solidFill>
                  <a:latin typeface="Arial" panose="020B0604020202020204" pitchFamily="34" charset="0"/>
                  <a:cs typeface="Arial" panose="020B0604020202020204" pitchFamily="34" charset="0"/>
                </a:rPr>
                <a:t>Decontaminate</a:t>
              </a:r>
            </a:p>
          </p:txBody>
        </p:sp>
        <p:sp>
          <p:nvSpPr>
            <p:cNvPr id="16" name="Triangle 15">
              <a:extLst>
                <a:ext uri="{FF2B5EF4-FFF2-40B4-BE49-F238E27FC236}">
                  <a16:creationId xmlns:a16="http://schemas.microsoft.com/office/drawing/2014/main" id="{F1BEF44A-7B7D-81B5-1D55-1224E3E61AB6}"/>
                </a:ext>
              </a:extLst>
            </p:cNvPr>
            <p:cNvSpPr/>
            <p:nvPr/>
          </p:nvSpPr>
          <p:spPr>
            <a:xfrm rot="10800000">
              <a:off x="11017819" y="552884"/>
              <a:ext cx="315571" cy="242644"/>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 16">
            <a:extLst>
              <a:ext uri="{FF2B5EF4-FFF2-40B4-BE49-F238E27FC236}">
                <a16:creationId xmlns:a16="http://schemas.microsoft.com/office/drawing/2014/main" id="{DC6D0A3B-46C1-97C5-F05C-72E7E6EA3902}"/>
              </a:ext>
            </a:extLst>
          </p:cNvPr>
          <p:cNvGrpSpPr/>
          <p:nvPr/>
        </p:nvGrpSpPr>
        <p:grpSpPr>
          <a:xfrm>
            <a:off x="9572267" y="3217010"/>
            <a:ext cx="1753952" cy="593984"/>
            <a:chOff x="10300544" y="201544"/>
            <a:chExt cx="1753952" cy="593984"/>
          </a:xfrm>
        </p:grpSpPr>
        <p:sp>
          <p:nvSpPr>
            <p:cNvPr id="18" name="Rounded Rectangle 17">
              <a:extLst>
                <a:ext uri="{FF2B5EF4-FFF2-40B4-BE49-F238E27FC236}">
                  <a16:creationId xmlns:a16="http://schemas.microsoft.com/office/drawing/2014/main" id="{40C45C24-5F75-7145-93A5-D0AC086429A9}"/>
                </a:ext>
              </a:extLst>
            </p:cNvPr>
            <p:cNvSpPr/>
            <p:nvPr/>
          </p:nvSpPr>
          <p:spPr>
            <a:xfrm>
              <a:off x="10300544" y="201544"/>
              <a:ext cx="1753952" cy="430403"/>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ysClr val="windowText" lastClr="000000"/>
                  </a:solidFill>
                  <a:latin typeface="Arial Narrow" panose="020B0604020202020204" pitchFamily="34" charset="0"/>
                  <a:cs typeface="Arial Narrow" panose="020B0604020202020204" pitchFamily="34" charset="0"/>
                </a:rPr>
                <a:t>Assemble Genome</a:t>
              </a:r>
            </a:p>
          </p:txBody>
        </p:sp>
        <p:sp>
          <p:nvSpPr>
            <p:cNvPr id="19" name="Triangle 18">
              <a:extLst>
                <a:ext uri="{FF2B5EF4-FFF2-40B4-BE49-F238E27FC236}">
                  <a16:creationId xmlns:a16="http://schemas.microsoft.com/office/drawing/2014/main" id="{39A0FD12-1BE2-797F-535F-0A8D751AB599}"/>
                </a:ext>
              </a:extLst>
            </p:cNvPr>
            <p:cNvSpPr/>
            <p:nvPr/>
          </p:nvSpPr>
          <p:spPr>
            <a:xfrm rot="10800000">
              <a:off x="11017819" y="552884"/>
              <a:ext cx="315571" cy="242644"/>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 name="Group 19">
            <a:extLst>
              <a:ext uri="{FF2B5EF4-FFF2-40B4-BE49-F238E27FC236}">
                <a16:creationId xmlns:a16="http://schemas.microsoft.com/office/drawing/2014/main" id="{2FFC764E-AC0C-5CA0-0F36-7E2B74ECFA80}"/>
              </a:ext>
            </a:extLst>
          </p:cNvPr>
          <p:cNvGrpSpPr/>
          <p:nvPr/>
        </p:nvGrpSpPr>
        <p:grpSpPr>
          <a:xfrm>
            <a:off x="9583556" y="3837894"/>
            <a:ext cx="1753952" cy="593984"/>
            <a:chOff x="10300544" y="201544"/>
            <a:chExt cx="1753952" cy="593984"/>
          </a:xfrm>
        </p:grpSpPr>
        <p:sp>
          <p:nvSpPr>
            <p:cNvPr id="21" name="Rounded Rectangle 20">
              <a:extLst>
                <a:ext uri="{FF2B5EF4-FFF2-40B4-BE49-F238E27FC236}">
                  <a16:creationId xmlns:a16="http://schemas.microsoft.com/office/drawing/2014/main" id="{CB0F8B8E-8BA1-AC7E-A39C-F1138C65CF12}"/>
                </a:ext>
              </a:extLst>
            </p:cNvPr>
            <p:cNvSpPr/>
            <p:nvPr/>
          </p:nvSpPr>
          <p:spPr>
            <a:xfrm>
              <a:off x="10300544" y="201544"/>
              <a:ext cx="1753952" cy="430403"/>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ysClr val="windowText" lastClr="000000"/>
                  </a:solidFill>
                  <a:latin typeface="Arial" panose="020B0604020202020204" pitchFamily="34" charset="0"/>
                  <a:cs typeface="Arial" panose="020B0604020202020204" pitchFamily="34" charset="0"/>
                </a:rPr>
                <a:t>Trim Contigs</a:t>
              </a:r>
            </a:p>
          </p:txBody>
        </p:sp>
        <p:sp>
          <p:nvSpPr>
            <p:cNvPr id="22" name="Triangle 21">
              <a:extLst>
                <a:ext uri="{FF2B5EF4-FFF2-40B4-BE49-F238E27FC236}">
                  <a16:creationId xmlns:a16="http://schemas.microsoft.com/office/drawing/2014/main" id="{4017A445-D751-58D9-C7F5-CF85490D9D54}"/>
                </a:ext>
              </a:extLst>
            </p:cNvPr>
            <p:cNvSpPr/>
            <p:nvPr/>
          </p:nvSpPr>
          <p:spPr>
            <a:xfrm rot="10800000">
              <a:off x="11017819" y="552884"/>
              <a:ext cx="315571" cy="242644"/>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 name="Group 22">
            <a:extLst>
              <a:ext uri="{FF2B5EF4-FFF2-40B4-BE49-F238E27FC236}">
                <a16:creationId xmlns:a16="http://schemas.microsoft.com/office/drawing/2014/main" id="{4111EB4C-47F9-FF7E-B16E-E0E733DC8A69}"/>
              </a:ext>
            </a:extLst>
          </p:cNvPr>
          <p:cNvGrpSpPr/>
          <p:nvPr/>
        </p:nvGrpSpPr>
        <p:grpSpPr>
          <a:xfrm>
            <a:off x="9600488" y="5119188"/>
            <a:ext cx="1753952" cy="593984"/>
            <a:chOff x="10300544" y="201544"/>
            <a:chExt cx="1753952" cy="593984"/>
          </a:xfrm>
        </p:grpSpPr>
        <p:sp>
          <p:nvSpPr>
            <p:cNvPr id="24" name="Rounded Rectangle 23">
              <a:extLst>
                <a:ext uri="{FF2B5EF4-FFF2-40B4-BE49-F238E27FC236}">
                  <a16:creationId xmlns:a16="http://schemas.microsoft.com/office/drawing/2014/main" id="{A9C5DBCA-0E54-D74E-728C-D24A744A0DB2}"/>
                </a:ext>
              </a:extLst>
            </p:cNvPr>
            <p:cNvSpPr/>
            <p:nvPr/>
          </p:nvSpPr>
          <p:spPr>
            <a:xfrm>
              <a:off x="10300544" y="201544"/>
              <a:ext cx="1753952" cy="430403"/>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ysClr val="windowText" lastClr="000000"/>
                  </a:solidFill>
                  <a:latin typeface="Arial" panose="020B0604020202020204" pitchFamily="34" charset="0"/>
                  <a:cs typeface="Arial" panose="020B0604020202020204" pitchFamily="34" charset="0"/>
                </a:rPr>
                <a:t>Decontaminate</a:t>
              </a:r>
            </a:p>
          </p:txBody>
        </p:sp>
        <p:sp>
          <p:nvSpPr>
            <p:cNvPr id="25" name="Triangle 24">
              <a:extLst>
                <a:ext uri="{FF2B5EF4-FFF2-40B4-BE49-F238E27FC236}">
                  <a16:creationId xmlns:a16="http://schemas.microsoft.com/office/drawing/2014/main" id="{DFED840A-16CB-4773-A46C-36FF06475684}"/>
                </a:ext>
              </a:extLst>
            </p:cNvPr>
            <p:cNvSpPr/>
            <p:nvPr/>
          </p:nvSpPr>
          <p:spPr>
            <a:xfrm rot="10800000">
              <a:off x="11017819" y="552884"/>
              <a:ext cx="315571" cy="242644"/>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 name="Group 25">
            <a:extLst>
              <a:ext uri="{FF2B5EF4-FFF2-40B4-BE49-F238E27FC236}">
                <a16:creationId xmlns:a16="http://schemas.microsoft.com/office/drawing/2014/main" id="{D328444A-75AE-57DF-10AB-66E45BB3CF77}"/>
              </a:ext>
            </a:extLst>
          </p:cNvPr>
          <p:cNvGrpSpPr/>
          <p:nvPr/>
        </p:nvGrpSpPr>
        <p:grpSpPr>
          <a:xfrm>
            <a:off x="9606131" y="5723148"/>
            <a:ext cx="1753952" cy="593984"/>
            <a:chOff x="10300544" y="201544"/>
            <a:chExt cx="1753952" cy="593984"/>
          </a:xfrm>
        </p:grpSpPr>
        <p:sp>
          <p:nvSpPr>
            <p:cNvPr id="27" name="Rounded Rectangle 26">
              <a:extLst>
                <a:ext uri="{FF2B5EF4-FFF2-40B4-BE49-F238E27FC236}">
                  <a16:creationId xmlns:a16="http://schemas.microsoft.com/office/drawing/2014/main" id="{4C5A135D-6EA9-4D50-42AE-A806DF2C2393}"/>
                </a:ext>
              </a:extLst>
            </p:cNvPr>
            <p:cNvSpPr/>
            <p:nvPr/>
          </p:nvSpPr>
          <p:spPr>
            <a:xfrm>
              <a:off x="10300544" y="201544"/>
              <a:ext cx="1753952" cy="430403"/>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ysClr val="windowText" lastClr="000000"/>
                  </a:solidFill>
                  <a:latin typeface="Arial" panose="020B0604020202020204" pitchFamily="34" charset="0"/>
                  <a:cs typeface="Arial" panose="020B0604020202020204" pitchFamily="34" charset="0"/>
                </a:rPr>
                <a:t>Classify</a:t>
              </a:r>
            </a:p>
          </p:txBody>
        </p:sp>
        <p:sp>
          <p:nvSpPr>
            <p:cNvPr id="28" name="Triangle 27">
              <a:extLst>
                <a:ext uri="{FF2B5EF4-FFF2-40B4-BE49-F238E27FC236}">
                  <a16:creationId xmlns:a16="http://schemas.microsoft.com/office/drawing/2014/main" id="{73B6445A-95C1-052F-F64F-442FBA331F5D}"/>
                </a:ext>
              </a:extLst>
            </p:cNvPr>
            <p:cNvSpPr/>
            <p:nvPr/>
          </p:nvSpPr>
          <p:spPr>
            <a:xfrm rot="10800000">
              <a:off x="11017819" y="552884"/>
              <a:ext cx="315571" cy="242644"/>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9" name="Rounded Rectangle 28">
            <a:extLst>
              <a:ext uri="{FF2B5EF4-FFF2-40B4-BE49-F238E27FC236}">
                <a16:creationId xmlns:a16="http://schemas.microsoft.com/office/drawing/2014/main" id="{4595AFC4-4719-CDD7-12F4-EAE50FBD6A1F}"/>
              </a:ext>
            </a:extLst>
          </p:cNvPr>
          <p:cNvSpPr/>
          <p:nvPr/>
        </p:nvSpPr>
        <p:spPr>
          <a:xfrm>
            <a:off x="9606131" y="6338397"/>
            <a:ext cx="1753952" cy="430403"/>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ysClr val="windowText" lastClr="000000"/>
                </a:solidFill>
                <a:latin typeface="Arial Narrow" panose="020B0604020202020204" pitchFamily="34" charset="0"/>
                <a:cs typeface="Arial Narrow" panose="020B0604020202020204" pitchFamily="34" charset="0"/>
              </a:rPr>
              <a:t>Annotate genome</a:t>
            </a:r>
          </a:p>
        </p:txBody>
      </p:sp>
      <p:grpSp>
        <p:nvGrpSpPr>
          <p:cNvPr id="30" name="Group 29">
            <a:extLst>
              <a:ext uri="{FF2B5EF4-FFF2-40B4-BE49-F238E27FC236}">
                <a16:creationId xmlns:a16="http://schemas.microsoft.com/office/drawing/2014/main" id="{CF68AC89-5961-FD2A-F5A5-1AF656354CBA}"/>
              </a:ext>
            </a:extLst>
          </p:cNvPr>
          <p:cNvGrpSpPr/>
          <p:nvPr/>
        </p:nvGrpSpPr>
        <p:grpSpPr>
          <a:xfrm>
            <a:off x="11175761" y="1036725"/>
            <a:ext cx="1168303" cy="856315"/>
            <a:chOff x="7120940" y="1990685"/>
            <a:chExt cx="3581616" cy="2497017"/>
          </a:xfrm>
        </p:grpSpPr>
        <p:pic>
          <p:nvPicPr>
            <p:cNvPr id="31" name="Picture 30">
              <a:extLst>
                <a:ext uri="{FF2B5EF4-FFF2-40B4-BE49-F238E27FC236}">
                  <a16:creationId xmlns:a16="http://schemas.microsoft.com/office/drawing/2014/main" id="{BA0DAAFB-0EEC-B381-0190-54D416BF600A}"/>
                </a:ext>
              </a:extLst>
            </p:cNvPr>
            <p:cNvPicPr>
              <a:picLocks noChangeAspect="1"/>
            </p:cNvPicPr>
            <p:nvPr/>
          </p:nvPicPr>
          <p:blipFill>
            <a:blip r:embed="rId4"/>
            <a:stretch>
              <a:fillRect/>
            </a:stretch>
          </p:blipFill>
          <p:spPr>
            <a:xfrm>
              <a:off x="7120940" y="1990685"/>
              <a:ext cx="3529760" cy="2497017"/>
            </a:xfrm>
            <a:prstGeom prst="rect">
              <a:avLst/>
            </a:prstGeom>
          </p:spPr>
        </p:pic>
        <p:sp>
          <p:nvSpPr>
            <p:cNvPr id="32" name="TextBox 31">
              <a:extLst>
                <a:ext uri="{FF2B5EF4-FFF2-40B4-BE49-F238E27FC236}">
                  <a16:creationId xmlns:a16="http://schemas.microsoft.com/office/drawing/2014/main" id="{6A03D5D2-02C4-3C40-33C9-9A2EA4A3A1B9}"/>
                </a:ext>
              </a:extLst>
            </p:cNvPr>
            <p:cNvSpPr txBox="1"/>
            <p:nvPr/>
          </p:nvSpPr>
          <p:spPr>
            <a:xfrm>
              <a:off x="7723277" y="2908806"/>
              <a:ext cx="2979279" cy="1076973"/>
            </a:xfrm>
            <a:prstGeom prst="rect">
              <a:avLst/>
            </a:prstGeom>
            <a:noFill/>
          </p:spPr>
          <p:txBody>
            <a:bodyPr wrap="square" rtlCol="0">
              <a:spAutoFit/>
            </a:bodyPr>
            <a:lstStyle/>
            <a:p>
              <a:r>
                <a:rPr lang="en-US" sz="1750" b="1" dirty="0">
                  <a:latin typeface="Century Gothic" panose="020B0502020202020204" pitchFamily="34" charset="0"/>
                </a:rPr>
                <a:t>reads</a:t>
              </a:r>
            </a:p>
          </p:txBody>
        </p:sp>
      </p:grpSp>
      <p:pic>
        <p:nvPicPr>
          <p:cNvPr id="33" name="Picture 32">
            <a:extLst>
              <a:ext uri="{FF2B5EF4-FFF2-40B4-BE49-F238E27FC236}">
                <a16:creationId xmlns:a16="http://schemas.microsoft.com/office/drawing/2014/main" id="{7CFD0C28-E394-4404-3B93-14D17836F5C7}"/>
              </a:ext>
            </a:extLst>
          </p:cNvPr>
          <p:cNvPicPr>
            <a:picLocks noChangeAspect="1"/>
          </p:cNvPicPr>
          <p:nvPr/>
        </p:nvPicPr>
        <p:blipFill>
          <a:blip r:embed="rId5"/>
          <a:stretch>
            <a:fillRect/>
          </a:stretch>
        </p:blipFill>
        <p:spPr>
          <a:xfrm>
            <a:off x="11194815" y="6091394"/>
            <a:ext cx="1145602" cy="810420"/>
          </a:xfrm>
          <a:prstGeom prst="rect">
            <a:avLst/>
          </a:prstGeom>
        </p:spPr>
      </p:pic>
      <p:sp>
        <p:nvSpPr>
          <p:cNvPr id="34" name="TextBox 33">
            <a:extLst>
              <a:ext uri="{FF2B5EF4-FFF2-40B4-BE49-F238E27FC236}">
                <a16:creationId xmlns:a16="http://schemas.microsoft.com/office/drawing/2014/main" id="{DCF664A7-8B25-3BE2-0827-8A6D5A90A921}"/>
              </a:ext>
            </a:extLst>
          </p:cNvPr>
          <p:cNvSpPr txBox="1"/>
          <p:nvPr/>
        </p:nvSpPr>
        <p:spPr>
          <a:xfrm>
            <a:off x="11382661" y="6392000"/>
            <a:ext cx="1158904" cy="361637"/>
          </a:xfrm>
          <a:prstGeom prst="rect">
            <a:avLst/>
          </a:prstGeom>
          <a:noFill/>
        </p:spPr>
        <p:txBody>
          <a:bodyPr wrap="square" rtlCol="0">
            <a:spAutoFit/>
          </a:bodyPr>
          <a:lstStyle/>
          <a:p>
            <a:r>
              <a:rPr lang="en-US" sz="1700" b="1" dirty="0">
                <a:latin typeface="Century Gothic" panose="020B0502020202020204" pitchFamily="34" charset="0"/>
              </a:rPr>
              <a:t>annot</a:t>
            </a:r>
          </a:p>
        </p:txBody>
      </p:sp>
      <p:grpSp>
        <p:nvGrpSpPr>
          <p:cNvPr id="35" name="Group 34">
            <a:extLst>
              <a:ext uri="{FF2B5EF4-FFF2-40B4-BE49-F238E27FC236}">
                <a16:creationId xmlns:a16="http://schemas.microsoft.com/office/drawing/2014/main" id="{6883B8F3-DE21-39E7-28B2-A92F73F25E05}"/>
              </a:ext>
            </a:extLst>
          </p:cNvPr>
          <p:cNvGrpSpPr/>
          <p:nvPr/>
        </p:nvGrpSpPr>
        <p:grpSpPr>
          <a:xfrm>
            <a:off x="9564848" y="138920"/>
            <a:ext cx="1753952" cy="593984"/>
            <a:chOff x="10300544" y="201544"/>
            <a:chExt cx="1753952" cy="593984"/>
          </a:xfrm>
        </p:grpSpPr>
        <p:sp>
          <p:nvSpPr>
            <p:cNvPr id="36" name="Rounded Rectangle 35">
              <a:extLst>
                <a:ext uri="{FF2B5EF4-FFF2-40B4-BE49-F238E27FC236}">
                  <a16:creationId xmlns:a16="http://schemas.microsoft.com/office/drawing/2014/main" id="{0073577D-A433-E456-C617-58F2D34C3DB1}"/>
                </a:ext>
              </a:extLst>
            </p:cNvPr>
            <p:cNvSpPr/>
            <p:nvPr/>
          </p:nvSpPr>
          <p:spPr>
            <a:xfrm>
              <a:off x="10300544" y="201544"/>
              <a:ext cx="1753952" cy="430403"/>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err="1">
                  <a:solidFill>
                    <a:sysClr val="windowText" lastClr="000000"/>
                  </a:solidFill>
                  <a:latin typeface="Arial" panose="020B0604020202020204" pitchFamily="34" charset="0"/>
                  <a:cs typeface="Arial" panose="020B0604020202020204" pitchFamily="34" charset="0"/>
                </a:rPr>
                <a:t>FastQC</a:t>
              </a:r>
              <a:endParaRPr lang="en-US" sz="1600" b="1" dirty="0">
                <a:solidFill>
                  <a:sysClr val="windowText" lastClr="000000"/>
                </a:solidFill>
                <a:latin typeface="Arial" panose="020B0604020202020204" pitchFamily="34" charset="0"/>
                <a:cs typeface="Arial" panose="020B0604020202020204" pitchFamily="34" charset="0"/>
              </a:endParaRPr>
            </a:p>
          </p:txBody>
        </p:sp>
        <p:sp>
          <p:nvSpPr>
            <p:cNvPr id="37" name="Triangle 36">
              <a:extLst>
                <a:ext uri="{FF2B5EF4-FFF2-40B4-BE49-F238E27FC236}">
                  <a16:creationId xmlns:a16="http://schemas.microsoft.com/office/drawing/2014/main" id="{64D140C8-E714-2FB1-844B-1EA12FFBF84A}"/>
                </a:ext>
              </a:extLst>
            </p:cNvPr>
            <p:cNvSpPr/>
            <p:nvPr/>
          </p:nvSpPr>
          <p:spPr>
            <a:xfrm rot="10800000">
              <a:off x="11017819" y="552884"/>
              <a:ext cx="315571" cy="242644"/>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8" name="Picture 37">
            <a:extLst>
              <a:ext uri="{FF2B5EF4-FFF2-40B4-BE49-F238E27FC236}">
                <a16:creationId xmlns:a16="http://schemas.microsoft.com/office/drawing/2014/main" id="{BDF62D2E-7EB0-93DB-B350-BB043966AFF9}"/>
              </a:ext>
            </a:extLst>
          </p:cNvPr>
          <p:cNvPicPr>
            <a:picLocks noChangeAspect="1"/>
          </p:cNvPicPr>
          <p:nvPr/>
        </p:nvPicPr>
        <p:blipFill>
          <a:blip r:embed="rId6"/>
          <a:stretch>
            <a:fillRect/>
          </a:stretch>
        </p:blipFill>
        <p:spPr>
          <a:xfrm>
            <a:off x="11149658" y="-116200"/>
            <a:ext cx="1171827" cy="828972"/>
          </a:xfrm>
          <a:prstGeom prst="rect">
            <a:avLst/>
          </a:prstGeom>
        </p:spPr>
      </p:pic>
      <p:sp>
        <p:nvSpPr>
          <p:cNvPr id="39" name="TextBox 38">
            <a:extLst>
              <a:ext uri="{FF2B5EF4-FFF2-40B4-BE49-F238E27FC236}">
                <a16:creationId xmlns:a16="http://schemas.microsoft.com/office/drawing/2014/main" id="{8D071078-9E3A-EAC1-CE64-22D24D617C82}"/>
              </a:ext>
            </a:extLst>
          </p:cNvPr>
          <p:cNvSpPr txBox="1"/>
          <p:nvPr/>
        </p:nvSpPr>
        <p:spPr>
          <a:xfrm>
            <a:off x="11416283" y="191150"/>
            <a:ext cx="1158904" cy="400110"/>
          </a:xfrm>
          <a:prstGeom prst="rect">
            <a:avLst/>
          </a:prstGeom>
          <a:noFill/>
        </p:spPr>
        <p:txBody>
          <a:bodyPr wrap="square" rtlCol="0">
            <a:spAutoFit/>
          </a:bodyPr>
          <a:lstStyle/>
          <a:p>
            <a:r>
              <a:rPr lang="en-US" sz="2000" b="1" dirty="0">
                <a:latin typeface="Century Gothic" panose="020B0502020202020204" pitchFamily="34" charset="0"/>
              </a:rPr>
              <a:t>QC</a:t>
            </a:r>
          </a:p>
        </p:txBody>
      </p:sp>
      <p:grpSp>
        <p:nvGrpSpPr>
          <p:cNvPr id="40" name="Group 39">
            <a:extLst>
              <a:ext uri="{FF2B5EF4-FFF2-40B4-BE49-F238E27FC236}">
                <a16:creationId xmlns:a16="http://schemas.microsoft.com/office/drawing/2014/main" id="{AA4821F7-C771-EDED-048F-C50BD8E6CEF1}"/>
              </a:ext>
            </a:extLst>
          </p:cNvPr>
          <p:cNvGrpSpPr/>
          <p:nvPr/>
        </p:nvGrpSpPr>
        <p:grpSpPr>
          <a:xfrm>
            <a:off x="9589199" y="4475720"/>
            <a:ext cx="1753952" cy="593984"/>
            <a:chOff x="10300544" y="201544"/>
            <a:chExt cx="1753952" cy="593984"/>
          </a:xfrm>
        </p:grpSpPr>
        <p:sp>
          <p:nvSpPr>
            <p:cNvPr id="41" name="Rounded Rectangle 40">
              <a:extLst>
                <a:ext uri="{FF2B5EF4-FFF2-40B4-BE49-F238E27FC236}">
                  <a16:creationId xmlns:a16="http://schemas.microsoft.com/office/drawing/2014/main" id="{07CACA36-AADF-97B0-3CE9-03DEB918019F}"/>
                </a:ext>
              </a:extLst>
            </p:cNvPr>
            <p:cNvSpPr/>
            <p:nvPr/>
          </p:nvSpPr>
          <p:spPr>
            <a:xfrm>
              <a:off x="10300544" y="201544"/>
              <a:ext cx="1753952" cy="430403"/>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ysClr val="windowText" lastClr="000000"/>
                  </a:solidFill>
                  <a:latin typeface="Arial" panose="020B0604020202020204" pitchFamily="34" charset="0"/>
                  <a:cs typeface="Arial" panose="020B0604020202020204" pitchFamily="34" charset="0"/>
                </a:rPr>
                <a:t>Length Filter</a:t>
              </a:r>
            </a:p>
          </p:txBody>
        </p:sp>
        <p:sp>
          <p:nvSpPr>
            <p:cNvPr id="42" name="Triangle 41">
              <a:extLst>
                <a:ext uri="{FF2B5EF4-FFF2-40B4-BE49-F238E27FC236}">
                  <a16:creationId xmlns:a16="http://schemas.microsoft.com/office/drawing/2014/main" id="{575B1703-05E7-6A36-5561-9EBB63DD9E16}"/>
                </a:ext>
              </a:extLst>
            </p:cNvPr>
            <p:cNvSpPr/>
            <p:nvPr/>
          </p:nvSpPr>
          <p:spPr>
            <a:xfrm rot="10800000">
              <a:off x="11017819" y="552884"/>
              <a:ext cx="315571" cy="242644"/>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3" name="Picture 42">
            <a:extLst>
              <a:ext uri="{FF2B5EF4-FFF2-40B4-BE49-F238E27FC236}">
                <a16:creationId xmlns:a16="http://schemas.microsoft.com/office/drawing/2014/main" id="{830D7E7A-189A-4F31-2856-5F6458462D64}"/>
              </a:ext>
            </a:extLst>
          </p:cNvPr>
          <p:cNvPicPr>
            <a:picLocks noChangeAspect="1"/>
          </p:cNvPicPr>
          <p:nvPr/>
        </p:nvPicPr>
        <p:blipFill>
          <a:blip r:embed="rId6"/>
          <a:stretch>
            <a:fillRect/>
          </a:stretch>
        </p:blipFill>
        <p:spPr>
          <a:xfrm>
            <a:off x="11155301" y="2948736"/>
            <a:ext cx="1171827" cy="828972"/>
          </a:xfrm>
          <a:prstGeom prst="rect">
            <a:avLst/>
          </a:prstGeom>
        </p:spPr>
      </p:pic>
      <p:sp>
        <p:nvSpPr>
          <p:cNvPr id="44" name="TextBox 43">
            <a:extLst>
              <a:ext uri="{FF2B5EF4-FFF2-40B4-BE49-F238E27FC236}">
                <a16:creationId xmlns:a16="http://schemas.microsoft.com/office/drawing/2014/main" id="{E92F1689-7F2A-6CE1-ECC3-A31DDA542EF8}"/>
              </a:ext>
            </a:extLst>
          </p:cNvPr>
          <p:cNvSpPr txBox="1"/>
          <p:nvPr/>
        </p:nvSpPr>
        <p:spPr>
          <a:xfrm>
            <a:off x="11433215" y="3256085"/>
            <a:ext cx="1158904" cy="400110"/>
          </a:xfrm>
          <a:prstGeom prst="rect">
            <a:avLst/>
          </a:prstGeom>
          <a:noFill/>
        </p:spPr>
        <p:txBody>
          <a:bodyPr wrap="square" rtlCol="0">
            <a:spAutoFit/>
          </a:bodyPr>
          <a:lstStyle/>
          <a:p>
            <a:r>
              <a:rPr lang="en-US" sz="2000" b="1" dirty="0">
                <a:latin typeface="Century Gothic" panose="020B0502020202020204" pitchFamily="34" charset="0"/>
              </a:rPr>
              <a:t>QC</a:t>
            </a:r>
          </a:p>
        </p:txBody>
      </p:sp>
      <p:pic>
        <p:nvPicPr>
          <p:cNvPr id="45" name="Picture 44">
            <a:extLst>
              <a:ext uri="{FF2B5EF4-FFF2-40B4-BE49-F238E27FC236}">
                <a16:creationId xmlns:a16="http://schemas.microsoft.com/office/drawing/2014/main" id="{60594E21-9608-707C-1898-6FFBAD38E2EB}"/>
              </a:ext>
            </a:extLst>
          </p:cNvPr>
          <p:cNvPicPr>
            <a:picLocks noChangeAspect="1"/>
          </p:cNvPicPr>
          <p:nvPr/>
        </p:nvPicPr>
        <p:blipFill>
          <a:blip r:embed="rId6"/>
          <a:stretch>
            <a:fillRect/>
          </a:stretch>
        </p:blipFill>
        <p:spPr>
          <a:xfrm>
            <a:off x="11160945" y="3575270"/>
            <a:ext cx="1171827" cy="828972"/>
          </a:xfrm>
          <a:prstGeom prst="rect">
            <a:avLst/>
          </a:prstGeom>
        </p:spPr>
      </p:pic>
      <p:pic>
        <p:nvPicPr>
          <p:cNvPr id="46" name="Picture 45">
            <a:extLst>
              <a:ext uri="{FF2B5EF4-FFF2-40B4-BE49-F238E27FC236}">
                <a16:creationId xmlns:a16="http://schemas.microsoft.com/office/drawing/2014/main" id="{DF2C6A5C-C958-D534-88EC-758F66B955DA}"/>
              </a:ext>
            </a:extLst>
          </p:cNvPr>
          <p:cNvPicPr>
            <a:picLocks noChangeAspect="1"/>
          </p:cNvPicPr>
          <p:nvPr/>
        </p:nvPicPr>
        <p:blipFill>
          <a:blip r:embed="rId6"/>
          <a:stretch>
            <a:fillRect/>
          </a:stretch>
        </p:blipFill>
        <p:spPr>
          <a:xfrm>
            <a:off x="11172233" y="4218739"/>
            <a:ext cx="1171827" cy="828972"/>
          </a:xfrm>
          <a:prstGeom prst="rect">
            <a:avLst/>
          </a:prstGeom>
        </p:spPr>
      </p:pic>
      <p:sp>
        <p:nvSpPr>
          <p:cNvPr id="48" name="TextBox 47">
            <a:extLst>
              <a:ext uri="{FF2B5EF4-FFF2-40B4-BE49-F238E27FC236}">
                <a16:creationId xmlns:a16="http://schemas.microsoft.com/office/drawing/2014/main" id="{E8A3A3E3-91FA-7B5B-4F3D-85099B29F4DB}"/>
              </a:ext>
            </a:extLst>
          </p:cNvPr>
          <p:cNvSpPr txBox="1"/>
          <p:nvPr/>
        </p:nvSpPr>
        <p:spPr>
          <a:xfrm>
            <a:off x="11423537" y="3889455"/>
            <a:ext cx="1158904" cy="400110"/>
          </a:xfrm>
          <a:prstGeom prst="rect">
            <a:avLst/>
          </a:prstGeom>
          <a:noFill/>
        </p:spPr>
        <p:txBody>
          <a:bodyPr wrap="square" rtlCol="0">
            <a:spAutoFit/>
          </a:bodyPr>
          <a:lstStyle/>
          <a:p>
            <a:r>
              <a:rPr lang="en-US" sz="2000" b="1" dirty="0">
                <a:latin typeface="Century Gothic" panose="020B0502020202020204" pitchFamily="34" charset="0"/>
              </a:rPr>
              <a:t>QC</a:t>
            </a:r>
          </a:p>
        </p:txBody>
      </p:sp>
      <p:sp>
        <p:nvSpPr>
          <p:cNvPr id="49" name="TextBox 48">
            <a:extLst>
              <a:ext uri="{FF2B5EF4-FFF2-40B4-BE49-F238E27FC236}">
                <a16:creationId xmlns:a16="http://schemas.microsoft.com/office/drawing/2014/main" id="{D8F23FF7-F621-850D-3F1A-49D35DC02EB6}"/>
              </a:ext>
            </a:extLst>
          </p:cNvPr>
          <p:cNvSpPr txBox="1"/>
          <p:nvPr/>
        </p:nvSpPr>
        <p:spPr>
          <a:xfrm>
            <a:off x="11440469" y="4527279"/>
            <a:ext cx="1158904" cy="400110"/>
          </a:xfrm>
          <a:prstGeom prst="rect">
            <a:avLst/>
          </a:prstGeom>
          <a:noFill/>
        </p:spPr>
        <p:txBody>
          <a:bodyPr wrap="square" rtlCol="0">
            <a:spAutoFit/>
          </a:bodyPr>
          <a:lstStyle/>
          <a:p>
            <a:r>
              <a:rPr lang="en-US" sz="2000" b="1" dirty="0">
                <a:latin typeface="Century Gothic" panose="020B0502020202020204" pitchFamily="34" charset="0"/>
              </a:rPr>
              <a:t>QC</a:t>
            </a:r>
          </a:p>
        </p:txBody>
      </p:sp>
      <p:pic>
        <p:nvPicPr>
          <p:cNvPr id="51" name="Picture 50">
            <a:extLst>
              <a:ext uri="{FF2B5EF4-FFF2-40B4-BE49-F238E27FC236}">
                <a16:creationId xmlns:a16="http://schemas.microsoft.com/office/drawing/2014/main" id="{020BD19E-13E1-087C-BFD2-58403245CBEA}"/>
              </a:ext>
            </a:extLst>
          </p:cNvPr>
          <p:cNvPicPr>
            <a:picLocks noChangeAspect="1"/>
          </p:cNvPicPr>
          <p:nvPr/>
        </p:nvPicPr>
        <p:blipFill>
          <a:blip r:embed="rId5"/>
          <a:stretch>
            <a:fillRect/>
          </a:stretch>
        </p:blipFill>
        <p:spPr>
          <a:xfrm>
            <a:off x="11191101" y="5485514"/>
            <a:ext cx="1145602" cy="810420"/>
          </a:xfrm>
          <a:prstGeom prst="rect">
            <a:avLst/>
          </a:prstGeom>
        </p:spPr>
      </p:pic>
      <p:sp>
        <p:nvSpPr>
          <p:cNvPr id="52" name="TextBox 51">
            <a:extLst>
              <a:ext uri="{FF2B5EF4-FFF2-40B4-BE49-F238E27FC236}">
                <a16:creationId xmlns:a16="http://schemas.microsoft.com/office/drawing/2014/main" id="{45C89E6A-6AF4-BF5D-313D-4FE94CB4C0B8}"/>
              </a:ext>
            </a:extLst>
          </p:cNvPr>
          <p:cNvSpPr txBox="1"/>
          <p:nvPr/>
        </p:nvSpPr>
        <p:spPr>
          <a:xfrm>
            <a:off x="11401249" y="5763818"/>
            <a:ext cx="1158904" cy="361637"/>
          </a:xfrm>
          <a:prstGeom prst="rect">
            <a:avLst/>
          </a:prstGeom>
          <a:noFill/>
        </p:spPr>
        <p:txBody>
          <a:bodyPr wrap="square" rtlCol="0">
            <a:spAutoFit/>
          </a:bodyPr>
          <a:lstStyle/>
          <a:p>
            <a:r>
              <a:rPr lang="en-US" sz="1700" b="1" dirty="0">
                <a:latin typeface="Century Gothic" panose="020B0502020202020204" pitchFamily="34" charset="0"/>
              </a:rPr>
              <a:t>annot</a:t>
            </a:r>
          </a:p>
        </p:txBody>
      </p:sp>
      <p:pic>
        <p:nvPicPr>
          <p:cNvPr id="53" name="Content Placeholder 4">
            <a:extLst>
              <a:ext uri="{FF2B5EF4-FFF2-40B4-BE49-F238E27FC236}">
                <a16:creationId xmlns:a16="http://schemas.microsoft.com/office/drawing/2014/main" id="{4E80F472-5E5B-B71D-A597-C9155EE3BF5D}"/>
              </a:ext>
            </a:extLst>
          </p:cNvPr>
          <p:cNvPicPr>
            <a:picLocks noChangeAspect="1"/>
          </p:cNvPicPr>
          <p:nvPr/>
        </p:nvPicPr>
        <p:blipFill rotWithShape="1">
          <a:blip r:embed="rId7"/>
          <a:srcRect l="18121" t="23131" r="17741" b="29743"/>
          <a:stretch/>
        </p:blipFill>
        <p:spPr>
          <a:xfrm>
            <a:off x="11398522" y="5044320"/>
            <a:ext cx="700054" cy="556071"/>
          </a:xfrm>
          <a:prstGeom prst="rect">
            <a:avLst/>
          </a:prstGeom>
          <a:noFill/>
          <a:ln>
            <a:noFill/>
          </a:ln>
        </p:spPr>
      </p:pic>
      <p:sp>
        <p:nvSpPr>
          <p:cNvPr id="54" name="TextBox 53">
            <a:extLst>
              <a:ext uri="{FF2B5EF4-FFF2-40B4-BE49-F238E27FC236}">
                <a16:creationId xmlns:a16="http://schemas.microsoft.com/office/drawing/2014/main" id="{688F4E2E-CB9A-FAAF-88D6-362CE74C7665}"/>
              </a:ext>
            </a:extLst>
          </p:cNvPr>
          <p:cNvSpPr txBox="1"/>
          <p:nvPr/>
        </p:nvSpPr>
        <p:spPr>
          <a:xfrm>
            <a:off x="11438248" y="5172883"/>
            <a:ext cx="971824" cy="369332"/>
          </a:xfrm>
          <a:prstGeom prst="rect">
            <a:avLst/>
          </a:prstGeom>
          <a:noFill/>
        </p:spPr>
        <p:txBody>
          <a:bodyPr wrap="square" rtlCol="0">
            <a:spAutoFit/>
          </a:bodyPr>
          <a:lstStyle/>
          <a:p>
            <a:r>
              <a:rPr lang="en-US" sz="1750" b="1" dirty="0">
                <a:latin typeface="Century Gothic" panose="020B0502020202020204" pitchFamily="34" charset="0"/>
              </a:rPr>
              <a:t>SAG</a:t>
            </a:r>
          </a:p>
        </p:txBody>
      </p:sp>
    </p:spTree>
    <p:extLst>
      <p:ext uri="{BB962C8B-B14F-4D97-AF65-F5344CB8AC3E}">
        <p14:creationId xmlns:p14="http://schemas.microsoft.com/office/powerpoint/2010/main" val="51978714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53C2C7-A922-D742-B598-B2EFCBBF19A7}"/>
              </a:ext>
            </a:extLst>
          </p:cNvPr>
          <p:cNvSpPr>
            <a:spLocks noGrp="1"/>
          </p:cNvSpPr>
          <p:nvPr>
            <p:ph type="title"/>
          </p:nvPr>
        </p:nvSpPr>
        <p:spPr/>
        <p:txBody>
          <a:bodyPr/>
          <a:lstStyle/>
          <a:p>
            <a:r>
              <a:rPr lang="en-US" dirty="0"/>
              <a:t>17. </a:t>
            </a:r>
            <a:r>
              <a:rPr lang="en-US" dirty="0" err="1"/>
              <a:t>Prokka</a:t>
            </a:r>
            <a:r>
              <a:rPr lang="en-US" dirty="0"/>
              <a:t> outputs</a:t>
            </a:r>
          </a:p>
        </p:txBody>
      </p:sp>
      <p:sp>
        <p:nvSpPr>
          <p:cNvPr id="3" name="Content Placeholder 2">
            <a:extLst>
              <a:ext uri="{FF2B5EF4-FFF2-40B4-BE49-F238E27FC236}">
                <a16:creationId xmlns:a16="http://schemas.microsoft.com/office/drawing/2014/main" id="{622E3960-D23D-6A4B-9943-1AB25958171A}"/>
              </a:ext>
            </a:extLst>
          </p:cNvPr>
          <p:cNvSpPr>
            <a:spLocks noGrp="1"/>
          </p:cNvSpPr>
          <p:nvPr>
            <p:ph idx="1"/>
          </p:nvPr>
        </p:nvSpPr>
        <p:spPr>
          <a:xfrm>
            <a:off x="351691" y="1825625"/>
            <a:ext cx="7646737" cy="4351338"/>
          </a:xfrm>
        </p:spPr>
        <p:txBody>
          <a:bodyPr>
            <a:normAutofit/>
          </a:bodyPr>
          <a:lstStyle/>
          <a:p>
            <a:pPr marL="457200" lvl="1" indent="0">
              <a:buNone/>
            </a:pPr>
            <a:r>
              <a:rPr lang="en-US" dirty="0"/>
              <a:t>All annotations in: </a:t>
            </a:r>
            <a:r>
              <a:rPr lang="en-US" dirty="0">
                <a:highlight>
                  <a:srgbClr val="FFFF00"/>
                </a:highlight>
              </a:rPr>
              <a:t>“</a:t>
            </a:r>
            <a:r>
              <a:rPr lang="en-US" b="1" dirty="0" err="1">
                <a:highlight>
                  <a:srgbClr val="FFFF00"/>
                </a:highlight>
              </a:rPr>
              <a:t>comprehensive_prokka</a:t>
            </a:r>
            <a:r>
              <a:rPr lang="en-US" b="1" dirty="0">
                <a:highlight>
                  <a:srgbClr val="FFFF00"/>
                </a:highlight>
              </a:rPr>
              <a:t>_{</a:t>
            </a:r>
            <a:r>
              <a:rPr lang="en-US" dirty="0">
                <a:highlight>
                  <a:srgbClr val="FFFF00"/>
                </a:highlight>
              </a:rPr>
              <a:t>ID}.</a:t>
            </a:r>
            <a:r>
              <a:rPr lang="en-US" b="1" dirty="0" err="1">
                <a:highlight>
                  <a:srgbClr val="FFFF00"/>
                </a:highlight>
              </a:rPr>
              <a:t>tsv</a:t>
            </a:r>
            <a:r>
              <a:rPr lang="en-US" dirty="0">
                <a:highlight>
                  <a:srgbClr val="FFFF00"/>
                </a:highlight>
              </a:rPr>
              <a:t>”</a:t>
            </a:r>
          </a:p>
          <a:p>
            <a:pPr marL="457200" lvl="1" indent="0">
              <a:buNone/>
            </a:pPr>
            <a:r>
              <a:rPr lang="en-US" dirty="0"/>
              <a:t>columns include:</a:t>
            </a:r>
          </a:p>
          <a:p>
            <a:pPr marL="457200" lvl="1" indent="0">
              <a:buNone/>
            </a:pPr>
            <a:endParaRPr lang="en-US" dirty="0"/>
          </a:p>
          <a:p>
            <a:pPr lvl="1"/>
            <a:r>
              <a:rPr lang="en-US" b="1" dirty="0"/>
              <a:t>KO</a:t>
            </a:r>
            <a:r>
              <a:rPr lang="en-US" dirty="0"/>
              <a:t> -- KEGG ontology</a:t>
            </a:r>
          </a:p>
          <a:p>
            <a:pPr lvl="1"/>
            <a:r>
              <a:rPr lang="en-US" b="1" dirty="0" err="1"/>
              <a:t>Pfam</a:t>
            </a:r>
            <a:r>
              <a:rPr lang="en-US" dirty="0"/>
              <a:t> -- Protein families</a:t>
            </a:r>
          </a:p>
          <a:p>
            <a:pPr lvl="1"/>
            <a:r>
              <a:rPr lang="en-US" b="1" dirty="0" err="1"/>
              <a:t>EC_number</a:t>
            </a:r>
            <a:r>
              <a:rPr lang="en-US" b="1" dirty="0"/>
              <a:t> </a:t>
            </a:r>
            <a:r>
              <a:rPr lang="en-US" dirty="0"/>
              <a:t>-- Enzyme Commission Number</a:t>
            </a:r>
          </a:p>
          <a:p>
            <a:pPr lvl="1"/>
            <a:r>
              <a:rPr lang="en-US" b="1" dirty="0"/>
              <a:t>TIGRFAMs</a:t>
            </a:r>
            <a:r>
              <a:rPr lang="en-US" dirty="0"/>
              <a:t> -- protein families</a:t>
            </a:r>
          </a:p>
          <a:p>
            <a:pPr lvl="1"/>
            <a:r>
              <a:rPr lang="en-US" b="1" dirty="0" err="1"/>
              <a:t>eggNOG</a:t>
            </a:r>
            <a:r>
              <a:rPr lang="en-US" dirty="0"/>
              <a:t> -- </a:t>
            </a:r>
            <a:r>
              <a:rPr lang="en-US" dirty="0" err="1"/>
              <a:t>Orthology</a:t>
            </a:r>
            <a:r>
              <a:rPr lang="en-US" dirty="0"/>
              <a:t> and functions</a:t>
            </a:r>
          </a:p>
          <a:p>
            <a:pPr lvl="1"/>
            <a:r>
              <a:rPr lang="en-US" b="1" dirty="0" err="1"/>
              <a:t>CAZy</a:t>
            </a:r>
            <a:r>
              <a:rPr lang="en-US" dirty="0"/>
              <a:t> -- carbohydrate-active enzymes</a:t>
            </a:r>
          </a:p>
          <a:p>
            <a:pPr marL="457200" lvl="1" indent="0">
              <a:buNone/>
            </a:pPr>
            <a:endParaRPr lang="en-US" dirty="0"/>
          </a:p>
          <a:p>
            <a:pPr marL="457200" lvl="1" indent="0">
              <a:buNone/>
            </a:pPr>
            <a:endParaRPr lang="en-US" dirty="0"/>
          </a:p>
          <a:p>
            <a:pPr marL="0" indent="0">
              <a:buNone/>
            </a:pPr>
            <a:endParaRPr lang="en-US" dirty="0"/>
          </a:p>
          <a:p>
            <a:pPr marL="0" indent="0">
              <a:buNone/>
            </a:pPr>
            <a:endParaRPr lang="en-US" dirty="0"/>
          </a:p>
        </p:txBody>
      </p:sp>
      <p:pic>
        <p:nvPicPr>
          <p:cNvPr id="14" name="Picture 13" descr="bigelow-logo.png">
            <a:extLst>
              <a:ext uri="{FF2B5EF4-FFF2-40B4-BE49-F238E27FC236}">
                <a16:creationId xmlns:a16="http://schemas.microsoft.com/office/drawing/2014/main" id="{756D71D4-F4D1-FF42-93EE-73F1F8D2D7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403" y="6439821"/>
            <a:ext cx="2250281" cy="562570"/>
          </a:xfrm>
          <a:prstGeom prst="rect">
            <a:avLst/>
          </a:prstGeom>
        </p:spPr>
      </p:pic>
      <p:grpSp>
        <p:nvGrpSpPr>
          <p:cNvPr id="4" name="Group 3">
            <a:extLst>
              <a:ext uri="{FF2B5EF4-FFF2-40B4-BE49-F238E27FC236}">
                <a16:creationId xmlns:a16="http://schemas.microsoft.com/office/drawing/2014/main" id="{FBF259E9-0706-CEB9-CE4A-98ADF3FBC81D}"/>
              </a:ext>
            </a:extLst>
          </p:cNvPr>
          <p:cNvGrpSpPr/>
          <p:nvPr/>
        </p:nvGrpSpPr>
        <p:grpSpPr>
          <a:xfrm>
            <a:off x="9566764" y="743415"/>
            <a:ext cx="1753952" cy="593984"/>
            <a:chOff x="10300544" y="201544"/>
            <a:chExt cx="1753952" cy="593984"/>
          </a:xfrm>
        </p:grpSpPr>
        <p:sp>
          <p:nvSpPr>
            <p:cNvPr id="5" name="Rounded Rectangle 4">
              <a:extLst>
                <a:ext uri="{FF2B5EF4-FFF2-40B4-BE49-F238E27FC236}">
                  <a16:creationId xmlns:a16="http://schemas.microsoft.com/office/drawing/2014/main" id="{8A9C6546-3955-9D2F-3A65-A35F5A9D1E9D}"/>
                </a:ext>
              </a:extLst>
            </p:cNvPr>
            <p:cNvSpPr/>
            <p:nvPr/>
          </p:nvSpPr>
          <p:spPr>
            <a:xfrm>
              <a:off x="10300544" y="201544"/>
              <a:ext cx="1753952" cy="430403"/>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ysClr val="windowText" lastClr="000000"/>
                  </a:solidFill>
                  <a:latin typeface="Arial" panose="020B0604020202020204" pitchFamily="34" charset="0"/>
                  <a:cs typeface="Arial" panose="020B0604020202020204" pitchFamily="34" charset="0"/>
                </a:rPr>
                <a:t>Trim</a:t>
              </a:r>
              <a:r>
                <a:rPr lang="en-US" sz="1600" dirty="0">
                  <a:solidFill>
                    <a:sysClr val="windowText" lastClr="000000"/>
                  </a:solidFill>
                  <a:latin typeface="Arial" panose="020B0604020202020204" pitchFamily="34" charset="0"/>
                  <a:cs typeface="Arial" panose="020B0604020202020204" pitchFamily="34" charset="0"/>
                </a:rPr>
                <a:t> </a:t>
              </a:r>
              <a:r>
                <a:rPr lang="en-US" sz="1600" b="1" dirty="0">
                  <a:solidFill>
                    <a:sysClr val="windowText" lastClr="000000"/>
                  </a:solidFill>
                  <a:latin typeface="Arial" panose="020B0604020202020204" pitchFamily="34" charset="0"/>
                  <a:cs typeface="Arial" panose="020B0604020202020204" pitchFamily="34" charset="0"/>
                </a:rPr>
                <a:t>Reads</a:t>
              </a:r>
            </a:p>
          </p:txBody>
        </p:sp>
        <p:sp>
          <p:nvSpPr>
            <p:cNvPr id="6" name="Triangle 5">
              <a:extLst>
                <a:ext uri="{FF2B5EF4-FFF2-40B4-BE49-F238E27FC236}">
                  <a16:creationId xmlns:a16="http://schemas.microsoft.com/office/drawing/2014/main" id="{7307EB9F-DC85-AADA-88FC-36BE87108D99}"/>
                </a:ext>
              </a:extLst>
            </p:cNvPr>
            <p:cNvSpPr/>
            <p:nvPr/>
          </p:nvSpPr>
          <p:spPr>
            <a:xfrm rot="10800000">
              <a:off x="11017819" y="552884"/>
              <a:ext cx="315571" cy="242644"/>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 name="Group 6">
            <a:extLst>
              <a:ext uri="{FF2B5EF4-FFF2-40B4-BE49-F238E27FC236}">
                <a16:creationId xmlns:a16="http://schemas.microsoft.com/office/drawing/2014/main" id="{AD3105C8-052C-577A-92C9-F18B63B4430A}"/>
              </a:ext>
            </a:extLst>
          </p:cNvPr>
          <p:cNvGrpSpPr/>
          <p:nvPr/>
        </p:nvGrpSpPr>
        <p:grpSpPr>
          <a:xfrm>
            <a:off x="9572407" y="1381240"/>
            <a:ext cx="1753952" cy="593984"/>
            <a:chOff x="10300544" y="201544"/>
            <a:chExt cx="1753952" cy="593984"/>
          </a:xfrm>
        </p:grpSpPr>
        <p:sp>
          <p:nvSpPr>
            <p:cNvPr id="8" name="Rounded Rectangle 7">
              <a:extLst>
                <a:ext uri="{FF2B5EF4-FFF2-40B4-BE49-F238E27FC236}">
                  <a16:creationId xmlns:a16="http://schemas.microsoft.com/office/drawing/2014/main" id="{60654D0C-EC5E-86B7-DC59-BDD625319C62}"/>
                </a:ext>
              </a:extLst>
            </p:cNvPr>
            <p:cNvSpPr/>
            <p:nvPr/>
          </p:nvSpPr>
          <p:spPr>
            <a:xfrm>
              <a:off x="10300544" y="201544"/>
              <a:ext cx="1753952" cy="430403"/>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ysClr val="windowText" lastClr="000000"/>
                  </a:solidFill>
                  <a:latin typeface="Arial Narrow" panose="020B0604020202020204" pitchFamily="34" charset="0"/>
                  <a:cs typeface="Arial Narrow" panose="020B0604020202020204" pitchFamily="34" charset="0"/>
                </a:rPr>
                <a:t>Filter</a:t>
              </a:r>
              <a:r>
                <a:rPr lang="en-US" sz="1400" dirty="0">
                  <a:solidFill>
                    <a:sysClr val="windowText" lastClr="000000"/>
                  </a:solidFill>
                  <a:latin typeface="Arial Narrow" panose="020B0604020202020204" pitchFamily="34" charset="0"/>
                  <a:cs typeface="Arial Narrow" panose="020B0604020202020204" pitchFamily="34" charset="0"/>
                </a:rPr>
                <a:t> </a:t>
              </a:r>
              <a:r>
                <a:rPr lang="en-US" sz="1400" b="1" dirty="0">
                  <a:solidFill>
                    <a:sysClr val="windowText" lastClr="000000"/>
                  </a:solidFill>
                  <a:latin typeface="Arial Narrow" panose="020B0604020202020204" pitchFamily="34" charset="0"/>
                  <a:cs typeface="Arial Narrow" panose="020B0604020202020204" pitchFamily="34" charset="0"/>
                </a:rPr>
                <a:t>Low-complexity</a:t>
              </a:r>
            </a:p>
          </p:txBody>
        </p:sp>
        <p:sp>
          <p:nvSpPr>
            <p:cNvPr id="9" name="Triangle 8">
              <a:extLst>
                <a:ext uri="{FF2B5EF4-FFF2-40B4-BE49-F238E27FC236}">
                  <a16:creationId xmlns:a16="http://schemas.microsoft.com/office/drawing/2014/main" id="{83331B6A-173B-30FE-5F63-AE36AD36D2DF}"/>
                </a:ext>
              </a:extLst>
            </p:cNvPr>
            <p:cNvSpPr/>
            <p:nvPr/>
          </p:nvSpPr>
          <p:spPr>
            <a:xfrm rot="10800000">
              <a:off x="11017819" y="552884"/>
              <a:ext cx="315571" cy="242644"/>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 name="Group 9">
            <a:extLst>
              <a:ext uri="{FF2B5EF4-FFF2-40B4-BE49-F238E27FC236}">
                <a16:creationId xmlns:a16="http://schemas.microsoft.com/office/drawing/2014/main" id="{B4586F00-A65A-E5CA-69A3-2CB12F9949F2}"/>
              </a:ext>
            </a:extLst>
          </p:cNvPr>
          <p:cNvGrpSpPr/>
          <p:nvPr/>
        </p:nvGrpSpPr>
        <p:grpSpPr>
          <a:xfrm>
            <a:off x="9578050" y="1996489"/>
            <a:ext cx="1753952" cy="593984"/>
            <a:chOff x="10300544" y="201544"/>
            <a:chExt cx="1753952" cy="593984"/>
          </a:xfrm>
        </p:grpSpPr>
        <p:sp>
          <p:nvSpPr>
            <p:cNvPr id="11" name="Rounded Rectangle 10">
              <a:extLst>
                <a:ext uri="{FF2B5EF4-FFF2-40B4-BE49-F238E27FC236}">
                  <a16:creationId xmlns:a16="http://schemas.microsoft.com/office/drawing/2014/main" id="{23284014-E4E2-0460-2F4F-8A497349F186}"/>
                </a:ext>
              </a:extLst>
            </p:cNvPr>
            <p:cNvSpPr/>
            <p:nvPr/>
          </p:nvSpPr>
          <p:spPr>
            <a:xfrm>
              <a:off x="10300544" y="201544"/>
              <a:ext cx="1753952" cy="430403"/>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ysClr val="windowText" lastClr="000000"/>
                  </a:solidFill>
                  <a:latin typeface="Arial" panose="020B0604020202020204" pitchFamily="34" charset="0"/>
                  <a:cs typeface="Arial" panose="020B0604020202020204" pitchFamily="34" charset="0"/>
                </a:rPr>
                <a:t>Normalize</a:t>
              </a:r>
            </a:p>
          </p:txBody>
        </p:sp>
        <p:sp>
          <p:nvSpPr>
            <p:cNvPr id="12" name="Triangle 11">
              <a:extLst>
                <a:ext uri="{FF2B5EF4-FFF2-40B4-BE49-F238E27FC236}">
                  <a16:creationId xmlns:a16="http://schemas.microsoft.com/office/drawing/2014/main" id="{2A29CEDD-94E4-4386-47DB-AABB50579864}"/>
                </a:ext>
              </a:extLst>
            </p:cNvPr>
            <p:cNvSpPr/>
            <p:nvPr/>
          </p:nvSpPr>
          <p:spPr>
            <a:xfrm rot="10800000">
              <a:off x="11017819" y="552884"/>
              <a:ext cx="315571" cy="242644"/>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 name="Group 12">
            <a:extLst>
              <a:ext uri="{FF2B5EF4-FFF2-40B4-BE49-F238E27FC236}">
                <a16:creationId xmlns:a16="http://schemas.microsoft.com/office/drawing/2014/main" id="{AE6BC0B0-F3EC-E157-2B7D-6A827CA29544}"/>
              </a:ext>
            </a:extLst>
          </p:cNvPr>
          <p:cNvGrpSpPr/>
          <p:nvPr/>
        </p:nvGrpSpPr>
        <p:grpSpPr>
          <a:xfrm>
            <a:off x="9577913" y="2613051"/>
            <a:ext cx="1753952" cy="593984"/>
            <a:chOff x="10300544" y="201544"/>
            <a:chExt cx="1753952" cy="593984"/>
          </a:xfrm>
        </p:grpSpPr>
        <p:sp>
          <p:nvSpPr>
            <p:cNvPr id="15" name="Rounded Rectangle 14">
              <a:extLst>
                <a:ext uri="{FF2B5EF4-FFF2-40B4-BE49-F238E27FC236}">
                  <a16:creationId xmlns:a16="http://schemas.microsoft.com/office/drawing/2014/main" id="{AD8029E9-7C6F-70B3-494C-3B4764EE164F}"/>
                </a:ext>
              </a:extLst>
            </p:cNvPr>
            <p:cNvSpPr/>
            <p:nvPr/>
          </p:nvSpPr>
          <p:spPr>
            <a:xfrm>
              <a:off x="10300544" y="201544"/>
              <a:ext cx="1753952" cy="430403"/>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ysClr val="windowText" lastClr="000000"/>
                  </a:solidFill>
                  <a:latin typeface="Arial" panose="020B0604020202020204" pitchFamily="34" charset="0"/>
                  <a:cs typeface="Arial" panose="020B0604020202020204" pitchFamily="34" charset="0"/>
                </a:rPr>
                <a:t>Decontaminate</a:t>
              </a:r>
            </a:p>
          </p:txBody>
        </p:sp>
        <p:sp>
          <p:nvSpPr>
            <p:cNvPr id="16" name="Triangle 15">
              <a:extLst>
                <a:ext uri="{FF2B5EF4-FFF2-40B4-BE49-F238E27FC236}">
                  <a16:creationId xmlns:a16="http://schemas.microsoft.com/office/drawing/2014/main" id="{F1BEF44A-7B7D-81B5-1D55-1224E3E61AB6}"/>
                </a:ext>
              </a:extLst>
            </p:cNvPr>
            <p:cNvSpPr/>
            <p:nvPr/>
          </p:nvSpPr>
          <p:spPr>
            <a:xfrm rot="10800000">
              <a:off x="11017819" y="552884"/>
              <a:ext cx="315571" cy="242644"/>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 16">
            <a:extLst>
              <a:ext uri="{FF2B5EF4-FFF2-40B4-BE49-F238E27FC236}">
                <a16:creationId xmlns:a16="http://schemas.microsoft.com/office/drawing/2014/main" id="{DC6D0A3B-46C1-97C5-F05C-72E7E6EA3902}"/>
              </a:ext>
            </a:extLst>
          </p:cNvPr>
          <p:cNvGrpSpPr/>
          <p:nvPr/>
        </p:nvGrpSpPr>
        <p:grpSpPr>
          <a:xfrm>
            <a:off x="9572267" y="3217010"/>
            <a:ext cx="1753952" cy="593984"/>
            <a:chOff x="10300544" y="201544"/>
            <a:chExt cx="1753952" cy="593984"/>
          </a:xfrm>
        </p:grpSpPr>
        <p:sp>
          <p:nvSpPr>
            <p:cNvPr id="18" name="Rounded Rectangle 17">
              <a:extLst>
                <a:ext uri="{FF2B5EF4-FFF2-40B4-BE49-F238E27FC236}">
                  <a16:creationId xmlns:a16="http://schemas.microsoft.com/office/drawing/2014/main" id="{40C45C24-5F75-7145-93A5-D0AC086429A9}"/>
                </a:ext>
              </a:extLst>
            </p:cNvPr>
            <p:cNvSpPr/>
            <p:nvPr/>
          </p:nvSpPr>
          <p:spPr>
            <a:xfrm>
              <a:off x="10300544" y="201544"/>
              <a:ext cx="1753952" cy="430403"/>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ysClr val="windowText" lastClr="000000"/>
                  </a:solidFill>
                  <a:latin typeface="Arial Narrow" panose="020B0604020202020204" pitchFamily="34" charset="0"/>
                  <a:cs typeface="Arial Narrow" panose="020B0604020202020204" pitchFamily="34" charset="0"/>
                </a:rPr>
                <a:t>Assemble Genome</a:t>
              </a:r>
            </a:p>
          </p:txBody>
        </p:sp>
        <p:sp>
          <p:nvSpPr>
            <p:cNvPr id="19" name="Triangle 18">
              <a:extLst>
                <a:ext uri="{FF2B5EF4-FFF2-40B4-BE49-F238E27FC236}">
                  <a16:creationId xmlns:a16="http://schemas.microsoft.com/office/drawing/2014/main" id="{39A0FD12-1BE2-797F-535F-0A8D751AB599}"/>
                </a:ext>
              </a:extLst>
            </p:cNvPr>
            <p:cNvSpPr/>
            <p:nvPr/>
          </p:nvSpPr>
          <p:spPr>
            <a:xfrm rot="10800000">
              <a:off x="11017819" y="552884"/>
              <a:ext cx="315571" cy="242644"/>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 name="Group 19">
            <a:extLst>
              <a:ext uri="{FF2B5EF4-FFF2-40B4-BE49-F238E27FC236}">
                <a16:creationId xmlns:a16="http://schemas.microsoft.com/office/drawing/2014/main" id="{2FFC764E-AC0C-5CA0-0F36-7E2B74ECFA80}"/>
              </a:ext>
            </a:extLst>
          </p:cNvPr>
          <p:cNvGrpSpPr/>
          <p:nvPr/>
        </p:nvGrpSpPr>
        <p:grpSpPr>
          <a:xfrm>
            <a:off x="9583556" y="3837894"/>
            <a:ext cx="1753952" cy="593984"/>
            <a:chOff x="10300544" y="201544"/>
            <a:chExt cx="1753952" cy="593984"/>
          </a:xfrm>
        </p:grpSpPr>
        <p:sp>
          <p:nvSpPr>
            <p:cNvPr id="21" name="Rounded Rectangle 20">
              <a:extLst>
                <a:ext uri="{FF2B5EF4-FFF2-40B4-BE49-F238E27FC236}">
                  <a16:creationId xmlns:a16="http://schemas.microsoft.com/office/drawing/2014/main" id="{CB0F8B8E-8BA1-AC7E-A39C-F1138C65CF12}"/>
                </a:ext>
              </a:extLst>
            </p:cNvPr>
            <p:cNvSpPr/>
            <p:nvPr/>
          </p:nvSpPr>
          <p:spPr>
            <a:xfrm>
              <a:off x="10300544" y="201544"/>
              <a:ext cx="1753952" cy="430403"/>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ysClr val="windowText" lastClr="000000"/>
                  </a:solidFill>
                  <a:latin typeface="Arial" panose="020B0604020202020204" pitchFamily="34" charset="0"/>
                  <a:cs typeface="Arial" panose="020B0604020202020204" pitchFamily="34" charset="0"/>
                </a:rPr>
                <a:t>Trim Contigs</a:t>
              </a:r>
            </a:p>
          </p:txBody>
        </p:sp>
        <p:sp>
          <p:nvSpPr>
            <p:cNvPr id="22" name="Triangle 21">
              <a:extLst>
                <a:ext uri="{FF2B5EF4-FFF2-40B4-BE49-F238E27FC236}">
                  <a16:creationId xmlns:a16="http://schemas.microsoft.com/office/drawing/2014/main" id="{4017A445-D751-58D9-C7F5-CF85490D9D54}"/>
                </a:ext>
              </a:extLst>
            </p:cNvPr>
            <p:cNvSpPr/>
            <p:nvPr/>
          </p:nvSpPr>
          <p:spPr>
            <a:xfrm rot="10800000">
              <a:off x="11017819" y="552884"/>
              <a:ext cx="315571" cy="242644"/>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 name="Group 22">
            <a:extLst>
              <a:ext uri="{FF2B5EF4-FFF2-40B4-BE49-F238E27FC236}">
                <a16:creationId xmlns:a16="http://schemas.microsoft.com/office/drawing/2014/main" id="{4111EB4C-47F9-FF7E-B16E-E0E733DC8A69}"/>
              </a:ext>
            </a:extLst>
          </p:cNvPr>
          <p:cNvGrpSpPr/>
          <p:nvPr/>
        </p:nvGrpSpPr>
        <p:grpSpPr>
          <a:xfrm>
            <a:off x="9600488" y="5119188"/>
            <a:ext cx="1753952" cy="593984"/>
            <a:chOff x="10300544" y="201544"/>
            <a:chExt cx="1753952" cy="593984"/>
          </a:xfrm>
        </p:grpSpPr>
        <p:sp>
          <p:nvSpPr>
            <p:cNvPr id="24" name="Rounded Rectangle 23">
              <a:extLst>
                <a:ext uri="{FF2B5EF4-FFF2-40B4-BE49-F238E27FC236}">
                  <a16:creationId xmlns:a16="http://schemas.microsoft.com/office/drawing/2014/main" id="{A9C5DBCA-0E54-D74E-728C-D24A744A0DB2}"/>
                </a:ext>
              </a:extLst>
            </p:cNvPr>
            <p:cNvSpPr/>
            <p:nvPr/>
          </p:nvSpPr>
          <p:spPr>
            <a:xfrm>
              <a:off x="10300544" y="201544"/>
              <a:ext cx="1753952" cy="430403"/>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ysClr val="windowText" lastClr="000000"/>
                  </a:solidFill>
                  <a:latin typeface="Arial" panose="020B0604020202020204" pitchFamily="34" charset="0"/>
                  <a:cs typeface="Arial" panose="020B0604020202020204" pitchFamily="34" charset="0"/>
                </a:rPr>
                <a:t>Decontaminate</a:t>
              </a:r>
            </a:p>
          </p:txBody>
        </p:sp>
        <p:sp>
          <p:nvSpPr>
            <p:cNvPr id="25" name="Triangle 24">
              <a:extLst>
                <a:ext uri="{FF2B5EF4-FFF2-40B4-BE49-F238E27FC236}">
                  <a16:creationId xmlns:a16="http://schemas.microsoft.com/office/drawing/2014/main" id="{DFED840A-16CB-4773-A46C-36FF06475684}"/>
                </a:ext>
              </a:extLst>
            </p:cNvPr>
            <p:cNvSpPr/>
            <p:nvPr/>
          </p:nvSpPr>
          <p:spPr>
            <a:xfrm rot="10800000">
              <a:off x="11017819" y="552884"/>
              <a:ext cx="315571" cy="242644"/>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 name="Group 25">
            <a:extLst>
              <a:ext uri="{FF2B5EF4-FFF2-40B4-BE49-F238E27FC236}">
                <a16:creationId xmlns:a16="http://schemas.microsoft.com/office/drawing/2014/main" id="{D328444A-75AE-57DF-10AB-66E45BB3CF77}"/>
              </a:ext>
            </a:extLst>
          </p:cNvPr>
          <p:cNvGrpSpPr/>
          <p:nvPr/>
        </p:nvGrpSpPr>
        <p:grpSpPr>
          <a:xfrm>
            <a:off x="9606131" y="5723148"/>
            <a:ext cx="1753952" cy="593984"/>
            <a:chOff x="10300544" y="201544"/>
            <a:chExt cx="1753952" cy="593984"/>
          </a:xfrm>
        </p:grpSpPr>
        <p:sp>
          <p:nvSpPr>
            <p:cNvPr id="27" name="Rounded Rectangle 26">
              <a:extLst>
                <a:ext uri="{FF2B5EF4-FFF2-40B4-BE49-F238E27FC236}">
                  <a16:creationId xmlns:a16="http://schemas.microsoft.com/office/drawing/2014/main" id="{4C5A135D-6EA9-4D50-42AE-A806DF2C2393}"/>
                </a:ext>
              </a:extLst>
            </p:cNvPr>
            <p:cNvSpPr/>
            <p:nvPr/>
          </p:nvSpPr>
          <p:spPr>
            <a:xfrm>
              <a:off x="10300544" y="201544"/>
              <a:ext cx="1753952" cy="430403"/>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ysClr val="windowText" lastClr="000000"/>
                  </a:solidFill>
                  <a:latin typeface="Arial" panose="020B0604020202020204" pitchFamily="34" charset="0"/>
                  <a:cs typeface="Arial" panose="020B0604020202020204" pitchFamily="34" charset="0"/>
                </a:rPr>
                <a:t>Classify</a:t>
              </a:r>
            </a:p>
          </p:txBody>
        </p:sp>
        <p:sp>
          <p:nvSpPr>
            <p:cNvPr id="28" name="Triangle 27">
              <a:extLst>
                <a:ext uri="{FF2B5EF4-FFF2-40B4-BE49-F238E27FC236}">
                  <a16:creationId xmlns:a16="http://schemas.microsoft.com/office/drawing/2014/main" id="{73B6445A-95C1-052F-F64F-442FBA331F5D}"/>
                </a:ext>
              </a:extLst>
            </p:cNvPr>
            <p:cNvSpPr/>
            <p:nvPr/>
          </p:nvSpPr>
          <p:spPr>
            <a:xfrm rot="10800000">
              <a:off x="11017819" y="552884"/>
              <a:ext cx="315571" cy="242644"/>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9" name="Rounded Rectangle 28">
            <a:extLst>
              <a:ext uri="{FF2B5EF4-FFF2-40B4-BE49-F238E27FC236}">
                <a16:creationId xmlns:a16="http://schemas.microsoft.com/office/drawing/2014/main" id="{4595AFC4-4719-CDD7-12F4-EAE50FBD6A1F}"/>
              </a:ext>
            </a:extLst>
          </p:cNvPr>
          <p:cNvSpPr/>
          <p:nvPr/>
        </p:nvSpPr>
        <p:spPr>
          <a:xfrm>
            <a:off x="9606131" y="6338397"/>
            <a:ext cx="1753952" cy="430403"/>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ysClr val="windowText" lastClr="000000"/>
                </a:solidFill>
                <a:latin typeface="Arial Narrow" panose="020B0604020202020204" pitchFamily="34" charset="0"/>
                <a:cs typeface="Arial Narrow" panose="020B0604020202020204" pitchFamily="34" charset="0"/>
              </a:rPr>
              <a:t>Annotate genome</a:t>
            </a:r>
          </a:p>
        </p:txBody>
      </p:sp>
      <p:grpSp>
        <p:nvGrpSpPr>
          <p:cNvPr id="30" name="Group 29">
            <a:extLst>
              <a:ext uri="{FF2B5EF4-FFF2-40B4-BE49-F238E27FC236}">
                <a16:creationId xmlns:a16="http://schemas.microsoft.com/office/drawing/2014/main" id="{CF68AC89-5961-FD2A-F5A5-1AF656354CBA}"/>
              </a:ext>
            </a:extLst>
          </p:cNvPr>
          <p:cNvGrpSpPr/>
          <p:nvPr/>
        </p:nvGrpSpPr>
        <p:grpSpPr>
          <a:xfrm>
            <a:off x="11175761" y="1036725"/>
            <a:ext cx="1168303" cy="856315"/>
            <a:chOff x="7120940" y="1990685"/>
            <a:chExt cx="3581616" cy="2497017"/>
          </a:xfrm>
        </p:grpSpPr>
        <p:pic>
          <p:nvPicPr>
            <p:cNvPr id="31" name="Picture 30">
              <a:extLst>
                <a:ext uri="{FF2B5EF4-FFF2-40B4-BE49-F238E27FC236}">
                  <a16:creationId xmlns:a16="http://schemas.microsoft.com/office/drawing/2014/main" id="{BA0DAAFB-0EEC-B381-0190-54D416BF600A}"/>
                </a:ext>
              </a:extLst>
            </p:cNvPr>
            <p:cNvPicPr>
              <a:picLocks noChangeAspect="1"/>
            </p:cNvPicPr>
            <p:nvPr/>
          </p:nvPicPr>
          <p:blipFill>
            <a:blip r:embed="rId4"/>
            <a:stretch>
              <a:fillRect/>
            </a:stretch>
          </p:blipFill>
          <p:spPr>
            <a:xfrm>
              <a:off x="7120940" y="1990685"/>
              <a:ext cx="3529760" cy="2497017"/>
            </a:xfrm>
            <a:prstGeom prst="rect">
              <a:avLst/>
            </a:prstGeom>
          </p:spPr>
        </p:pic>
        <p:sp>
          <p:nvSpPr>
            <p:cNvPr id="32" name="TextBox 31">
              <a:extLst>
                <a:ext uri="{FF2B5EF4-FFF2-40B4-BE49-F238E27FC236}">
                  <a16:creationId xmlns:a16="http://schemas.microsoft.com/office/drawing/2014/main" id="{6A03D5D2-02C4-3C40-33C9-9A2EA4A3A1B9}"/>
                </a:ext>
              </a:extLst>
            </p:cNvPr>
            <p:cNvSpPr txBox="1"/>
            <p:nvPr/>
          </p:nvSpPr>
          <p:spPr>
            <a:xfrm>
              <a:off x="7723277" y="2908806"/>
              <a:ext cx="2979279" cy="1076973"/>
            </a:xfrm>
            <a:prstGeom prst="rect">
              <a:avLst/>
            </a:prstGeom>
            <a:noFill/>
          </p:spPr>
          <p:txBody>
            <a:bodyPr wrap="square" rtlCol="0">
              <a:spAutoFit/>
            </a:bodyPr>
            <a:lstStyle/>
            <a:p>
              <a:r>
                <a:rPr lang="en-US" sz="1750" b="1" dirty="0">
                  <a:latin typeface="Century Gothic" panose="020B0502020202020204" pitchFamily="34" charset="0"/>
                </a:rPr>
                <a:t>reads</a:t>
              </a:r>
            </a:p>
          </p:txBody>
        </p:sp>
      </p:grpSp>
      <p:pic>
        <p:nvPicPr>
          <p:cNvPr id="33" name="Picture 32">
            <a:extLst>
              <a:ext uri="{FF2B5EF4-FFF2-40B4-BE49-F238E27FC236}">
                <a16:creationId xmlns:a16="http://schemas.microsoft.com/office/drawing/2014/main" id="{7CFD0C28-E394-4404-3B93-14D17836F5C7}"/>
              </a:ext>
            </a:extLst>
          </p:cNvPr>
          <p:cNvPicPr>
            <a:picLocks noChangeAspect="1"/>
          </p:cNvPicPr>
          <p:nvPr/>
        </p:nvPicPr>
        <p:blipFill>
          <a:blip r:embed="rId5"/>
          <a:stretch>
            <a:fillRect/>
          </a:stretch>
        </p:blipFill>
        <p:spPr>
          <a:xfrm>
            <a:off x="11194815" y="6091394"/>
            <a:ext cx="1145602" cy="810420"/>
          </a:xfrm>
          <a:prstGeom prst="rect">
            <a:avLst/>
          </a:prstGeom>
        </p:spPr>
      </p:pic>
      <p:sp>
        <p:nvSpPr>
          <p:cNvPr id="34" name="TextBox 33">
            <a:extLst>
              <a:ext uri="{FF2B5EF4-FFF2-40B4-BE49-F238E27FC236}">
                <a16:creationId xmlns:a16="http://schemas.microsoft.com/office/drawing/2014/main" id="{DCF664A7-8B25-3BE2-0827-8A6D5A90A921}"/>
              </a:ext>
            </a:extLst>
          </p:cNvPr>
          <p:cNvSpPr txBox="1"/>
          <p:nvPr/>
        </p:nvSpPr>
        <p:spPr>
          <a:xfrm>
            <a:off x="11382661" y="6392000"/>
            <a:ext cx="1158904" cy="361637"/>
          </a:xfrm>
          <a:prstGeom prst="rect">
            <a:avLst/>
          </a:prstGeom>
          <a:noFill/>
        </p:spPr>
        <p:txBody>
          <a:bodyPr wrap="square" rtlCol="0">
            <a:spAutoFit/>
          </a:bodyPr>
          <a:lstStyle/>
          <a:p>
            <a:r>
              <a:rPr lang="en-US" sz="1700" b="1" dirty="0">
                <a:latin typeface="Century Gothic" panose="020B0502020202020204" pitchFamily="34" charset="0"/>
              </a:rPr>
              <a:t>annot</a:t>
            </a:r>
          </a:p>
        </p:txBody>
      </p:sp>
      <p:grpSp>
        <p:nvGrpSpPr>
          <p:cNvPr id="35" name="Group 34">
            <a:extLst>
              <a:ext uri="{FF2B5EF4-FFF2-40B4-BE49-F238E27FC236}">
                <a16:creationId xmlns:a16="http://schemas.microsoft.com/office/drawing/2014/main" id="{6883B8F3-DE21-39E7-28B2-A92F73F25E05}"/>
              </a:ext>
            </a:extLst>
          </p:cNvPr>
          <p:cNvGrpSpPr/>
          <p:nvPr/>
        </p:nvGrpSpPr>
        <p:grpSpPr>
          <a:xfrm>
            <a:off x="9564848" y="138920"/>
            <a:ext cx="1753952" cy="593984"/>
            <a:chOff x="10300544" y="201544"/>
            <a:chExt cx="1753952" cy="593984"/>
          </a:xfrm>
        </p:grpSpPr>
        <p:sp>
          <p:nvSpPr>
            <p:cNvPr id="36" name="Rounded Rectangle 35">
              <a:extLst>
                <a:ext uri="{FF2B5EF4-FFF2-40B4-BE49-F238E27FC236}">
                  <a16:creationId xmlns:a16="http://schemas.microsoft.com/office/drawing/2014/main" id="{0073577D-A433-E456-C617-58F2D34C3DB1}"/>
                </a:ext>
              </a:extLst>
            </p:cNvPr>
            <p:cNvSpPr/>
            <p:nvPr/>
          </p:nvSpPr>
          <p:spPr>
            <a:xfrm>
              <a:off x="10300544" y="201544"/>
              <a:ext cx="1753952" cy="430403"/>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err="1">
                  <a:solidFill>
                    <a:sysClr val="windowText" lastClr="000000"/>
                  </a:solidFill>
                  <a:latin typeface="Arial" panose="020B0604020202020204" pitchFamily="34" charset="0"/>
                  <a:cs typeface="Arial" panose="020B0604020202020204" pitchFamily="34" charset="0"/>
                </a:rPr>
                <a:t>FastQC</a:t>
              </a:r>
              <a:endParaRPr lang="en-US" sz="1600" b="1" dirty="0">
                <a:solidFill>
                  <a:sysClr val="windowText" lastClr="000000"/>
                </a:solidFill>
                <a:latin typeface="Arial" panose="020B0604020202020204" pitchFamily="34" charset="0"/>
                <a:cs typeface="Arial" panose="020B0604020202020204" pitchFamily="34" charset="0"/>
              </a:endParaRPr>
            </a:p>
          </p:txBody>
        </p:sp>
        <p:sp>
          <p:nvSpPr>
            <p:cNvPr id="37" name="Triangle 36">
              <a:extLst>
                <a:ext uri="{FF2B5EF4-FFF2-40B4-BE49-F238E27FC236}">
                  <a16:creationId xmlns:a16="http://schemas.microsoft.com/office/drawing/2014/main" id="{64D140C8-E714-2FB1-844B-1EA12FFBF84A}"/>
                </a:ext>
              </a:extLst>
            </p:cNvPr>
            <p:cNvSpPr/>
            <p:nvPr/>
          </p:nvSpPr>
          <p:spPr>
            <a:xfrm rot="10800000">
              <a:off x="11017819" y="552884"/>
              <a:ext cx="315571" cy="242644"/>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8" name="Picture 37">
            <a:extLst>
              <a:ext uri="{FF2B5EF4-FFF2-40B4-BE49-F238E27FC236}">
                <a16:creationId xmlns:a16="http://schemas.microsoft.com/office/drawing/2014/main" id="{BDF62D2E-7EB0-93DB-B350-BB043966AFF9}"/>
              </a:ext>
            </a:extLst>
          </p:cNvPr>
          <p:cNvPicPr>
            <a:picLocks noChangeAspect="1"/>
          </p:cNvPicPr>
          <p:nvPr/>
        </p:nvPicPr>
        <p:blipFill>
          <a:blip r:embed="rId6"/>
          <a:stretch>
            <a:fillRect/>
          </a:stretch>
        </p:blipFill>
        <p:spPr>
          <a:xfrm>
            <a:off x="11149658" y="-116200"/>
            <a:ext cx="1171827" cy="828972"/>
          </a:xfrm>
          <a:prstGeom prst="rect">
            <a:avLst/>
          </a:prstGeom>
        </p:spPr>
      </p:pic>
      <p:sp>
        <p:nvSpPr>
          <p:cNvPr id="39" name="TextBox 38">
            <a:extLst>
              <a:ext uri="{FF2B5EF4-FFF2-40B4-BE49-F238E27FC236}">
                <a16:creationId xmlns:a16="http://schemas.microsoft.com/office/drawing/2014/main" id="{8D071078-9E3A-EAC1-CE64-22D24D617C82}"/>
              </a:ext>
            </a:extLst>
          </p:cNvPr>
          <p:cNvSpPr txBox="1"/>
          <p:nvPr/>
        </p:nvSpPr>
        <p:spPr>
          <a:xfrm>
            <a:off x="11416283" y="191150"/>
            <a:ext cx="1158904" cy="400110"/>
          </a:xfrm>
          <a:prstGeom prst="rect">
            <a:avLst/>
          </a:prstGeom>
          <a:noFill/>
        </p:spPr>
        <p:txBody>
          <a:bodyPr wrap="square" rtlCol="0">
            <a:spAutoFit/>
          </a:bodyPr>
          <a:lstStyle/>
          <a:p>
            <a:r>
              <a:rPr lang="en-US" sz="2000" b="1" dirty="0">
                <a:latin typeface="Century Gothic" panose="020B0502020202020204" pitchFamily="34" charset="0"/>
              </a:rPr>
              <a:t>QC</a:t>
            </a:r>
          </a:p>
        </p:txBody>
      </p:sp>
      <p:grpSp>
        <p:nvGrpSpPr>
          <p:cNvPr id="40" name="Group 39">
            <a:extLst>
              <a:ext uri="{FF2B5EF4-FFF2-40B4-BE49-F238E27FC236}">
                <a16:creationId xmlns:a16="http://schemas.microsoft.com/office/drawing/2014/main" id="{AA4821F7-C771-EDED-048F-C50BD8E6CEF1}"/>
              </a:ext>
            </a:extLst>
          </p:cNvPr>
          <p:cNvGrpSpPr/>
          <p:nvPr/>
        </p:nvGrpSpPr>
        <p:grpSpPr>
          <a:xfrm>
            <a:off x="9589199" y="4475720"/>
            <a:ext cx="1753952" cy="593984"/>
            <a:chOff x="10300544" y="201544"/>
            <a:chExt cx="1753952" cy="593984"/>
          </a:xfrm>
        </p:grpSpPr>
        <p:sp>
          <p:nvSpPr>
            <p:cNvPr id="41" name="Rounded Rectangle 40">
              <a:extLst>
                <a:ext uri="{FF2B5EF4-FFF2-40B4-BE49-F238E27FC236}">
                  <a16:creationId xmlns:a16="http://schemas.microsoft.com/office/drawing/2014/main" id="{07CACA36-AADF-97B0-3CE9-03DEB918019F}"/>
                </a:ext>
              </a:extLst>
            </p:cNvPr>
            <p:cNvSpPr/>
            <p:nvPr/>
          </p:nvSpPr>
          <p:spPr>
            <a:xfrm>
              <a:off x="10300544" y="201544"/>
              <a:ext cx="1753952" cy="430403"/>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ysClr val="windowText" lastClr="000000"/>
                  </a:solidFill>
                  <a:latin typeface="Arial" panose="020B0604020202020204" pitchFamily="34" charset="0"/>
                  <a:cs typeface="Arial" panose="020B0604020202020204" pitchFamily="34" charset="0"/>
                </a:rPr>
                <a:t>Length Filter</a:t>
              </a:r>
            </a:p>
          </p:txBody>
        </p:sp>
        <p:sp>
          <p:nvSpPr>
            <p:cNvPr id="42" name="Triangle 41">
              <a:extLst>
                <a:ext uri="{FF2B5EF4-FFF2-40B4-BE49-F238E27FC236}">
                  <a16:creationId xmlns:a16="http://schemas.microsoft.com/office/drawing/2014/main" id="{575B1703-05E7-6A36-5561-9EBB63DD9E16}"/>
                </a:ext>
              </a:extLst>
            </p:cNvPr>
            <p:cNvSpPr/>
            <p:nvPr/>
          </p:nvSpPr>
          <p:spPr>
            <a:xfrm rot="10800000">
              <a:off x="11017819" y="552884"/>
              <a:ext cx="315571" cy="242644"/>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3" name="Picture 42">
            <a:extLst>
              <a:ext uri="{FF2B5EF4-FFF2-40B4-BE49-F238E27FC236}">
                <a16:creationId xmlns:a16="http://schemas.microsoft.com/office/drawing/2014/main" id="{830D7E7A-189A-4F31-2856-5F6458462D64}"/>
              </a:ext>
            </a:extLst>
          </p:cNvPr>
          <p:cNvPicPr>
            <a:picLocks noChangeAspect="1"/>
          </p:cNvPicPr>
          <p:nvPr/>
        </p:nvPicPr>
        <p:blipFill>
          <a:blip r:embed="rId6"/>
          <a:stretch>
            <a:fillRect/>
          </a:stretch>
        </p:blipFill>
        <p:spPr>
          <a:xfrm>
            <a:off x="11155301" y="2948736"/>
            <a:ext cx="1171827" cy="828972"/>
          </a:xfrm>
          <a:prstGeom prst="rect">
            <a:avLst/>
          </a:prstGeom>
        </p:spPr>
      </p:pic>
      <p:sp>
        <p:nvSpPr>
          <p:cNvPr id="44" name="TextBox 43">
            <a:extLst>
              <a:ext uri="{FF2B5EF4-FFF2-40B4-BE49-F238E27FC236}">
                <a16:creationId xmlns:a16="http://schemas.microsoft.com/office/drawing/2014/main" id="{E92F1689-7F2A-6CE1-ECC3-A31DDA542EF8}"/>
              </a:ext>
            </a:extLst>
          </p:cNvPr>
          <p:cNvSpPr txBox="1"/>
          <p:nvPr/>
        </p:nvSpPr>
        <p:spPr>
          <a:xfrm>
            <a:off x="11433215" y="3256085"/>
            <a:ext cx="1158904" cy="400110"/>
          </a:xfrm>
          <a:prstGeom prst="rect">
            <a:avLst/>
          </a:prstGeom>
          <a:noFill/>
        </p:spPr>
        <p:txBody>
          <a:bodyPr wrap="square" rtlCol="0">
            <a:spAutoFit/>
          </a:bodyPr>
          <a:lstStyle/>
          <a:p>
            <a:r>
              <a:rPr lang="en-US" sz="2000" b="1" dirty="0">
                <a:latin typeface="Century Gothic" panose="020B0502020202020204" pitchFamily="34" charset="0"/>
              </a:rPr>
              <a:t>QC</a:t>
            </a:r>
          </a:p>
        </p:txBody>
      </p:sp>
      <p:pic>
        <p:nvPicPr>
          <p:cNvPr id="45" name="Picture 44">
            <a:extLst>
              <a:ext uri="{FF2B5EF4-FFF2-40B4-BE49-F238E27FC236}">
                <a16:creationId xmlns:a16="http://schemas.microsoft.com/office/drawing/2014/main" id="{60594E21-9608-707C-1898-6FFBAD38E2EB}"/>
              </a:ext>
            </a:extLst>
          </p:cNvPr>
          <p:cNvPicPr>
            <a:picLocks noChangeAspect="1"/>
          </p:cNvPicPr>
          <p:nvPr/>
        </p:nvPicPr>
        <p:blipFill>
          <a:blip r:embed="rId6"/>
          <a:stretch>
            <a:fillRect/>
          </a:stretch>
        </p:blipFill>
        <p:spPr>
          <a:xfrm>
            <a:off x="11160945" y="3575270"/>
            <a:ext cx="1171827" cy="828972"/>
          </a:xfrm>
          <a:prstGeom prst="rect">
            <a:avLst/>
          </a:prstGeom>
        </p:spPr>
      </p:pic>
      <p:pic>
        <p:nvPicPr>
          <p:cNvPr id="46" name="Picture 45">
            <a:extLst>
              <a:ext uri="{FF2B5EF4-FFF2-40B4-BE49-F238E27FC236}">
                <a16:creationId xmlns:a16="http://schemas.microsoft.com/office/drawing/2014/main" id="{DF2C6A5C-C958-D534-88EC-758F66B955DA}"/>
              </a:ext>
            </a:extLst>
          </p:cNvPr>
          <p:cNvPicPr>
            <a:picLocks noChangeAspect="1"/>
          </p:cNvPicPr>
          <p:nvPr/>
        </p:nvPicPr>
        <p:blipFill>
          <a:blip r:embed="rId6"/>
          <a:stretch>
            <a:fillRect/>
          </a:stretch>
        </p:blipFill>
        <p:spPr>
          <a:xfrm>
            <a:off x="11172233" y="4218739"/>
            <a:ext cx="1171827" cy="828972"/>
          </a:xfrm>
          <a:prstGeom prst="rect">
            <a:avLst/>
          </a:prstGeom>
        </p:spPr>
      </p:pic>
      <p:sp>
        <p:nvSpPr>
          <p:cNvPr id="48" name="TextBox 47">
            <a:extLst>
              <a:ext uri="{FF2B5EF4-FFF2-40B4-BE49-F238E27FC236}">
                <a16:creationId xmlns:a16="http://schemas.microsoft.com/office/drawing/2014/main" id="{E8A3A3E3-91FA-7B5B-4F3D-85099B29F4DB}"/>
              </a:ext>
            </a:extLst>
          </p:cNvPr>
          <p:cNvSpPr txBox="1"/>
          <p:nvPr/>
        </p:nvSpPr>
        <p:spPr>
          <a:xfrm>
            <a:off x="11423537" y="3889455"/>
            <a:ext cx="1158904" cy="400110"/>
          </a:xfrm>
          <a:prstGeom prst="rect">
            <a:avLst/>
          </a:prstGeom>
          <a:noFill/>
        </p:spPr>
        <p:txBody>
          <a:bodyPr wrap="square" rtlCol="0">
            <a:spAutoFit/>
          </a:bodyPr>
          <a:lstStyle/>
          <a:p>
            <a:r>
              <a:rPr lang="en-US" sz="2000" b="1" dirty="0">
                <a:latin typeface="Century Gothic" panose="020B0502020202020204" pitchFamily="34" charset="0"/>
              </a:rPr>
              <a:t>QC</a:t>
            </a:r>
          </a:p>
        </p:txBody>
      </p:sp>
      <p:sp>
        <p:nvSpPr>
          <p:cNvPr id="49" name="TextBox 48">
            <a:extLst>
              <a:ext uri="{FF2B5EF4-FFF2-40B4-BE49-F238E27FC236}">
                <a16:creationId xmlns:a16="http://schemas.microsoft.com/office/drawing/2014/main" id="{D8F23FF7-F621-850D-3F1A-49D35DC02EB6}"/>
              </a:ext>
            </a:extLst>
          </p:cNvPr>
          <p:cNvSpPr txBox="1"/>
          <p:nvPr/>
        </p:nvSpPr>
        <p:spPr>
          <a:xfrm>
            <a:off x="11440469" y="4527279"/>
            <a:ext cx="1158904" cy="400110"/>
          </a:xfrm>
          <a:prstGeom prst="rect">
            <a:avLst/>
          </a:prstGeom>
          <a:noFill/>
        </p:spPr>
        <p:txBody>
          <a:bodyPr wrap="square" rtlCol="0">
            <a:spAutoFit/>
          </a:bodyPr>
          <a:lstStyle/>
          <a:p>
            <a:r>
              <a:rPr lang="en-US" sz="2000" b="1" dirty="0">
                <a:latin typeface="Century Gothic" panose="020B0502020202020204" pitchFamily="34" charset="0"/>
              </a:rPr>
              <a:t>QC</a:t>
            </a:r>
          </a:p>
        </p:txBody>
      </p:sp>
      <p:pic>
        <p:nvPicPr>
          <p:cNvPr id="51" name="Picture 50">
            <a:extLst>
              <a:ext uri="{FF2B5EF4-FFF2-40B4-BE49-F238E27FC236}">
                <a16:creationId xmlns:a16="http://schemas.microsoft.com/office/drawing/2014/main" id="{020BD19E-13E1-087C-BFD2-58403245CBEA}"/>
              </a:ext>
            </a:extLst>
          </p:cNvPr>
          <p:cNvPicPr>
            <a:picLocks noChangeAspect="1"/>
          </p:cNvPicPr>
          <p:nvPr/>
        </p:nvPicPr>
        <p:blipFill>
          <a:blip r:embed="rId5"/>
          <a:stretch>
            <a:fillRect/>
          </a:stretch>
        </p:blipFill>
        <p:spPr>
          <a:xfrm>
            <a:off x="11191101" y="5485514"/>
            <a:ext cx="1145602" cy="810420"/>
          </a:xfrm>
          <a:prstGeom prst="rect">
            <a:avLst/>
          </a:prstGeom>
        </p:spPr>
      </p:pic>
      <p:sp>
        <p:nvSpPr>
          <p:cNvPr id="52" name="TextBox 51">
            <a:extLst>
              <a:ext uri="{FF2B5EF4-FFF2-40B4-BE49-F238E27FC236}">
                <a16:creationId xmlns:a16="http://schemas.microsoft.com/office/drawing/2014/main" id="{45C89E6A-6AF4-BF5D-313D-4FE94CB4C0B8}"/>
              </a:ext>
            </a:extLst>
          </p:cNvPr>
          <p:cNvSpPr txBox="1"/>
          <p:nvPr/>
        </p:nvSpPr>
        <p:spPr>
          <a:xfrm>
            <a:off x="11401249" y="5763818"/>
            <a:ext cx="1158904" cy="361637"/>
          </a:xfrm>
          <a:prstGeom prst="rect">
            <a:avLst/>
          </a:prstGeom>
          <a:noFill/>
        </p:spPr>
        <p:txBody>
          <a:bodyPr wrap="square" rtlCol="0">
            <a:spAutoFit/>
          </a:bodyPr>
          <a:lstStyle/>
          <a:p>
            <a:r>
              <a:rPr lang="en-US" sz="1700" b="1" dirty="0">
                <a:latin typeface="Century Gothic" panose="020B0502020202020204" pitchFamily="34" charset="0"/>
              </a:rPr>
              <a:t>annot</a:t>
            </a:r>
          </a:p>
        </p:txBody>
      </p:sp>
      <p:pic>
        <p:nvPicPr>
          <p:cNvPr id="53" name="Content Placeholder 4">
            <a:extLst>
              <a:ext uri="{FF2B5EF4-FFF2-40B4-BE49-F238E27FC236}">
                <a16:creationId xmlns:a16="http://schemas.microsoft.com/office/drawing/2014/main" id="{4E80F472-5E5B-B71D-A597-C9155EE3BF5D}"/>
              </a:ext>
            </a:extLst>
          </p:cNvPr>
          <p:cNvPicPr>
            <a:picLocks noChangeAspect="1"/>
          </p:cNvPicPr>
          <p:nvPr/>
        </p:nvPicPr>
        <p:blipFill rotWithShape="1">
          <a:blip r:embed="rId7"/>
          <a:srcRect l="18121" t="23131" r="17741" b="29743"/>
          <a:stretch/>
        </p:blipFill>
        <p:spPr>
          <a:xfrm>
            <a:off x="11398522" y="5044320"/>
            <a:ext cx="700054" cy="556071"/>
          </a:xfrm>
          <a:prstGeom prst="rect">
            <a:avLst/>
          </a:prstGeom>
          <a:noFill/>
          <a:ln>
            <a:noFill/>
          </a:ln>
        </p:spPr>
      </p:pic>
      <p:sp>
        <p:nvSpPr>
          <p:cNvPr id="54" name="TextBox 53">
            <a:extLst>
              <a:ext uri="{FF2B5EF4-FFF2-40B4-BE49-F238E27FC236}">
                <a16:creationId xmlns:a16="http://schemas.microsoft.com/office/drawing/2014/main" id="{688F4E2E-CB9A-FAAF-88D6-362CE74C7665}"/>
              </a:ext>
            </a:extLst>
          </p:cNvPr>
          <p:cNvSpPr txBox="1"/>
          <p:nvPr/>
        </p:nvSpPr>
        <p:spPr>
          <a:xfrm>
            <a:off x="11438248" y="5172883"/>
            <a:ext cx="971824" cy="369332"/>
          </a:xfrm>
          <a:prstGeom prst="rect">
            <a:avLst/>
          </a:prstGeom>
          <a:noFill/>
        </p:spPr>
        <p:txBody>
          <a:bodyPr wrap="square" rtlCol="0">
            <a:spAutoFit/>
          </a:bodyPr>
          <a:lstStyle/>
          <a:p>
            <a:r>
              <a:rPr lang="en-US" sz="1750" b="1" dirty="0">
                <a:latin typeface="Century Gothic" panose="020B0502020202020204" pitchFamily="34" charset="0"/>
              </a:rPr>
              <a:t>SAG</a:t>
            </a:r>
          </a:p>
        </p:txBody>
      </p:sp>
    </p:spTree>
    <p:extLst>
      <p:ext uri="{BB962C8B-B14F-4D97-AF65-F5344CB8AC3E}">
        <p14:creationId xmlns:p14="http://schemas.microsoft.com/office/powerpoint/2010/main" val="29718537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652DED-C1AB-BDEF-5744-11DEFD30CB63}"/>
              </a:ext>
            </a:extLst>
          </p:cNvPr>
          <p:cNvSpPr>
            <a:spLocks noGrp="1"/>
          </p:cNvSpPr>
          <p:nvPr>
            <p:ph type="title"/>
          </p:nvPr>
        </p:nvSpPr>
        <p:spPr>
          <a:xfrm>
            <a:off x="293649" y="1446467"/>
            <a:ext cx="4635189" cy="192435"/>
          </a:xfrm>
        </p:spPr>
        <p:txBody>
          <a:bodyPr>
            <a:normAutofit fontScale="90000"/>
          </a:bodyPr>
          <a:lstStyle/>
          <a:p>
            <a:r>
              <a:rPr lang="en-US" sz="3100" dirty="0"/>
              <a:t>18. </a:t>
            </a:r>
            <a:r>
              <a:rPr lang="en-US" sz="3100" i="1" dirty="0"/>
              <a:t>Are there divergent regions in my SAG?</a:t>
            </a:r>
            <a:br>
              <a:rPr lang="en-US" sz="3100" dirty="0"/>
            </a:br>
            <a:br>
              <a:rPr lang="en-US" sz="3100" dirty="0"/>
            </a:br>
            <a:r>
              <a:rPr lang="en-US" sz="3100" b="1" dirty="0"/>
              <a:t>Tetramer PCA</a:t>
            </a:r>
            <a:br>
              <a:rPr lang="en-US" dirty="0"/>
            </a:br>
            <a:br>
              <a:rPr lang="en-US" dirty="0"/>
            </a:br>
            <a:endParaRPr lang="en-US" dirty="0"/>
          </a:p>
        </p:txBody>
      </p:sp>
      <p:sp>
        <p:nvSpPr>
          <p:cNvPr id="7" name="TextBox 6">
            <a:extLst>
              <a:ext uri="{FF2B5EF4-FFF2-40B4-BE49-F238E27FC236}">
                <a16:creationId xmlns:a16="http://schemas.microsoft.com/office/drawing/2014/main" id="{EBE2790B-918B-FB35-36BE-228DA04B6ABE}"/>
              </a:ext>
            </a:extLst>
          </p:cNvPr>
          <p:cNvSpPr txBox="1"/>
          <p:nvPr/>
        </p:nvSpPr>
        <p:spPr>
          <a:xfrm>
            <a:off x="321550" y="2198542"/>
            <a:ext cx="4434468" cy="3970318"/>
          </a:xfrm>
          <a:prstGeom prst="rect">
            <a:avLst/>
          </a:prstGeom>
          <a:noFill/>
        </p:spPr>
        <p:txBody>
          <a:bodyPr wrap="square" rtlCol="0">
            <a:spAutoFit/>
          </a:bodyPr>
          <a:lstStyle/>
          <a:p>
            <a:r>
              <a:rPr lang="en-US" u="sng" dirty="0">
                <a:solidFill>
                  <a:schemeClr val="bg1"/>
                </a:solidFill>
              </a:rPr>
              <a:t>What it does:</a:t>
            </a:r>
          </a:p>
          <a:p>
            <a:r>
              <a:rPr lang="en-US" dirty="0">
                <a:solidFill>
                  <a:schemeClr val="bg1"/>
                </a:solidFill>
              </a:rPr>
              <a:t>1. Plots nucleotide composition across the genome.</a:t>
            </a:r>
          </a:p>
          <a:p>
            <a:r>
              <a:rPr lang="en-US" dirty="0">
                <a:solidFill>
                  <a:schemeClr val="bg1"/>
                </a:solidFill>
              </a:rPr>
              <a:t>2. flags outlier contigs.</a:t>
            </a:r>
          </a:p>
          <a:p>
            <a:endParaRPr lang="en-US" dirty="0">
              <a:solidFill>
                <a:schemeClr val="bg1"/>
              </a:solidFill>
            </a:endParaRPr>
          </a:p>
          <a:p>
            <a:r>
              <a:rPr lang="en-US" u="sng" dirty="0">
                <a:solidFill>
                  <a:schemeClr val="bg1"/>
                </a:solidFill>
              </a:rPr>
              <a:t>Useful for finding:</a:t>
            </a:r>
          </a:p>
          <a:p>
            <a:pPr marL="285750" indent="-285750">
              <a:buFont typeface="Arial" panose="020B0604020202020204" pitchFamily="34" charset="0"/>
              <a:buChar char="•"/>
            </a:pPr>
            <a:r>
              <a:rPr lang="en-US" dirty="0">
                <a:solidFill>
                  <a:schemeClr val="bg1"/>
                </a:solidFill>
              </a:rPr>
              <a:t>Contaminants</a:t>
            </a:r>
          </a:p>
          <a:p>
            <a:pPr marL="285750" indent="-285750">
              <a:buFont typeface="Arial" panose="020B0604020202020204" pitchFamily="34" charset="0"/>
              <a:buChar char="•"/>
            </a:pPr>
            <a:r>
              <a:rPr lang="en-US" dirty="0">
                <a:solidFill>
                  <a:schemeClr val="bg1"/>
                </a:solidFill>
              </a:rPr>
              <a:t>HGT</a:t>
            </a:r>
          </a:p>
          <a:p>
            <a:pPr marL="285750" indent="-285750">
              <a:buFont typeface="Arial" panose="020B0604020202020204" pitchFamily="34" charset="0"/>
              <a:buChar char="•"/>
            </a:pPr>
            <a:r>
              <a:rPr lang="en-US" dirty="0">
                <a:solidFill>
                  <a:schemeClr val="bg1"/>
                </a:solidFill>
              </a:rPr>
              <a:t>Viruses</a:t>
            </a:r>
          </a:p>
          <a:p>
            <a:pPr marL="285750" indent="-285750">
              <a:buFont typeface="Arial" panose="020B0604020202020204" pitchFamily="34" charset="0"/>
              <a:buChar char="•"/>
            </a:pPr>
            <a:endParaRPr lang="en-US" dirty="0"/>
          </a:p>
          <a:p>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pic>
        <p:nvPicPr>
          <p:cNvPr id="8" name="Picture 7">
            <a:extLst>
              <a:ext uri="{FF2B5EF4-FFF2-40B4-BE49-F238E27FC236}">
                <a16:creationId xmlns:a16="http://schemas.microsoft.com/office/drawing/2014/main" id="{70E64571-0570-E3FE-3C4D-789C8338D12D}"/>
              </a:ext>
            </a:extLst>
          </p:cNvPr>
          <p:cNvPicPr>
            <a:picLocks noChangeAspect="1"/>
          </p:cNvPicPr>
          <p:nvPr/>
        </p:nvPicPr>
        <p:blipFill>
          <a:blip r:embed="rId2"/>
          <a:stretch>
            <a:fillRect/>
          </a:stretch>
        </p:blipFill>
        <p:spPr>
          <a:xfrm>
            <a:off x="3757011" y="713712"/>
            <a:ext cx="1171827" cy="828972"/>
          </a:xfrm>
          <a:prstGeom prst="rect">
            <a:avLst/>
          </a:prstGeom>
        </p:spPr>
      </p:pic>
      <p:sp>
        <p:nvSpPr>
          <p:cNvPr id="9" name="TextBox 8">
            <a:extLst>
              <a:ext uri="{FF2B5EF4-FFF2-40B4-BE49-F238E27FC236}">
                <a16:creationId xmlns:a16="http://schemas.microsoft.com/office/drawing/2014/main" id="{991813B7-26B1-67E3-3EF6-C4AAE389DDDA}"/>
              </a:ext>
            </a:extLst>
          </p:cNvPr>
          <p:cNvSpPr txBox="1"/>
          <p:nvPr/>
        </p:nvSpPr>
        <p:spPr>
          <a:xfrm>
            <a:off x="4038198" y="995739"/>
            <a:ext cx="1158904" cy="400110"/>
          </a:xfrm>
          <a:prstGeom prst="rect">
            <a:avLst/>
          </a:prstGeom>
          <a:noFill/>
        </p:spPr>
        <p:txBody>
          <a:bodyPr wrap="square" rtlCol="0">
            <a:spAutoFit/>
          </a:bodyPr>
          <a:lstStyle/>
          <a:p>
            <a:r>
              <a:rPr lang="en-US" sz="2000" b="1" dirty="0">
                <a:latin typeface="Century Gothic" panose="020B0502020202020204" pitchFamily="34" charset="0"/>
              </a:rPr>
              <a:t>QC</a:t>
            </a:r>
          </a:p>
        </p:txBody>
      </p:sp>
      <p:pic>
        <p:nvPicPr>
          <p:cNvPr id="10" name="Picture 9">
            <a:extLst>
              <a:ext uri="{FF2B5EF4-FFF2-40B4-BE49-F238E27FC236}">
                <a16:creationId xmlns:a16="http://schemas.microsoft.com/office/drawing/2014/main" id="{22946053-94DC-BB75-83F2-6CD0828BCEFB}"/>
              </a:ext>
            </a:extLst>
          </p:cNvPr>
          <p:cNvPicPr>
            <a:picLocks noChangeAspect="1"/>
          </p:cNvPicPr>
          <p:nvPr/>
        </p:nvPicPr>
        <p:blipFill>
          <a:blip r:embed="rId3"/>
          <a:stretch>
            <a:fillRect/>
          </a:stretch>
        </p:blipFill>
        <p:spPr>
          <a:xfrm>
            <a:off x="4928838" y="0"/>
            <a:ext cx="6858000" cy="6858000"/>
          </a:xfrm>
          <a:prstGeom prst="rect">
            <a:avLst/>
          </a:prstGeom>
        </p:spPr>
      </p:pic>
      <p:pic>
        <p:nvPicPr>
          <p:cNvPr id="11" name="Picture 10" descr="bigelow-logo.png">
            <a:extLst>
              <a:ext uri="{FF2B5EF4-FFF2-40B4-BE49-F238E27FC236}">
                <a16:creationId xmlns:a16="http://schemas.microsoft.com/office/drawing/2014/main" id="{4B21F545-E819-C60C-FA2A-A1F7D76B858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403" y="6439821"/>
            <a:ext cx="2250281" cy="562570"/>
          </a:xfrm>
          <a:prstGeom prst="rect">
            <a:avLst/>
          </a:prstGeom>
        </p:spPr>
      </p:pic>
    </p:spTree>
    <p:extLst>
      <p:ext uri="{BB962C8B-B14F-4D97-AF65-F5344CB8AC3E}">
        <p14:creationId xmlns:p14="http://schemas.microsoft.com/office/powerpoint/2010/main" val="233523908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652DED-C1AB-BDEF-5744-11DEFD30CB63}"/>
              </a:ext>
            </a:extLst>
          </p:cNvPr>
          <p:cNvSpPr>
            <a:spLocks noGrp="1"/>
          </p:cNvSpPr>
          <p:nvPr>
            <p:ph type="title"/>
          </p:nvPr>
        </p:nvSpPr>
        <p:spPr>
          <a:xfrm>
            <a:off x="293649" y="1446467"/>
            <a:ext cx="4635189" cy="192435"/>
          </a:xfrm>
        </p:spPr>
        <p:txBody>
          <a:bodyPr>
            <a:normAutofit fontScale="90000"/>
          </a:bodyPr>
          <a:lstStyle/>
          <a:p>
            <a:r>
              <a:rPr lang="en-US" sz="3100" dirty="0"/>
              <a:t>18. </a:t>
            </a:r>
            <a:r>
              <a:rPr lang="en-US" sz="3100" i="1" dirty="0"/>
              <a:t>Are there divergent regions in my SAG?</a:t>
            </a:r>
            <a:br>
              <a:rPr lang="en-US" sz="3100" dirty="0"/>
            </a:br>
            <a:br>
              <a:rPr lang="en-US" sz="3100" dirty="0"/>
            </a:br>
            <a:r>
              <a:rPr lang="en-US" sz="3100" b="1" dirty="0"/>
              <a:t>Tetramer PCA</a:t>
            </a:r>
            <a:br>
              <a:rPr lang="en-US" dirty="0"/>
            </a:br>
            <a:br>
              <a:rPr lang="en-US" dirty="0"/>
            </a:br>
            <a:endParaRPr lang="en-US" dirty="0"/>
          </a:p>
        </p:txBody>
      </p:sp>
      <p:sp>
        <p:nvSpPr>
          <p:cNvPr id="7" name="TextBox 6">
            <a:extLst>
              <a:ext uri="{FF2B5EF4-FFF2-40B4-BE49-F238E27FC236}">
                <a16:creationId xmlns:a16="http://schemas.microsoft.com/office/drawing/2014/main" id="{EBE2790B-918B-FB35-36BE-228DA04B6ABE}"/>
              </a:ext>
            </a:extLst>
          </p:cNvPr>
          <p:cNvSpPr txBox="1"/>
          <p:nvPr/>
        </p:nvSpPr>
        <p:spPr>
          <a:xfrm>
            <a:off x="321550" y="2198542"/>
            <a:ext cx="4434468" cy="3970318"/>
          </a:xfrm>
          <a:prstGeom prst="rect">
            <a:avLst/>
          </a:prstGeom>
          <a:noFill/>
        </p:spPr>
        <p:txBody>
          <a:bodyPr wrap="square" rtlCol="0">
            <a:spAutoFit/>
          </a:bodyPr>
          <a:lstStyle/>
          <a:p>
            <a:r>
              <a:rPr lang="en-US" u="sng" dirty="0"/>
              <a:t>What it does:</a:t>
            </a:r>
          </a:p>
          <a:p>
            <a:r>
              <a:rPr lang="en-US" dirty="0"/>
              <a:t>1. Plots nucleotide composition across the genome.</a:t>
            </a:r>
          </a:p>
          <a:p>
            <a:r>
              <a:rPr lang="en-US" dirty="0"/>
              <a:t>2. flags outlier contigs.</a:t>
            </a:r>
          </a:p>
          <a:p>
            <a:endParaRPr lang="en-US" dirty="0"/>
          </a:p>
          <a:p>
            <a:r>
              <a:rPr lang="en-US" u="sng" dirty="0">
                <a:solidFill>
                  <a:schemeClr val="bg1"/>
                </a:solidFill>
              </a:rPr>
              <a:t>Useful for finding:</a:t>
            </a:r>
          </a:p>
          <a:p>
            <a:pPr marL="285750" indent="-285750">
              <a:buFont typeface="Arial" panose="020B0604020202020204" pitchFamily="34" charset="0"/>
              <a:buChar char="•"/>
            </a:pPr>
            <a:r>
              <a:rPr lang="en-US" dirty="0">
                <a:solidFill>
                  <a:schemeClr val="bg1"/>
                </a:solidFill>
              </a:rPr>
              <a:t>Contaminants</a:t>
            </a:r>
          </a:p>
          <a:p>
            <a:pPr marL="285750" indent="-285750">
              <a:buFont typeface="Arial" panose="020B0604020202020204" pitchFamily="34" charset="0"/>
              <a:buChar char="•"/>
            </a:pPr>
            <a:r>
              <a:rPr lang="en-US" dirty="0">
                <a:solidFill>
                  <a:schemeClr val="bg1"/>
                </a:solidFill>
              </a:rPr>
              <a:t>HGT</a:t>
            </a:r>
          </a:p>
          <a:p>
            <a:pPr marL="285750" indent="-285750">
              <a:buFont typeface="Arial" panose="020B0604020202020204" pitchFamily="34" charset="0"/>
              <a:buChar char="•"/>
            </a:pPr>
            <a:r>
              <a:rPr lang="en-US" dirty="0">
                <a:solidFill>
                  <a:schemeClr val="bg1"/>
                </a:solidFill>
              </a:rPr>
              <a:t>Viruses</a:t>
            </a:r>
          </a:p>
          <a:p>
            <a:pPr marL="285750" indent="-285750">
              <a:buFont typeface="Arial" panose="020B0604020202020204" pitchFamily="34" charset="0"/>
              <a:buChar char="•"/>
            </a:pPr>
            <a:endParaRPr lang="en-US" dirty="0"/>
          </a:p>
          <a:p>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pic>
        <p:nvPicPr>
          <p:cNvPr id="8" name="Picture 7">
            <a:extLst>
              <a:ext uri="{FF2B5EF4-FFF2-40B4-BE49-F238E27FC236}">
                <a16:creationId xmlns:a16="http://schemas.microsoft.com/office/drawing/2014/main" id="{70E64571-0570-E3FE-3C4D-789C8338D12D}"/>
              </a:ext>
            </a:extLst>
          </p:cNvPr>
          <p:cNvPicPr>
            <a:picLocks noChangeAspect="1"/>
          </p:cNvPicPr>
          <p:nvPr/>
        </p:nvPicPr>
        <p:blipFill>
          <a:blip r:embed="rId2"/>
          <a:stretch>
            <a:fillRect/>
          </a:stretch>
        </p:blipFill>
        <p:spPr>
          <a:xfrm>
            <a:off x="3757011" y="713712"/>
            <a:ext cx="1171827" cy="828972"/>
          </a:xfrm>
          <a:prstGeom prst="rect">
            <a:avLst/>
          </a:prstGeom>
        </p:spPr>
      </p:pic>
      <p:sp>
        <p:nvSpPr>
          <p:cNvPr id="9" name="TextBox 8">
            <a:extLst>
              <a:ext uri="{FF2B5EF4-FFF2-40B4-BE49-F238E27FC236}">
                <a16:creationId xmlns:a16="http://schemas.microsoft.com/office/drawing/2014/main" id="{991813B7-26B1-67E3-3EF6-C4AAE389DDDA}"/>
              </a:ext>
            </a:extLst>
          </p:cNvPr>
          <p:cNvSpPr txBox="1"/>
          <p:nvPr/>
        </p:nvSpPr>
        <p:spPr>
          <a:xfrm>
            <a:off x="4038198" y="995739"/>
            <a:ext cx="1158904" cy="400110"/>
          </a:xfrm>
          <a:prstGeom prst="rect">
            <a:avLst/>
          </a:prstGeom>
          <a:noFill/>
        </p:spPr>
        <p:txBody>
          <a:bodyPr wrap="square" rtlCol="0">
            <a:spAutoFit/>
          </a:bodyPr>
          <a:lstStyle/>
          <a:p>
            <a:r>
              <a:rPr lang="en-US" sz="2000" b="1" dirty="0">
                <a:latin typeface="Century Gothic" panose="020B0502020202020204" pitchFamily="34" charset="0"/>
              </a:rPr>
              <a:t>QC</a:t>
            </a:r>
          </a:p>
        </p:txBody>
      </p:sp>
      <p:pic>
        <p:nvPicPr>
          <p:cNvPr id="10" name="Picture 9">
            <a:extLst>
              <a:ext uri="{FF2B5EF4-FFF2-40B4-BE49-F238E27FC236}">
                <a16:creationId xmlns:a16="http://schemas.microsoft.com/office/drawing/2014/main" id="{22946053-94DC-BB75-83F2-6CD0828BCEFB}"/>
              </a:ext>
            </a:extLst>
          </p:cNvPr>
          <p:cNvPicPr>
            <a:picLocks noChangeAspect="1"/>
          </p:cNvPicPr>
          <p:nvPr/>
        </p:nvPicPr>
        <p:blipFill>
          <a:blip r:embed="rId3"/>
          <a:stretch>
            <a:fillRect/>
          </a:stretch>
        </p:blipFill>
        <p:spPr>
          <a:xfrm>
            <a:off x="4928838" y="0"/>
            <a:ext cx="6858000" cy="6858000"/>
          </a:xfrm>
          <a:prstGeom prst="rect">
            <a:avLst/>
          </a:prstGeom>
        </p:spPr>
      </p:pic>
      <p:pic>
        <p:nvPicPr>
          <p:cNvPr id="11" name="Picture 10" descr="bigelow-logo.png">
            <a:extLst>
              <a:ext uri="{FF2B5EF4-FFF2-40B4-BE49-F238E27FC236}">
                <a16:creationId xmlns:a16="http://schemas.microsoft.com/office/drawing/2014/main" id="{4B21F545-E819-C60C-FA2A-A1F7D76B858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403" y="6439821"/>
            <a:ext cx="2250281" cy="562570"/>
          </a:xfrm>
          <a:prstGeom prst="rect">
            <a:avLst/>
          </a:prstGeom>
        </p:spPr>
      </p:pic>
    </p:spTree>
    <p:extLst>
      <p:ext uri="{BB962C8B-B14F-4D97-AF65-F5344CB8AC3E}">
        <p14:creationId xmlns:p14="http://schemas.microsoft.com/office/powerpoint/2010/main" val="280758683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652DED-C1AB-BDEF-5744-11DEFD30CB63}"/>
              </a:ext>
            </a:extLst>
          </p:cNvPr>
          <p:cNvSpPr>
            <a:spLocks noGrp="1"/>
          </p:cNvSpPr>
          <p:nvPr>
            <p:ph type="title"/>
          </p:nvPr>
        </p:nvSpPr>
        <p:spPr>
          <a:xfrm>
            <a:off x="293649" y="1446467"/>
            <a:ext cx="4635189" cy="192435"/>
          </a:xfrm>
        </p:spPr>
        <p:txBody>
          <a:bodyPr>
            <a:normAutofit fontScale="90000"/>
          </a:bodyPr>
          <a:lstStyle/>
          <a:p>
            <a:r>
              <a:rPr lang="en-US" sz="3100" dirty="0"/>
              <a:t>18. </a:t>
            </a:r>
            <a:r>
              <a:rPr lang="en-US" sz="3100" i="1" dirty="0"/>
              <a:t>Are there divergent regions in my SAG?</a:t>
            </a:r>
            <a:br>
              <a:rPr lang="en-US" sz="3100" dirty="0"/>
            </a:br>
            <a:br>
              <a:rPr lang="en-US" sz="3100" dirty="0"/>
            </a:br>
            <a:r>
              <a:rPr lang="en-US" sz="3100" b="1" dirty="0"/>
              <a:t>Tetramer PCA</a:t>
            </a:r>
            <a:br>
              <a:rPr lang="en-US" dirty="0"/>
            </a:br>
            <a:br>
              <a:rPr lang="en-US" dirty="0"/>
            </a:br>
            <a:endParaRPr lang="en-US" dirty="0"/>
          </a:p>
        </p:txBody>
      </p:sp>
      <p:sp>
        <p:nvSpPr>
          <p:cNvPr id="7" name="TextBox 6">
            <a:extLst>
              <a:ext uri="{FF2B5EF4-FFF2-40B4-BE49-F238E27FC236}">
                <a16:creationId xmlns:a16="http://schemas.microsoft.com/office/drawing/2014/main" id="{EBE2790B-918B-FB35-36BE-228DA04B6ABE}"/>
              </a:ext>
            </a:extLst>
          </p:cNvPr>
          <p:cNvSpPr txBox="1"/>
          <p:nvPr/>
        </p:nvSpPr>
        <p:spPr>
          <a:xfrm>
            <a:off x="321550" y="2198542"/>
            <a:ext cx="4434468" cy="3970318"/>
          </a:xfrm>
          <a:prstGeom prst="rect">
            <a:avLst/>
          </a:prstGeom>
          <a:noFill/>
        </p:spPr>
        <p:txBody>
          <a:bodyPr wrap="square" rtlCol="0">
            <a:spAutoFit/>
          </a:bodyPr>
          <a:lstStyle/>
          <a:p>
            <a:r>
              <a:rPr lang="en-US" u="sng" dirty="0"/>
              <a:t>What it does:</a:t>
            </a:r>
          </a:p>
          <a:p>
            <a:r>
              <a:rPr lang="en-US" dirty="0"/>
              <a:t>1. Plots nucleotide composition across the genome.</a:t>
            </a:r>
          </a:p>
          <a:p>
            <a:r>
              <a:rPr lang="en-US" dirty="0"/>
              <a:t>2. flags outlier contigs.</a:t>
            </a:r>
          </a:p>
          <a:p>
            <a:endParaRPr lang="en-US" dirty="0"/>
          </a:p>
          <a:p>
            <a:r>
              <a:rPr lang="en-US" u="sng" dirty="0"/>
              <a:t>Useful for finding:</a:t>
            </a:r>
          </a:p>
          <a:p>
            <a:pPr marL="285750" indent="-285750">
              <a:buFont typeface="Arial" panose="020B0604020202020204" pitchFamily="34" charset="0"/>
              <a:buChar char="•"/>
            </a:pPr>
            <a:r>
              <a:rPr lang="en-US" dirty="0"/>
              <a:t>Contaminants</a:t>
            </a:r>
          </a:p>
          <a:p>
            <a:pPr marL="285750" indent="-285750">
              <a:buFont typeface="Arial" panose="020B0604020202020204" pitchFamily="34" charset="0"/>
              <a:buChar char="•"/>
            </a:pPr>
            <a:r>
              <a:rPr lang="en-US" dirty="0"/>
              <a:t>HGT</a:t>
            </a:r>
          </a:p>
          <a:p>
            <a:pPr marL="285750" indent="-285750">
              <a:buFont typeface="Arial" panose="020B0604020202020204" pitchFamily="34" charset="0"/>
              <a:buChar char="•"/>
            </a:pPr>
            <a:r>
              <a:rPr lang="en-US" dirty="0"/>
              <a:t>Viruses</a:t>
            </a:r>
          </a:p>
          <a:p>
            <a:pPr marL="285750" indent="-285750">
              <a:buFont typeface="Arial" panose="020B0604020202020204" pitchFamily="34" charset="0"/>
              <a:buChar char="•"/>
            </a:pPr>
            <a:endParaRPr lang="en-US" dirty="0"/>
          </a:p>
          <a:p>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pic>
        <p:nvPicPr>
          <p:cNvPr id="8" name="Picture 7">
            <a:extLst>
              <a:ext uri="{FF2B5EF4-FFF2-40B4-BE49-F238E27FC236}">
                <a16:creationId xmlns:a16="http://schemas.microsoft.com/office/drawing/2014/main" id="{70E64571-0570-E3FE-3C4D-789C8338D12D}"/>
              </a:ext>
            </a:extLst>
          </p:cNvPr>
          <p:cNvPicPr>
            <a:picLocks noChangeAspect="1"/>
          </p:cNvPicPr>
          <p:nvPr/>
        </p:nvPicPr>
        <p:blipFill>
          <a:blip r:embed="rId2"/>
          <a:stretch>
            <a:fillRect/>
          </a:stretch>
        </p:blipFill>
        <p:spPr>
          <a:xfrm>
            <a:off x="3757011" y="713712"/>
            <a:ext cx="1171827" cy="828972"/>
          </a:xfrm>
          <a:prstGeom prst="rect">
            <a:avLst/>
          </a:prstGeom>
        </p:spPr>
      </p:pic>
      <p:sp>
        <p:nvSpPr>
          <p:cNvPr id="9" name="TextBox 8">
            <a:extLst>
              <a:ext uri="{FF2B5EF4-FFF2-40B4-BE49-F238E27FC236}">
                <a16:creationId xmlns:a16="http://schemas.microsoft.com/office/drawing/2014/main" id="{991813B7-26B1-67E3-3EF6-C4AAE389DDDA}"/>
              </a:ext>
            </a:extLst>
          </p:cNvPr>
          <p:cNvSpPr txBox="1"/>
          <p:nvPr/>
        </p:nvSpPr>
        <p:spPr>
          <a:xfrm>
            <a:off x="4038198" y="995739"/>
            <a:ext cx="1158904" cy="400110"/>
          </a:xfrm>
          <a:prstGeom prst="rect">
            <a:avLst/>
          </a:prstGeom>
          <a:noFill/>
        </p:spPr>
        <p:txBody>
          <a:bodyPr wrap="square" rtlCol="0">
            <a:spAutoFit/>
          </a:bodyPr>
          <a:lstStyle/>
          <a:p>
            <a:r>
              <a:rPr lang="en-US" sz="2000" b="1" dirty="0">
                <a:latin typeface="Century Gothic" panose="020B0502020202020204" pitchFamily="34" charset="0"/>
              </a:rPr>
              <a:t>QC</a:t>
            </a:r>
          </a:p>
        </p:txBody>
      </p:sp>
      <p:pic>
        <p:nvPicPr>
          <p:cNvPr id="10" name="Picture 9">
            <a:extLst>
              <a:ext uri="{FF2B5EF4-FFF2-40B4-BE49-F238E27FC236}">
                <a16:creationId xmlns:a16="http://schemas.microsoft.com/office/drawing/2014/main" id="{22946053-94DC-BB75-83F2-6CD0828BCEFB}"/>
              </a:ext>
            </a:extLst>
          </p:cNvPr>
          <p:cNvPicPr>
            <a:picLocks noChangeAspect="1"/>
          </p:cNvPicPr>
          <p:nvPr/>
        </p:nvPicPr>
        <p:blipFill>
          <a:blip r:embed="rId3"/>
          <a:stretch>
            <a:fillRect/>
          </a:stretch>
        </p:blipFill>
        <p:spPr>
          <a:xfrm>
            <a:off x="4928838" y="0"/>
            <a:ext cx="6858000" cy="6858000"/>
          </a:xfrm>
          <a:prstGeom prst="rect">
            <a:avLst/>
          </a:prstGeom>
        </p:spPr>
      </p:pic>
      <p:pic>
        <p:nvPicPr>
          <p:cNvPr id="11" name="Picture 10" descr="bigelow-logo.png">
            <a:extLst>
              <a:ext uri="{FF2B5EF4-FFF2-40B4-BE49-F238E27FC236}">
                <a16:creationId xmlns:a16="http://schemas.microsoft.com/office/drawing/2014/main" id="{4B21F545-E819-C60C-FA2A-A1F7D76B858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403" y="6439821"/>
            <a:ext cx="2250281" cy="562570"/>
          </a:xfrm>
          <a:prstGeom prst="rect">
            <a:avLst/>
          </a:prstGeom>
        </p:spPr>
      </p:pic>
    </p:spTree>
    <p:extLst>
      <p:ext uri="{BB962C8B-B14F-4D97-AF65-F5344CB8AC3E}">
        <p14:creationId xmlns:p14="http://schemas.microsoft.com/office/powerpoint/2010/main" val="105863102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652DED-C1AB-BDEF-5744-11DEFD30CB63}"/>
              </a:ext>
            </a:extLst>
          </p:cNvPr>
          <p:cNvSpPr>
            <a:spLocks noGrp="1"/>
          </p:cNvSpPr>
          <p:nvPr>
            <p:ph type="title"/>
          </p:nvPr>
        </p:nvSpPr>
        <p:spPr>
          <a:xfrm>
            <a:off x="293649" y="1446467"/>
            <a:ext cx="4635189" cy="192435"/>
          </a:xfrm>
        </p:spPr>
        <p:txBody>
          <a:bodyPr>
            <a:normAutofit fontScale="90000"/>
          </a:bodyPr>
          <a:lstStyle/>
          <a:p>
            <a:r>
              <a:rPr lang="en-US" sz="3100" dirty="0"/>
              <a:t>19. </a:t>
            </a:r>
            <a:r>
              <a:rPr lang="en-US" sz="3100" i="1" dirty="0"/>
              <a:t>Are there divergent regions in my SAG?</a:t>
            </a:r>
            <a:br>
              <a:rPr lang="en-US" sz="3100" dirty="0"/>
            </a:br>
            <a:br>
              <a:rPr lang="en-US" sz="3100" dirty="0"/>
            </a:br>
            <a:r>
              <a:rPr lang="en-US" sz="3100" b="1" dirty="0"/>
              <a:t>Tetramer PCA</a:t>
            </a:r>
            <a:br>
              <a:rPr lang="en-US" dirty="0"/>
            </a:br>
            <a:br>
              <a:rPr lang="en-US" dirty="0"/>
            </a:br>
            <a:endParaRPr lang="en-US" dirty="0"/>
          </a:p>
        </p:txBody>
      </p:sp>
      <p:sp>
        <p:nvSpPr>
          <p:cNvPr id="7" name="TextBox 6">
            <a:extLst>
              <a:ext uri="{FF2B5EF4-FFF2-40B4-BE49-F238E27FC236}">
                <a16:creationId xmlns:a16="http://schemas.microsoft.com/office/drawing/2014/main" id="{EBE2790B-918B-FB35-36BE-228DA04B6ABE}"/>
              </a:ext>
            </a:extLst>
          </p:cNvPr>
          <p:cNvSpPr txBox="1"/>
          <p:nvPr/>
        </p:nvSpPr>
        <p:spPr>
          <a:xfrm>
            <a:off x="293649" y="1989536"/>
            <a:ext cx="4434468" cy="5909310"/>
          </a:xfrm>
          <a:prstGeom prst="rect">
            <a:avLst/>
          </a:prstGeom>
          <a:noFill/>
        </p:spPr>
        <p:txBody>
          <a:bodyPr wrap="square" rtlCol="0">
            <a:spAutoFit/>
          </a:bodyPr>
          <a:lstStyle/>
          <a:p>
            <a:pPr marL="285750" indent="-285750">
              <a:buFont typeface="Arial" panose="020B0604020202020204" pitchFamily="34" charset="0"/>
              <a:buChar char="•"/>
            </a:pPr>
            <a:endParaRPr lang="en-US" dirty="0"/>
          </a:p>
          <a:p>
            <a:r>
              <a:rPr lang="en-US" b="1" dirty="0"/>
              <a:t>How it works:</a:t>
            </a:r>
          </a:p>
          <a:p>
            <a:r>
              <a:rPr lang="en-US" dirty="0"/>
              <a:t>1. Calculates tetramer usage for 1600 bp windows of the assembly (sliding along every 200 bp)</a:t>
            </a:r>
          </a:p>
          <a:p>
            <a:r>
              <a:rPr lang="en-US" dirty="0"/>
              <a:t>2. Flags outliers using Principal Component Analysis (up to 8 outlier contigs are colorized)</a:t>
            </a:r>
          </a:p>
          <a:p>
            <a:endParaRPr lang="en-US" dirty="0"/>
          </a:p>
          <a:p>
            <a:r>
              <a:rPr lang="en-US" b="1" dirty="0"/>
              <a:t>Understanding the plot:</a:t>
            </a:r>
          </a:p>
          <a:p>
            <a:pPr marL="285750" indent="-285750">
              <a:buFont typeface="Arial" panose="020B0604020202020204" pitchFamily="34" charset="0"/>
              <a:buChar char="•"/>
            </a:pPr>
            <a:r>
              <a:rPr lang="en-US" dirty="0"/>
              <a:t>Axes = Principal components 1 &amp; 2</a:t>
            </a:r>
          </a:p>
          <a:p>
            <a:pPr marL="285750" indent="-285750">
              <a:buFont typeface="Arial" panose="020B0604020202020204" pitchFamily="34" charset="0"/>
              <a:buChar char="•"/>
            </a:pPr>
            <a:r>
              <a:rPr lang="en-US" dirty="0"/>
              <a:t>Gray dots = all windows</a:t>
            </a:r>
          </a:p>
          <a:p>
            <a:pPr marL="285750" indent="-285750">
              <a:buFont typeface="Arial" panose="020B0604020202020204" pitchFamily="34" charset="0"/>
              <a:buChar char="•"/>
            </a:pPr>
            <a:r>
              <a:rPr lang="en-US" dirty="0"/>
              <a:t>Colors = contigs w/ outlier windows</a:t>
            </a:r>
          </a:p>
          <a:p>
            <a:pPr marL="285750" indent="-285750">
              <a:buFont typeface="Arial" panose="020B0604020202020204" pitchFamily="34" charset="0"/>
              <a:buChar char="•"/>
            </a:pPr>
            <a:r>
              <a:rPr lang="en-US" dirty="0"/>
              <a:t>In-plot labels: </a:t>
            </a:r>
            <a:r>
              <a:rPr lang="en-US" dirty="0" err="1"/>
              <a:t>BLASTn</a:t>
            </a:r>
            <a:r>
              <a:rPr lang="en-US" dirty="0"/>
              <a:t> hits of those outliers</a:t>
            </a:r>
          </a:p>
          <a:p>
            <a:pPr marL="742950" lvl="1" indent="-285750">
              <a:buFont typeface="Arial" panose="020B0604020202020204" pitchFamily="34" charset="0"/>
              <a:buChar char="•"/>
            </a:pPr>
            <a:r>
              <a:rPr lang="en-US" dirty="0"/>
              <a:t>(“VIRAL” flag added based on </a:t>
            </a:r>
            <a:r>
              <a:rPr lang="en-US" dirty="0" err="1"/>
              <a:t>ncbi-taxid</a:t>
            </a:r>
            <a:r>
              <a:rPr lang="en-US" dirty="0"/>
              <a:t> and text terms like “phage”.)</a:t>
            </a:r>
          </a:p>
          <a:p>
            <a:pPr marL="285750" indent="-285750">
              <a:buFont typeface="Arial" panose="020B0604020202020204" pitchFamily="34" charset="0"/>
              <a:buChar char="•"/>
            </a:pPr>
            <a:r>
              <a:rPr lang="en-US" dirty="0"/>
              <a:t>Legend: Sequence IDs of outlier contigs</a:t>
            </a:r>
          </a:p>
          <a:p>
            <a:pPr marL="285750" indent="-285750">
              <a:buFont typeface="Arial" panose="020B0604020202020204" pitchFamily="34" charset="0"/>
              <a:buChar char="•"/>
            </a:pPr>
            <a:endParaRPr lang="en-US" dirty="0"/>
          </a:p>
          <a:p>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pic>
        <p:nvPicPr>
          <p:cNvPr id="8" name="Picture 7">
            <a:extLst>
              <a:ext uri="{FF2B5EF4-FFF2-40B4-BE49-F238E27FC236}">
                <a16:creationId xmlns:a16="http://schemas.microsoft.com/office/drawing/2014/main" id="{70E64571-0570-E3FE-3C4D-789C8338D12D}"/>
              </a:ext>
            </a:extLst>
          </p:cNvPr>
          <p:cNvPicPr>
            <a:picLocks noChangeAspect="1"/>
          </p:cNvPicPr>
          <p:nvPr/>
        </p:nvPicPr>
        <p:blipFill>
          <a:blip r:embed="rId3"/>
          <a:stretch>
            <a:fillRect/>
          </a:stretch>
        </p:blipFill>
        <p:spPr>
          <a:xfrm>
            <a:off x="3757011" y="713712"/>
            <a:ext cx="1171827" cy="828972"/>
          </a:xfrm>
          <a:prstGeom prst="rect">
            <a:avLst/>
          </a:prstGeom>
        </p:spPr>
      </p:pic>
      <p:sp>
        <p:nvSpPr>
          <p:cNvPr id="9" name="TextBox 8">
            <a:extLst>
              <a:ext uri="{FF2B5EF4-FFF2-40B4-BE49-F238E27FC236}">
                <a16:creationId xmlns:a16="http://schemas.microsoft.com/office/drawing/2014/main" id="{991813B7-26B1-67E3-3EF6-C4AAE389DDDA}"/>
              </a:ext>
            </a:extLst>
          </p:cNvPr>
          <p:cNvSpPr txBox="1"/>
          <p:nvPr/>
        </p:nvSpPr>
        <p:spPr>
          <a:xfrm>
            <a:off x="4038198" y="995739"/>
            <a:ext cx="1158904" cy="400110"/>
          </a:xfrm>
          <a:prstGeom prst="rect">
            <a:avLst/>
          </a:prstGeom>
          <a:noFill/>
        </p:spPr>
        <p:txBody>
          <a:bodyPr wrap="square" rtlCol="0">
            <a:spAutoFit/>
          </a:bodyPr>
          <a:lstStyle/>
          <a:p>
            <a:r>
              <a:rPr lang="en-US" sz="2000" b="1" dirty="0">
                <a:latin typeface="Century Gothic" panose="020B0502020202020204" pitchFamily="34" charset="0"/>
              </a:rPr>
              <a:t>QC</a:t>
            </a:r>
          </a:p>
        </p:txBody>
      </p:sp>
      <p:pic>
        <p:nvPicPr>
          <p:cNvPr id="10" name="Picture 9">
            <a:extLst>
              <a:ext uri="{FF2B5EF4-FFF2-40B4-BE49-F238E27FC236}">
                <a16:creationId xmlns:a16="http://schemas.microsoft.com/office/drawing/2014/main" id="{22946053-94DC-BB75-83F2-6CD0828BCEFB}"/>
              </a:ext>
            </a:extLst>
          </p:cNvPr>
          <p:cNvPicPr>
            <a:picLocks noChangeAspect="1"/>
          </p:cNvPicPr>
          <p:nvPr/>
        </p:nvPicPr>
        <p:blipFill>
          <a:blip r:embed="rId4"/>
          <a:stretch>
            <a:fillRect/>
          </a:stretch>
        </p:blipFill>
        <p:spPr>
          <a:xfrm>
            <a:off x="4928838" y="0"/>
            <a:ext cx="6858000" cy="6858000"/>
          </a:xfrm>
          <a:prstGeom prst="rect">
            <a:avLst/>
          </a:prstGeom>
        </p:spPr>
      </p:pic>
    </p:spTree>
    <p:extLst>
      <p:ext uri="{BB962C8B-B14F-4D97-AF65-F5344CB8AC3E}">
        <p14:creationId xmlns:p14="http://schemas.microsoft.com/office/powerpoint/2010/main" val="174587400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9D22773-E192-CE44-AF62-1F3EB056B6D9}"/>
              </a:ext>
            </a:extLst>
          </p:cNvPr>
          <p:cNvSpPr txBox="1">
            <a:spLocks/>
          </p:cNvSpPr>
          <p:nvPr/>
        </p:nvSpPr>
        <p:spPr>
          <a:xfrm>
            <a:off x="516892" y="0"/>
            <a:ext cx="10515600" cy="1325563"/>
          </a:xfrm>
          <a:prstGeom prst="rect">
            <a:avLst/>
          </a:prstGeom>
          <a:noFill/>
          <a:ln>
            <a:noFill/>
          </a:ln>
        </p:spPr>
        <p:txBody>
          <a:bodyPr spcFirstLastPara="1" vert="horz" wrap="square" lIns="91425" tIns="45700" rIns="91425" bIns="45700" rtlCol="0" anchor="ctr" anchorCtr="0">
            <a:normAutofit/>
          </a:bodyPr>
          <a:lstStyle>
            <a:lvl1pPr lvl="0" algn="l" defTabSz="914400" rtl="0" eaLnBrk="1" latinLnBrk="0" hangingPunct="1">
              <a:lnSpc>
                <a:spcPct val="90000"/>
              </a:lnSpc>
              <a:spcBef>
                <a:spcPts val="0"/>
              </a:spcBef>
              <a:spcAft>
                <a:spcPts val="0"/>
              </a:spcAft>
              <a:buClr>
                <a:srgbClr val="064170"/>
              </a:buClr>
              <a:buSzPts val="1800"/>
              <a:buNone/>
              <a:defRPr sz="4400" kern="1200">
                <a:solidFill>
                  <a:schemeClr val="tx1"/>
                </a:solidFill>
                <a:latin typeface="+mj-lt"/>
                <a:ea typeface="+mj-ea"/>
                <a:cs typeface="+mj-c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pPr algn="ctr"/>
            <a:r>
              <a:rPr lang="en-US" sz="3200" dirty="0"/>
              <a:t>“normal” </a:t>
            </a:r>
            <a:r>
              <a:rPr lang="en-US" sz="3200" dirty="0" err="1"/>
              <a:t>TetPCA</a:t>
            </a:r>
            <a:r>
              <a:rPr lang="en-US" sz="3200" dirty="0"/>
              <a:t> examples</a:t>
            </a:r>
          </a:p>
        </p:txBody>
      </p:sp>
      <p:pic>
        <p:nvPicPr>
          <p:cNvPr id="3" name="Picture 2">
            <a:extLst>
              <a:ext uri="{FF2B5EF4-FFF2-40B4-BE49-F238E27FC236}">
                <a16:creationId xmlns:a16="http://schemas.microsoft.com/office/drawing/2014/main" id="{49ABFC3E-6316-26AE-4A67-21E686BD8674}"/>
              </a:ext>
            </a:extLst>
          </p:cNvPr>
          <p:cNvPicPr>
            <a:picLocks noChangeAspect="1"/>
          </p:cNvPicPr>
          <p:nvPr/>
        </p:nvPicPr>
        <p:blipFill>
          <a:blip r:embed="rId3"/>
          <a:stretch>
            <a:fillRect/>
          </a:stretch>
        </p:blipFill>
        <p:spPr>
          <a:xfrm>
            <a:off x="91440" y="986245"/>
            <a:ext cx="5871755" cy="5871755"/>
          </a:xfrm>
          <a:prstGeom prst="rect">
            <a:avLst/>
          </a:prstGeom>
        </p:spPr>
      </p:pic>
      <p:pic>
        <p:nvPicPr>
          <p:cNvPr id="7" name="Picture 6">
            <a:extLst>
              <a:ext uri="{FF2B5EF4-FFF2-40B4-BE49-F238E27FC236}">
                <a16:creationId xmlns:a16="http://schemas.microsoft.com/office/drawing/2014/main" id="{F72F0DD3-F455-1BBC-26A6-DC916E1AC508}"/>
              </a:ext>
            </a:extLst>
          </p:cNvPr>
          <p:cNvPicPr>
            <a:picLocks noChangeAspect="1"/>
          </p:cNvPicPr>
          <p:nvPr/>
        </p:nvPicPr>
        <p:blipFill>
          <a:blip r:embed="rId4"/>
          <a:stretch>
            <a:fillRect/>
          </a:stretch>
        </p:blipFill>
        <p:spPr>
          <a:xfrm>
            <a:off x="5963195" y="986245"/>
            <a:ext cx="5871756" cy="5871756"/>
          </a:xfrm>
          <a:prstGeom prst="rect">
            <a:avLst/>
          </a:prstGeom>
        </p:spPr>
      </p:pic>
    </p:spTree>
    <p:extLst>
      <p:ext uri="{BB962C8B-B14F-4D97-AF65-F5344CB8AC3E}">
        <p14:creationId xmlns:p14="http://schemas.microsoft.com/office/powerpoint/2010/main" val="985705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4146E28D-2BD8-BA49-B45A-2BCA309DA2DF}"/>
              </a:ext>
            </a:extLst>
          </p:cNvPr>
          <p:cNvSpPr>
            <a:spLocks noGrp="1"/>
          </p:cNvSpPr>
          <p:nvPr>
            <p:ph type="title"/>
          </p:nvPr>
        </p:nvSpPr>
        <p:spPr>
          <a:xfrm>
            <a:off x="339412" y="418245"/>
            <a:ext cx="12027877" cy="1325563"/>
          </a:xfrm>
        </p:spPr>
        <p:txBody>
          <a:bodyPr>
            <a:normAutofit fontScale="90000"/>
          </a:bodyPr>
          <a:lstStyle/>
          <a:p>
            <a:r>
              <a:rPr lang="en-US" sz="4000" dirty="0"/>
              <a:t>I. How we generate SAGs &amp; annotations</a:t>
            </a:r>
            <a:br>
              <a:rPr lang="en-US" sz="4000" dirty="0"/>
            </a:br>
            <a:br>
              <a:rPr lang="en-US" sz="4000" dirty="0"/>
            </a:br>
            <a:endParaRPr lang="en-US" sz="4000" dirty="0"/>
          </a:p>
        </p:txBody>
      </p:sp>
      <p:sp>
        <p:nvSpPr>
          <p:cNvPr id="2" name="TextBox 1">
            <a:extLst>
              <a:ext uri="{FF2B5EF4-FFF2-40B4-BE49-F238E27FC236}">
                <a16:creationId xmlns:a16="http://schemas.microsoft.com/office/drawing/2014/main" id="{EF94997D-ED17-0EDF-59D5-F7D233F83916}"/>
              </a:ext>
            </a:extLst>
          </p:cNvPr>
          <p:cNvSpPr txBox="1"/>
          <p:nvPr/>
        </p:nvSpPr>
        <p:spPr>
          <a:xfrm>
            <a:off x="0" y="1081026"/>
            <a:ext cx="4198395" cy="369332"/>
          </a:xfrm>
          <a:prstGeom prst="rect">
            <a:avLst/>
          </a:prstGeom>
          <a:noFill/>
        </p:spPr>
        <p:txBody>
          <a:bodyPr wrap="square" rtlCol="0">
            <a:spAutoFit/>
          </a:bodyPr>
          <a:lstStyle/>
          <a:p>
            <a:r>
              <a:rPr lang="en-US" dirty="0"/>
              <a:t>SCGC pipeline published in: </a:t>
            </a:r>
          </a:p>
        </p:txBody>
      </p:sp>
      <p:pic>
        <p:nvPicPr>
          <p:cNvPr id="4" name="Picture 3">
            <a:extLst>
              <a:ext uri="{FF2B5EF4-FFF2-40B4-BE49-F238E27FC236}">
                <a16:creationId xmlns:a16="http://schemas.microsoft.com/office/drawing/2014/main" id="{E0A4D4B4-9FAD-A807-23C9-1F6A3F75DCBE}"/>
              </a:ext>
            </a:extLst>
          </p:cNvPr>
          <p:cNvPicPr>
            <a:picLocks noChangeAspect="1"/>
          </p:cNvPicPr>
          <p:nvPr/>
        </p:nvPicPr>
        <p:blipFill>
          <a:blip r:embed="rId3"/>
          <a:stretch>
            <a:fillRect/>
          </a:stretch>
        </p:blipFill>
        <p:spPr>
          <a:xfrm>
            <a:off x="2683050" y="1077179"/>
            <a:ext cx="7340600" cy="1130300"/>
          </a:xfrm>
          <a:prstGeom prst="rect">
            <a:avLst/>
          </a:prstGeom>
        </p:spPr>
      </p:pic>
      <p:sp>
        <p:nvSpPr>
          <p:cNvPr id="3" name="TextBox 2">
            <a:extLst>
              <a:ext uri="{FF2B5EF4-FFF2-40B4-BE49-F238E27FC236}">
                <a16:creationId xmlns:a16="http://schemas.microsoft.com/office/drawing/2014/main" id="{AB229D1D-A282-7139-3B6F-A4C6A823AD70}"/>
              </a:ext>
            </a:extLst>
          </p:cNvPr>
          <p:cNvSpPr txBox="1"/>
          <p:nvPr/>
        </p:nvSpPr>
        <p:spPr>
          <a:xfrm>
            <a:off x="979087" y="2671149"/>
            <a:ext cx="6771503" cy="3693319"/>
          </a:xfrm>
          <a:prstGeom prst="rect">
            <a:avLst/>
          </a:prstGeom>
          <a:noFill/>
        </p:spPr>
        <p:txBody>
          <a:bodyPr wrap="square" rtlCol="0">
            <a:spAutoFit/>
          </a:bodyPr>
          <a:lstStyle/>
          <a:p>
            <a:r>
              <a:rPr lang="en-US" sz="2400" dirty="0"/>
              <a:t>Today: I’ll show you:</a:t>
            </a:r>
          </a:p>
          <a:p>
            <a:endParaRPr lang="en-US" sz="2400" dirty="0"/>
          </a:p>
          <a:p>
            <a:r>
              <a:rPr lang="en-US" sz="2400" dirty="0"/>
              <a:t>1. The bioinformatic tools we use.</a:t>
            </a:r>
          </a:p>
          <a:p>
            <a:pPr marL="800100" lvl="1" indent="-342900">
              <a:buAutoNum type="alphaLcPeriod"/>
            </a:pPr>
            <a:r>
              <a:rPr lang="en-US" sz="2400" dirty="0"/>
              <a:t>Why we use those specific tools.</a:t>
            </a:r>
          </a:p>
          <a:p>
            <a:pPr marL="800100" lvl="1" indent="-342900">
              <a:buAutoNum type="alphaLcPeriod"/>
            </a:pPr>
            <a:r>
              <a:rPr lang="en-US" sz="2400" dirty="0"/>
              <a:t>The exact commands &amp; parameters we use.</a:t>
            </a:r>
          </a:p>
          <a:p>
            <a:pPr lvl="1"/>
            <a:endParaRPr lang="en-US" sz="2400" dirty="0"/>
          </a:p>
          <a:p>
            <a:r>
              <a:rPr lang="en-US" sz="2400" dirty="0"/>
              <a:t>2. How to interpret certain output files</a:t>
            </a:r>
          </a:p>
          <a:p>
            <a:pPr marL="800100" lvl="1" indent="-342900">
              <a:buAutoNum type="alphaLcPeriod"/>
            </a:pPr>
            <a:r>
              <a:rPr lang="en-US" sz="2400" dirty="0"/>
              <a:t>Tetramer PCA</a:t>
            </a:r>
          </a:p>
          <a:p>
            <a:pPr marL="800100" lvl="1" indent="-342900">
              <a:buAutoNum type="alphaLcPeriod"/>
            </a:pPr>
            <a:r>
              <a:rPr lang="en-US" sz="2400" dirty="0"/>
              <a:t>Particle summaries</a:t>
            </a:r>
          </a:p>
          <a:p>
            <a:endParaRPr lang="en-US" dirty="0"/>
          </a:p>
        </p:txBody>
      </p:sp>
      <p:pic>
        <p:nvPicPr>
          <p:cNvPr id="5" name="Picture 4">
            <a:extLst>
              <a:ext uri="{FF2B5EF4-FFF2-40B4-BE49-F238E27FC236}">
                <a16:creationId xmlns:a16="http://schemas.microsoft.com/office/drawing/2014/main" id="{3EF95913-A2A7-C375-7D0C-ED097FC08967}"/>
              </a:ext>
            </a:extLst>
          </p:cNvPr>
          <p:cNvPicPr>
            <a:picLocks noChangeAspect="1"/>
          </p:cNvPicPr>
          <p:nvPr/>
        </p:nvPicPr>
        <p:blipFill>
          <a:blip r:embed="rId4"/>
          <a:stretch>
            <a:fillRect/>
          </a:stretch>
        </p:blipFill>
        <p:spPr>
          <a:xfrm>
            <a:off x="10236816" y="0"/>
            <a:ext cx="1869621" cy="6858000"/>
          </a:xfrm>
          <a:prstGeom prst="rect">
            <a:avLst/>
          </a:prstGeom>
        </p:spPr>
      </p:pic>
    </p:spTree>
    <p:extLst>
      <p:ext uri="{BB962C8B-B14F-4D97-AF65-F5344CB8AC3E}">
        <p14:creationId xmlns:p14="http://schemas.microsoft.com/office/powerpoint/2010/main" val="22762562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9D22773-E192-CE44-AF62-1F3EB056B6D9}"/>
              </a:ext>
            </a:extLst>
          </p:cNvPr>
          <p:cNvSpPr txBox="1">
            <a:spLocks/>
          </p:cNvSpPr>
          <p:nvPr/>
        </p:nvSpPr>
        <p:spPr>
          <a:xfrm>
            <a:off x="516892" y="-156754"/>
            <a:ext cx="10515600" cy="1325563"/>
          </a:xfrm>
          <a:prstGeom prst="rect">
            <a:avLst/>
          </a:prstGeom>
          <a:noFill/>
          <a:ln>
            <a:noFill/>
          </a:ln>
        </p:spPr>
        <p:txBody>
          <a:bodyPr spcFirstLastPara="1" vert="horz" wrap="square" lIns="91425" tIns="45700" rIns="91425" bIns="45700" rtlCol="0" anchor="ctr" anchorCtr="0">
            <a:normAutofit/>
          </a:bodyPr>
          <a:lstStyle>
            <a:lvl1pPr lvl="0" algn="l" defTabSz="914400" rtl="0" eaLnBrk="1" latinLnBrk="0" hangingPunct="1">
              <a:lnSpc>
                <a:spcPct val="90000"/>
              </a:lnSpc>
              <a:spcBef>
                <a:spcPts val="0"/>
              </a:spcBef>
              <a:spcAft>
                <a:spcPts val="0"/>
              </a:spcAft>
              <a:buClr>
                <a:srgbClr val="064170"/>
              </a:buClr>
              <a:buSzPts val="1800"/>
              <a:buNone/>
              <a:defRPr sz="4400" kern="1200">
                <a:solidFill>
                  <a:schemeClr val="tx1"/>
                </a:solidFill>
                <a:latin typeface="+mj-lt"/>
                <a:ea typeface="+mj-ea"/>
                <a:cs typeface="+mj-c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pPr algn="ctr"/>
            <a:r>
              <a:rPr lang="en-US" sz="3200" dirty="0"/>
              <a:t>A</a:t>
            </a:r>
            <a:r>
              <a:rPr lang="en-US" sz="3200" i="1" dirty="0"/>
              <a:t>.     What’s going on with these SAGs?</a:t>
            </a:r>
          </a:p>
        </p:txBody>
      </p:sp>
      <p:pic>
        <p:nvPicPr>
          <p:cNvPr id="5" name="Picture 4">
            <a:extLst>
              <a:ext uri="{FF2B5EF4-FFF2-40B4-BE49-F238E27FC236}">
                <a16:creationId xmlns:a16="http://schemas.microsoft.com/office/drawing/2014/main" id="{8108CA4E-3091-28E0-CA35-DB2B458C3F34}"/>
              </a:ext>
            </a:extLst>
          </p:cNvPr>
          <p:cNvPicPr>
            <a:picLocks noChangeAspect="1"/>
          </p:cNvPicPr>
          <p:nvPr/>
        </p:nvPicPr>
        <p:blipFill>
          <a:blip r:embed="rId3"/>
          <a:stretch>
            <a:fillRect/>
          </a:stretch>
        </p:blipFill>
        <p:spPr>
          <a:xfrm>
            <a:off x="0" y="825137"/>
            <a:ext cx="6032863" cy="6032863"/>
          </a:xfrm>
          <a:prstGeom prst="rect">
            <a:avLst/>
          </a:prstGeom>
        </p:spPr>
      </p:pic>
      <p:pic>
        <p:nvPicPr>
          <p:cNvPr id="8" name="Picture 7">
            <a:extLst>
              <a:ext uri="{FF2B5EF4-FFF2-40B4-BE49-F238E27FC236}">
                <a16:creationId xmlns:a16="http://schemas.microsoft.com/office/drawing/2014/main" id="{71934748-6946-81CD-C4C8-B4FB2CCD1F84}"/>
              </a:ext>
            </a:extLst>
          </p:cNvPr>
          <p:cNvPicPr>
            <a:picLocks noChangeAspect="1"/>
          </p:cNvPicPr>
          <p:nvPr/>
        </p:nvPicPr>
        <p:blipFill>
          <a:blip r:embed="rId4"/>
          <a:stretch>
            <a:fillRect/>
          </a:stretch>
        </p:blipFill>
        <p:spPr>
          <a:xfrm>
            <a:off x="6032863" y="825137"/>
            <a:ext cx="6032863" cy="6032863"/>
          </a:xfrm>
          <a:prstGeom prst="rect">
            <a:avLst/>
          </a:prstGeom>
        </p:spPr>
      </p:pic>
    </p:spTree>
    <p:extLst>
      <p:ext uri="{BB962C8B-B14F-4D97-AF65-F5344CB8AC3E}">
        <p14:creationId xmlns:p14="http://schemas.microsoft.com/office/powerpoint/2010/main" val="258369437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9D22773-E192-CE44-AF62-1F3EB056B6D9}"/>
              </a:ext>
            </a:extLst>
          </p:cNvPr>
          <p:cNvSpPr txBox="1">
            <a:spLocks/>
          </p:cNvSpPr>
          <p:nvPr/>
        </p:nvSpPr>
        <p:spPr>
          <a:xfrm>
            <a:off x="516892" y="-156754"/>
            <a:ext cx="10515600" cy="1325563"/>
          </a:xfrm>
          <a:prstGeom prst="rect">
            <a:avLst/>
          </a:prstGeom>
          <a:noFill/>
          <a:ln>
            <a:noFill/>
          </a:ln>
        </p:spPr>
        <p:txBody>
          <a:bodyPr spcFirstLastPara="1" vert="horz" wrap="square" lIns="91425" tIns="45700" rIns="91425" bIns="45700" rtlCol="0" anchor="ctr" anchorCtr="0">
            <a:normAutofit/>
          </a:bodyPr>
          <a:lstStyle>
            <a:lvl1pPr lvl="0" algn="l" defTabSz="914400" rtl="0" eaLnBrk="1" latinLnBrk="0" hangingPunct="1">
              <a:lnSpc>
                <a:spcPct val="90000"/>
              </a:lnSpc>
              <a:spcBef>
                <a:spcPts val="0"/>
              </a:spcBef>
              <a:spcAft>
                <a:spcPts val="0"/>
              </a:spcAft>
              <a:buClr>
                <a:srgbClr val="064170"/>
              </a:buClr>
              <a:buSzPts val="1800"/>
              <a:buNone/>
              <a:defRPr sz="4400" kern="1200">
                <a:solidFill>
                  <a:schemeClr val="tx1"/>
                </a:solidFill>
                <a:latin typeface="+mj-lt"/>
                <a:ea typeface="+mj-ea"/>
                <a:cs typeface="+mj-c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pPr algn="ctr"/>
            <a:r>
              <a:rPr lang="en-US" sz="3200" dirty="0"/>
              <a:t>B</a:t>
            </a:r>
            <a:r>
              <a:rPr lang="en-US" sz="3200" i="1" dirty="0"/>
              <a:t>.     What’s going on with these SAGs?</a:t>
            </a:r>
          </a:p>
        </p:txBody>
      </p:sp>
      <p:pic>
        <p:nvPicPr>
          <p:cNvPr id="3" name="Picture 2">
            <a:extLst>
              <a:ext uri="{FF2B5EF4-FFF2-40B4-BE49-F238E27FC236}">
                <a16:creationId xmlns:a16="http://schemas.microsoft.com/office/drawing/2014/main" id="{B3EAC7C8-A89E-72FD-23A8-A0C8BE8D303A}"/>
              </a:ext>
            </a:extLst>
          </p:cNvPr>
          <p:cNvPicPr>
            <a:picLocks noChangeAspect="1"/>
          </p:cNvPicPr>
          <p:nvPr/>
        </p:nvPicPr>
        <p:blipFill>
          <a:blip r:embed="rId3"/>
          <a:stretch>
            <a:fillRect/>
          </a:stretch>
        </p:blipFill>
        <p:spPr>
          <a:xfrm>
            <a:off x="0" y="762000"/>
            <a:ext cx="6096000" cy="6096000"/>
          </a:xfrm>
          <a:prstGeom prst="rect">
            <a:avLst/>
          </a:prstGeom>
        </p:spPr>
      </p:pic>
      <p:pic>
        <p:nvPicPr>
          <p:cNvPr id="7" name="Picture 6">
            <a:extLst>
              <a:ext uri="{FF2B5EF4-FFF2-40B4-BE49-F238E27FC236}">
                <a16:creationId xmlns:a16="http://schemas.microsoft.com/office/drawing/2014/main" id="{72DDFE35-6951-338E-2006-2E447DC667A3}"/>
              </a:ext>
            </a:extLst>
          </p:cNvPr>
          <p:cNvPicPr>
            <a:picLocks noChangeAspect="1"/>
          </p:cNvPicPr>
          <p:nvPr/>
        </p:nvPicPr>
        <p:blipFill>
          <a:blip r:embed="rId4"/>
          <a:stretch>
            <a:fillRect/>
          </a:stretch>
        </p:blipFill>
        <p:spPr>
          <a:xfrm>
            <a:off x="6096000" y="761999"/>
            <a:ext cx="6096001" cy="6096001"/>
          </a:xfrm>
          <a:prstGeom prst="rect">
            <a:avLst/>
          </a:prstGeom>
        </p:spPr>
      </p:pic>
    </p:spTree>
    <p:extLst>
      <p:ext uri="{BB962C8B-B14F-4D97-AF65-F5344CB8AC3E}">
        <p14:creationId xmlns:p14="http://schemas.microsoft.com/office/powerpoint/2010/main" val="42757685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9D22773-E192-CE44-AF62-1F3EB056B6D9}"/>
              </a:ext>
            </a:extLst>
          </p:cNvPr>
          <p:cNvSpPr txBox="1">
            <a:spLocks/>
          </p:cNvSpPr>
          <p:nvPr/>
        </p:nvSpPr>
        <p:spPr>
          <a:xfrm>
            <a:off x="516892" y="-156754"/>
            <a:ext cx="10515600" cy="1325563"/>
          </a:xfrm>
          <a:prstGeom prst="rect">
            <a:avLst/>
          </a:prstGeom>
          <a:noFill/>
          <a:ln>
            <a:noFill/>
          </a:ln>
        </p:spPr>
        <p:txBody>
          <a:bodyPr spcFirstLastPara="1" vert="horz" wrap="square" lIns="91425" tIns="45700" rIns="91425" bIns="45700" rtlCol="0" anchor="ctr" anchorCtr="0">
            <a:normAutofit/>
          </a:bodyPr>
          <a:lstStyle>
            <a:lvl1pPr lvl="0" algn="l" defTabSz="914400" rtl="0" eaLnBrk="1" latinLnBrk="0" hangingPunct="1">
              <a:lnSpc>
                <a:spcPct val="90000"/>
              </a:lnSpc>
              <a:spcBef>
                <a:spcPts val="0"/>
              </a:spcBef>
              <a:spcAft>
                <a:spcPts val="0"/>
              </a:spcAft>
              <a:buClr>
                <a:srgbClr val="064170"/>
              </a:buClr>
              <a:buSzPts val="1800"/>
              <a:buNone/>
              <a:defRPr sz="4400" kern="1200">
                <a:solidFill>
                  <a:schemeClr val="tx1"/>
                </a:solidFill>
                <a:latin typeface="+mj-lt"/>
                <a:ea typeface="+mj-ea"/>
                <a:cs typeface="+mj-c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pPr algn="ctr"/>
            <a:r>
              <a:rPr lang="en-US" sz="3200" i="1" dirty="0"/>
              <a:t>C.     What’s going on with these SAGs?</a:t>
            </a:r>
          </a:p>
        </p:txBody>
      </p:sp>
      <p:pic>
        <p:nvPicPr>
          <p:cNvPr id="5" name="Picture 4">
            <a:extLst>
              <a:ext uri="{FF2B5EF4-FFF2-40B4-BE49-F238E27FC236}">
                <a16:creationId xmlns:a16="http://schemas.microsoft.com/office/drawing/2014/main" id="{9B60AEE4-DE13-8689-3368-F7690E85827C}"/>
              </a:ext>
            </a:extLst>
          </p:cNvPr>
          <p:cNvPicPr>
            <a:picLocks noChangeAspect="1"/>
          </p:cNvPicPr>
          <p:nvPr/>
        </p:nvPicPr>
        <p:blipFill>
          <a:blip r:embed="rId3"/>
          <a:stretch>
            <a:fillRect/>
          </a:stretch>
        </p:blipFill>
        <p:spPr>
          <a:xfrm>
            <a:off x="-39189" y="727168"/>
            <a:ext cx="6130832" cy="6130832"/>
          </a:xfrm>
          <a:prstGeom prst="rect">
            <a:avLst/>
          </a:prstGeom>
        </p:spPr>
      </p:pic>
      <p:pic>
        <p:nvPicPr>
          <p:cNvPr id="8" name="Picture 7">
            <a:extLst>
              <a:ext uri="{FF2B5EF4-FFF2-40B4-BE49-F238E27FC236}">
                <a16:creationId xmlns:a16="http://schemas.microsoft.com/office/drawing/2014/main" id="{1EAEEEB8-4CF8-360E-B8D8-32640E06FDD6}"/>
              </a:ext>
            </a:extLst>
          </p:cNvPr>
          <p:cNvPicPr>
            <a:picLocks noChangeAspect="1"/>
          </p:cNvPicPr>
          <p:nvPr/>
        </p:nvPicPr>
        <p:blipFill>
          <a:blip r:embed="rId4"/>
          <a:stretch>
            <a:fillRect/>
          </a:stretch>
        </p:blipFill>
        <p:spPr>
          <a:xfrm>
            <a:off x="6061168" y="727168"/>
            <a:ext cx="6130832" cy="6130832"/>
          </a:xfrm>
          <a:prstGeom prst="rect">
            <a:avLst/>
          </a:prstGeom>
        </p:spPr>
      </p:pic>
    </p:spTree>
    <p:extLst>
      <p:ext uri="{BB962C8B-B14F-4D97-AF65-F5344CB8AC3E}">
        <p14:creationId xmlns:p14="http://schemas.microsoft.com/office/powerpoint/2010/main" val="276635580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9D22773-E192-CE44-AF62-1F3EB056B6D9}"/>
              </a:ext>
            </a:extLst>
          </p:cNvPr>
          <p:cNvSpPr txBox="1">
            <a:spLocks/>
          </p:cNvSpPr>
          <p:nvPr/>
        </p:nvSpPr>
        <p:spPr>
          <a:xfrm>
            <a:off x="516892" y="0"/>
            <a:ext cx="10515600" cy="1325563"/>
          </a:xfrm>
          <a:prstGeom prst="rect">
            <a:avLst/>
          </a:prstGeom>
          <a:noFill/>
          <a:ln>
            <a:noFill/>
          </a:ln>
        </p:spPr>
        <p:txBody>
          <a:bodyPr spcFirstLastPara="1" vert="horz" wrap="square" lIns="91425" tIns="45700" rIns="91425" bIns="45700" rtlCol="0" anchor="ctr" anchorCtr="0">
            <a:normAutofit/>
          </a:bodyPr>
          <a:lstStyle>
            <a:lvl1pPr lvl="0" algn="l" defTabSz="914400" rtl="0" eaLnBrk="1" latinLnBrk="0" hangingPunct="1">
              <a:lnSpc>
                <a:spcPct val="90000"/>
              </a:lnSpc>
              <a:spcBef>
                <a:spcPts val="0"/>
              </a:spcBef>
              <a:spcAft>
                <a:spcPts val="0"/>
              </a:spcAft>
              <a:buClr>
                <a:srgbClr val="064170"/>
              </a:buClr>
              <a:buSzPts val="1800"/>
              <a:buNone/>
              <a:defRPr sz="4400" kern="1200">
                <a:solidFill>
                  <a:schemeClr val="tx1"/>
                </a:solidFill>
                <a:latin typeface="+mj-lt"/>
                <a:ea typeface="+mj-ea"/>
                <a:cs typeface="+mj-c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en-US" dirty="0"/>
              <a:t>Nearing the end...</a:t>
            </a:r>
          </a:p>
        </p:txBody>
      </p:sp>
      <p:sp>
        <p:nvSpPr>
          <p:cNvPr id="5" name="Content Placeholder 6">
            <a:extLst>
              <a:ext uri="{FF2B5EF4-FFF2-40B4-BE49-F238E27FC236}">
                <a16:creationId xmlns:a16="http://schemas.microsoft.com/office/drawing/2014/main" id="{8B3C5274-7D6C-D245-BE80-AB9B6B57C4A8}"/>
              </a:ext>
            </a:extLst>
          </p:cNvPr>
          <p:cNvSpPr txBox="1">
            <a:spLocks/>
          </p:cNvSpPr>
          <p:nvPr/>
        </p:nvSpPr>
        <p:spPr>
          <a:xfrm>
            <a:off x="354724" y="1325563"/>
            <a:ext cx="10515600" cy="4351338"/>
          </a:xfrm>
          <a:prstGeom prst="rect">
            <a:avLst/>
          </a:prstGeom>
          <a:noFill/>
          <a:ln>
            <a:noFill/>
          </a:ln>
        </p:spPr>
        <p:txBody>
          <a:bodyPr spcFirstLastPara="1" vert="horz" wrap="square" lIns="91425" tIns="45700" rIns="91425" bIns="45700" rtlCol="0" anchor="t" anchorCtr="0">
            <a:normAutofit/>
          </a:bodyPr>
          <a:lstStyle>
            <a:lvl1pPr marL="609585" lvl="0" indent="-457189" algn="l" defTabSz="914400" rtl="0" eaLnBrk="1" latinLnBrk="0" hangingPunct="1">
              <a:lnSpc>
                <a:spcPct val="90000"/>
              </a:lnSpc>
              <a:spcBef>
                <a:spcPts val="1000"/>
              </a:spcBef>
              <a:spcAft>
                <a:spcPts val="0"/>
              </a:spcAft>
              <a:buClr>
                <a:schemeClr val="dk1"/>
              </a:buClr>
              <a:buSzPts val="1800"/>
              <a:buFont typeface="Arial" panose="020B0604020202020204" pitchFamily="34" charset="0"/>
              <a:buChar char="•"/>
              <a:defRPr sz="2800" kern="1200">
                <a:solidFill>
                  <a:schemeClr val="tx1"/>
                </a:solidFill>
                <a:latin typeface="+mn-lt"/>
                <a:ea typeface="+mn-ea"/>
                <a:cs typeface="+mn-cs"/>
              </a:defRPr>
            </a:lvl1pPr>
            <a:lvl2pPr marL="1219170" lvl="1" indent="-457189" algn="l" defTabSz="914400" rtl="0" eaLnBrk="1" latinLnBrk="0" hangingPunct="1">
              <a:lnSpc>
                <a:spcPct val="90000"/>
              </a:lnSpc>
              <a:spcBef>
                <a:spcPts val="500"/>
              </a:spcBef>
              <a:spcAft>
                <a:spcPts val="0"/>
              </a:spcAft>
              <a:buClr>
                <a:schemeClr val="dk1"/>
              </a:buClr>
              <a:buSzPts val="1800"/>
              <a:buFont typeface="Arial" panose="020B0604020202020204" pitchFamily="34" charset="0"/>
              <a:buChar char="•"/>
              <a:defRPr sz="2400" kern="1200">
                <a:solidFill>
                  <a:schemeClr val="tx1"/>
                </a:solidFill>
                <a:latin typeface="+mn-lt"/>
                <a:ea typeface="+mn-ea"/>
                <a:cs typeface="+mn-cs"/>
              </a:defRPr>
            </a:lvl2pPr>
            <a:lvl3pPr marL="1828754" lvl="2" indent="-457189" algn="l" defTabSz="914400" rtl="0" eaLnBrk="1" latinLnBrk="0" hangingPunct="1">
              <a:lnSpc>
                <a:spcPct val="90000"/>
              </a:lnSpc>
              <a:spcBef>
                <a:spcPts val="500"/>
              </a:spcBef>
              <a:spcAft>
                <a:spcPts val="0"/>
              </a:spcAft>
              <a:buClr>
                <a:schemeClr val="dk1"/>
              </a:buClr>
              <a:buSzPts val="1800"/>
              <a:buFont typeface="Arial" panose="020B0604020202020204" pitchFamily="34" charset="0"/>
              <a:buChar char="•"/>
              <a:defRPr sz="2000" kern="1200">
                <a:solidFill>
                  <a:schemeClr val="tx1"/>
                </a:solidFill>
                <a:latin typeface="+mn-lt"/>
                <a:ea typeface="+mn-ea"/>
                <a:cs typeface="+mn-cs"/>
              </a:defRPr>
            </a:lvl3pPr>
            <a:lvl4pPr marL="2438339" lvl="3" indent="-457189" algn="l" defTabSz="914400" rtl="0" eaLnBrk="1" latinLnBrk="0" hangingPunct="1">
              <a:lnSpc>
                <a:spcPct val="90000"/>
              </a:lnSpc>
              <a:spcBef>
                <a:spcPts val="500"/>
              </a:spcBef>
              <a:spcAft>
                <a:spcPts val="0"/>
              </a:spcAft>
              <a:buClr>
                <a:schemeClr val="dk1"/>
              </a:buClr>
              <a:buSzPts val="1800"/>
              <a:buFont typeface="Arial" panose="020B0604020202020204" pitchFamily="34" charset="0"/>
              <a:buChar char="•"/>
              <a:defRPr sz="1800" kern="1200">
                <a:solidFill>
                  <a:schemeClr val="tx1"/>
                </a:solidFill>
                <a:latin typeface="+mn-lt"/>
                <a:ea typeface="+mn-ea"/>
                <a:cs typeface="+mn-cs"/>
              </a:defRPr>
            </a:lvl4pPr>
            <a:lvl5pPr marL="3047924" lvl="4" indent="-457189" algn="l" defTabSz="914400" rtl="0" eaLnBrk="1" latinLnBrk="0" hangingPunct="1">
              <a:lnSpc>
                <a:spcPct val="90000"/>
              </a:lnSpc>
              <a:spcBef>
                <a:spcPts val="500"/>
              </a:spcBef>
              <a:spcAft>
                <a:spcPts val="0"/>
              </a:spcAft>
              <a:buClr>
                <a:schemeClr val="dk1"/>
              </a:buClr>
              <a:buSzPts val="1800"/>
              <a:buFont typeface="Arial" panose="020B0604020202020204" pitchFamily="34" charset="0"/>
              <a:buChar char="•"/>
              <a:defRPr sz="1800" kern="1200">
                <a:solidFill>
                  <a:schemeClr val="tx1"/>
                </a:solidFill>
                <a:latin typeface="+mn-lt"/>
                <a:ea typeface="+mn-ea"/>
                <a:cs typeface="+mn-cs"/>
              </a:defRPr>
            </a:lvl5pPr>
            <a:lvl6pPr marL="3657509" lvl="5" indent="-457189" algn="l" defTabSz="914400" rtl="0" eaLnBrk="1" latinLnBrk="0" hangingPunct="1">
              <a:lnSpc>
                <a:spcPct val="90000"/>
              </a:lnSpc>
              <a:spcBef>
                <a:spcPts val="500"/>
              </a:spcBef>
              <a:spcAft>
                <a:spcPts val="0"/>
              </a:spcAft>
              <a:buClr>
                <a:schemeClr val="dk1"/>
              </a:buClr>
              <a:buSzPts val="1800"/>
              <a:buFont typeface="Arial" panose="020B0604020202020204" pitchFamily="34" charset="0"/>
              <a:buChar char="•"/>
              <a:defRPr sz="1800" kern="1200">
                <a:solidFill>
                  <a:schemeClr val="tx1"/>
                </a:solidFill>
                <a:latin typeface="+mn-lt"/>
                <a:ea typeface="+mn-ea"/>
                <a:cs typeface="+mn-cs"/>
              </a:defRPr>
            </a:lvl6pPr>
            <a:lvl7pPr marL="4267093" lvl="6" indent="-457189" algn="l" defTabSz="914400" rtl="0" eaLnBrk="1" latinLnBrk="0" hangingPunct="1">
              <a:lnSpc>
                <a:spcPct val="90000"/>
              </a:lnSpc>
              <a:spcBef>
                <a:spcPts val="500"/>
              </a:spcBef>
              <a:spcAft>
                <a:spcPts val="0"/>
              </a:spcAft>
              <a:buClr>
                <a:schemeClr val="dk1"/>
              </a:buClr>
              <a:buSzPts val="1800"/>
              <a:buFont typeface="Arial" panose="020B0604020202020204" pitchFamily="34" charset="0"/>
              <a:buChar char="•"/>
              <a:defRPr sz="1800" kern="1200">
                <a:solidFill>
                  <a:schemeClr val="tx1"/>
                </a:solidFill>
                <a:latin typeface="+mn-lt"/>
                <a:ea typeface="+mn-ea"/>
                <a:cs typeface="+mn-cs"/>
              </a:defRPr>
            </a:lvl7pPr>
            <a:lvl8pPr marL="4876678" lvl="7" indent="-457189" algn="l" defTabSz="914400" rtl="0" eaLnBrk="1" latinLnBrk="0" hangingPunct="1">
              <a:lnSpc>
                <a:spcPct val="90000"/>
              </a:lnSpc>
              <a:spcBef>
                <a:spcPts val="500"/>
              </a:spcBef>
              <a:spcAft>
                <a:spcPts val="0"/>
              </a:spcAft>
              <a:buClr>
                <a:schemeClr val="dk1"/>
              </a:buClr>
              <a:buSzPts val="1800"/>
              <a:buFont typeface="Arial" panose="020B0604020202020204" pitchFamily="34" charset="0"/>
              <a:buChar char="•"/>
              <a:defRPr sz="1800" kern="1200">
                <a:solidFill>
                  <a:schemeClr val="tx1"/>
                </a:solidFill>
                <a:latin typeface="+mn-lt"/>
                <a:ea typeface="+mn-ea"/>
                <a:cs typeface="+mn-cs"/>
              </a:defRPr>
            </a:lvl8pPr>
            <a:lvl9pPr marL="5486263" lvl="8" indent="-457189" algn="l" defTabSz="914400" rtl="0" eaLnBrk="1" latinLnBrk="0" hangingPunct="1">
              <a:lnSpc>
                <a:spcPct val="90000"/>
              </a:lnSpc>
              <a:spcBef>
                <a:spcPts val="500"/>
              </a:spcBef>
              <a:spcAft>
                <a:spcPts val="0"/>
              </a:spcAft>
              <a:buClr>
                <a:schemeClr val="dk1"/>
              </a:buClr>
              <a:buSzPts val="1800"/>
              <a:buFont typeface="Arial" panose="020B0604020202020204" pitchFamily="34" charset="0"/>
              <a:buChar char="•"/>
              <a:defRPr sz="1800" kern="1200">
                <a:solidFill>
                  <a:schemeClr val="tx1"/>
                </a:solidFill>
                <a:latin typeface="+mn-lt"/>
                <a:ea typeface="+mn-ea"/>
                <a:cs typeface="+mn-cs"/>
              </a:defRPr>
            </a:lvl9pPr>
          </a:lstStyle>
          <a:p>
            <a:r>
              <a:rPr lang="en-US" dirty="0"/>
              <a:t>I’ve flooded you with data files from all kinds of tools.</a:t>
            </a:r>
          </a:p>
          <a:p>
            <a:endParaRPr lang="en-US" dirty="0"/>
          </a:p>
          <a:p>
            <a:r>
              <a:rPr lang="en-US" i="1" dirty="0"/>
              <a:t>Wouldn’t it be nice if there were all summarized in one place?</a:t>
            </a:r>
          </a:p>
          <a:p>
            <a:pPr marL="152396" indent="0">
              <a:buNone/>
            </a:pPr>
            <a:r>
              <a:rPr lang="en-US" dirty="0"/>
              <a:t>	{Run}</a:t>
            </a:r>
            <a:r>
              <a:rPr lang="en-US" b="1" dirty="0"/>
              <a:t>_</a:t>
            </a:r>
            <a:r>
              <a:rPr lang="en-US" b="1" dirty="0" err="1"/>
              <a:t>assembly_stats.csv</a:t>
            </a:r>
            <a:endParaRPr lang="en-US" b="1" dirty="0"/>
          </a:p>
          <a:p>
            <a:pPr marL="152396" indent="0">
              <a:buNone/>
            </a:pPr>
            <a:endParaRPr lang="en-US" dirty="0"/>
          </a:p>
          <a:p>
            <a:r>
              <a:rPr lang="en-US" i="1" dirty="0"/>
              <a:t>But what if you’re sick of tables?</a:t>
            </a:r>
          </a:p>
          <a:p>
            <a:pPr marL="761981" lvl="1" indent="0">
              <a:buNone/>
            </a:pPr>
            <a:r>
              <a:rPr lang="en-US" dirty="0"/>
              <a:t>	You’re in luck…</a:t>
            </a:r>
          </a:p>
        </p:txBody>
      </p:sp>
    </p:spTree>
    <p:extLst>
      <p:ext uri="{BB962C8B-B14F-4D97-AF65-F5344CB8AC3E}">
        <p14:creationId xmlns:p14="http://schemas.microsoft.com/office/powerpoint/2010/main" val="208006673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70F548-2045-4B45-8299-ADA2D7EE14D1}"/>
              </a:ext>
            </a:extLst>
          </p:cNvPr>
          <p:cNvSpPr>
            <a:spLocks noGrp="1"/>
          </p:cNvSpPr>
          <p:nvPr>
            <p:ph type="title"/>
          </p:nvPr>
        </p:nvSpPr>
        <p:spPr>
          <a:xfrm>
            <a:off x="413152" y="694181"/>
            <a:ext cx="10515600" cy="1006475"/>
          </a:xfrm>
        </p:spPr>
        <p:txBody>
          <a:bodyPr>
            <a:normAutofit fontScale="90000"/>
          </a:bodyPr>
          <a:lstStyle/>
          <a:p>
            <a:r>
              <a:rPr lang="en-US" i="1" dirty="0"/>
              <a:t>New</a:t>
            </a:r>
            <a:r>
              <a:rPr lang="en-US" dirty="0"/>
              <a:t> from SCGC:</a:t>
            </a:r>
            <a:br>
              <a:rPr lang="en-US" dirty="0"/>
            </a:br>
            <a:r>
              <a:rPr lang="en-US" dirty="0"/>
              <a:t>	</a:t>
            </a:r>
            <a:r>
              <a:rPr lang="en-US" b="1" dirty="0"/>
              <a:t>Particle Summary</a:t>
            </a:r>
          </a:p>
        </p:txBody>
      </p:sp>
      <p:sp>
        <p:nvSpPr>
          <p:cNvPr id="3" name="Text Placeholder 2">
            <a:extLst>
              <a:ext uri="{FF2B5EF4-FFF2-40B4-BE49-F238E27FC236}">
                <a16:creationId xmlns:a16="http://schemas.microsoft.com/office/drawing/2014/main" id="{D5D1937D-E936-9247-BAC3-693DAEF06917}"/>
              </a:ext>
            </a:extLst>
          </p:cNvPr>
          <p:cNvSpPr>
            <a:spLocks noGrp="1"/>
          </p:cNvSpPr>
          <p:nvPr>
            <p:ph type="body" idx="1"/>
          </p:nvPr>
        </p:nvSpPr>
        <p:spPr>
          <a:xfrm>
            <a:off x="554182" y="2901537"/>
            <a:ext cx="10515600" cy="4979760"/>
          </a:xfrm>
        </p:spPr>
        <p:txBody>
          <a:bodyPr/>
          <a:lstStyle/>
          <a:p>
            <a:r>
              <a:rPr lang="en-US" dirty="0"/>
              <a:t>Visual summary of SAG</a:t>
            </a:r>
          </a:p>
          <a:p>
            <a:r>
              <a:rPr lang="en-US" dirty="0"/>
              <a:t>Available for 2023 datasets onwards.</a:t>
            </a:r>
          </a:p>
          <a:p>
            <a:pPr marL="761981" lvl="1" indent="0">
              <a:buNone/>
            </a:pPr>
            <a:r>
              <a:rPr lang="en-US" dirty="0"/>
              <a:t>(Not GORG tropics, sorry!)</a:t>
            </a:r>
          </a:p>
        </p:txBody>
      </p:sp>
      <p:pic>
        <p:nvPicPr>
          <p:cNvPr id="5" name="Content Placeholder 4">
            <a:extLst>
              <a:ext uri="{FF2B5EF4-FFF2-40B4-BE49-F238E27FC236}">
                <a16:creationId xmlns:a16="http://schemas.microsoft.com/office/drawing/2014/main" id="{933D862C-AF22-70C2-CEC6-4E546540E7F0}"/>
              </a:ext>
            </a:extLst>
          </p:cNvPr>
          <p:cNvPicPr>
            <a:picLocks noChangeAspect="1"/>
          </p:cNvPicPr>
          <p:nvPr/>
        </p:nvPicPr>
        <p:blipFill rotWithShape="1">
          <a:blip r:embed="rId2"/>
          <a:srcRect l="18121" t="23131" r="17741" b="29743"/>
          <a:stretch/>
        </p:blipFill>
        <p:spPr>
          <a:xfrm>
            <a:off x="5748213" y="266617"/>
            <a:ext cx="1076545" cy="855128"/>
          </a:xfrm>
          <a:prstGeom prst="rect">
            <a:avLst/>
          </a:prstGeom>
          <a:noFill/>
          <a:ln>
            <a:noFill/>
          </a:ln>
        </p:spPr>
      </p:pic>
      <p:sp>
        <p:nvSpPr>
          <p:cNvPr id="6" name="Rectangle 5">
            <a:extLst>
              <a:ext uri="{FF2B5EF4-FFF2-40B4-BE49-F238E27FC236}">
                <a16:creationId xmlns:a16="http://schemas.microsoft.com/office/drawing/2014/main" id="{5BB61827-5EFE-54CD-EE15-9A765810B62D}"/>
              </a:ext>
            </a:extLst>
          </p:cNvPr>
          <p:cNvSpPr/>
          <p:nvPr/>
        </p:nvSpPr>
        <p:spPr>
          <a:xfrm>
            <a:off x="6000188" y="509515"/>
            <a:ext cx="572593" cy="369332"/>
          </a:xfrm>
          <a:prstGeom prst="rect">
            <a:avLst/>
          </a:prstGeom>
        </p:spPr>
        <p:txBody>
          <a:bodyPr wrap="none">
            <a:spAutoFit/>
          </a:bodyPr>
          <a:lstStyle/>
          <a:p>
            <a:r>
              <a:rPr lang="en-US" dirty="0">
                <a:latin typeface="Century Gothic" panose="020B0502020202020204" pitchFamily="34" charset="0"/>
              </a:rPr>
              <a:t>{ID}</a:t>
            </a:r>
          </a:p>
        </p:txBody>
      </p:sp>
      <p:pic>
        <p:nvPicPr>
          <p:cNvPr id="10" name="Picture 9">
            <a:extLst>
              <a:ext uri="{FF2B5EF4-FFF2-40B4-BE49-F238E27FC236}">
                <a16:creationId xmlns:a16="http://schemas.microsoft.com/office/drawing/2014/main" id="{49FD1BE3-75D4-F775-7379-0A2E34732211}"/>
              </a:ext>
            </a:extLst>
          </p:cNvPr>
          <p:cNvPicPr>
            <a:picLocks noChangeAspect="1"/>
          </p:cNvPicPr>
          <p:nvPr/>
        </p:nvPicPr>
        <p:blipFill>
          <a:blip r:embed="rId3"/>
          <a:stretch>
            <a:fillRect/>
          </a:stretch>
        </p:blipFill>
        <p:spPr>
          <a:xfrm>
            <a:off x="7145501" y="0"/>
            <a:ext cx="4729655" cy="6858000"/>
          </a:xfrm>
          <a:prstGeom prst="rect">
            <a:avLst/>
          </a:prstGeom>
        </p:spPr>
      </p:pic>
    </p:spTree>
    <p:extLst>
      <p:ext uri="{BB962C8B-B14F-4D97-AF65-F5344CB8AC3E}">
        <p14:creationId xmlns:p14="http://schemas.microsoft.com/office/powerpoint/2010/main" val="201397382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9D22773-E192-CE44-AF62-1F3EB056B6D9}"/>
              </a:ext>
            </a:extLst>
          </p:cNvPr>
          <p:cNvSpPr txBox="1">
            <a:spLocks/>
          </p:cNvSpPr>
          <p:nvPr/>
        </p:nvSpPr>
        <p:spPr>
          <a:xfrm>
            <a:off x="516892" y="0"/>
            <a:ext cx="10515600" cy="1325563"/>
          </a:xfrm>
          <a:prstGeom prst="rect">
            <a:avLst/>
          </a:prstGeom>
          <a:noFill/>
          <a:ln>
            <a:noFill/>
          </a:ln>
        </p:spPr>
        <p:txBody>
          <a:bodyPr spcFirstLastPara="1" vert="horz" wrap="square" lIns="91425" tIns="45700" rIns="91425" bIns="45700" rtlCol="0" anchor="ctr" anchorCtr="0">
            <a:normAutofit/>
          </a:bodyPr>
          <a:lstStyle>
            <a:lvl1pPr lvl="0" algn="l" defTabSz="914400" rtl="0" eaLnBrk="1" latinLnBrk="0" hangingPunct="1">
              <a:lnSpc>
                <a:spcPct val="90000"/>
              </a:lnSpc>
              <a:spcBef>
                <a:spcPts val="0"/>
              </a:spcBef>
              <a:spcAft>
                <a:spcPts val="0"/>
              </a:spcAft>
              <a:buClr>
                <a:srgbClr val="064170"/>
              </a:buClr>
              <a:buSzPts val="1800"/>
              <a:buNone/>
              <a:defRPr sz="4400" kern="1200">
                <a:solidFill>
                  <a:schemeClr val="tx1"/>
                </a:solidFill>
                <a:latin typeface="+mj-lt"/>
                <a:ea typeface="+mj-ea"/>
                <a:cs typeface="+mj-c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en-US" dirty="0"/>
              <a:t>Particle Summary Components</a:t>
            </a:r>
          </a:p>
        </p:txBody>
      </p:sp>
      <p:sp>
        <p:nvSpPr>
          <p:cNvPr id="5" name="Content Placeholder 6">
            <a:extLst>
              <a:ext uri="{FF2B5EF4-FFF2-40B4-BE49-F238E27FC236}">
                <a16:creationId xmlns:a16="http://schemas.microsoft.com/office/drawing/2014/main" id="{8B3C5274-7D6C-D245-BE80-AB9B6B57C4A8}"/>
              </a:ext>
            </a:extLst>
          </p:cNvPr>
          <p:cNvSpPr txBox="1">
            <a:spLocks/>
          </p:cNvSpPr>
          <p:nvPr/>
        </p:nvSpPr>
        <p:spPr>
          <a:xfrm>
            <a:off x="354724" y="1012054"/>
            <a:ext cx="10515600" cy="4351338"/>
          </a:xfrm>
          <a:prstGeom prst="rect">
            <a:avLst/>
          </a:prstGeom>
          <a:noFill/>
          <a:ln>
            <a:noFill/>
          </a:ln>
        </p:spPr>
        <p:txBody>
          <a:bodyPr spcFirstLastPara="1" vert="horz" wrap="square" lIns="91425" tIns="45700" rIns="91425" bIns="45700" rtlCol="0" anchor="t" anchorCtr="0">
            <a:normAutofit/>
          </a:bodyPr>
          <a:lstStyle>
            <a:lvl1pPr marL="609585" lvl="0" indent="-457189" algn="l" defTabSz="914400" rtl="0" eaLnBrk="1" latinLnBrk="0" hangingPunct="1">
              <a:lnSpc>
                <a:spcPct val="90000"/>
              </a:lnSpc>
              <a:spcBef>
                <a:spcPts val="1000"/>
              </a:spcBef>
              <a:spcAft>
                <a:spcPts val="0"/>
              </a:spcAft>
              <a:buClr>
                <a:schemeClr val="dk1"/>
              </a:buClr>
              <a:buSzPts val="1800"/>
              <a:buFont typeface="Arial" panose="020B0604020202020204" pitchFamily="34" charset="0"/>
              <a:buChar char="•"/>
              <a:defRPr sz="2800" kern="1200">
                <a:solidFill>
                  <a:schemeClr val="tx1"/>
                </a:solidFill>
                <a:latin typeface="+mn-lt"/>
                <a:ea typeface="+mn-ea"/>
                <a:cs typeface="+mn-cs"/>
              </a:defRPr>
            </a:lvl1pPr>
            <a:lvl2pPr marL="1219170" lvl="1" indent="-457189" algn="l" defTabSz="914400" rtl="0" eaLnBrk="1" latinLnBrk="0" hangingPunct="1">
              <a:lnSpc>
                <a:spcPct val="90000"/>
              </a:lnSpc>
              <a:spcBef>
                <a:spcPts val="500"/>
              </a:spcBef>
              <a:spcAft>
                <a:spcPts val="0"/>
              </a:spcAft>
              <a:buClr>
                <a:schemeClr val="dk1"/>
              </a:buClr>
              <a:buSzPts val="1800"/>
              <a:buFont typeface="Arial" panose="020B0604020202020204" pitchFamily="34" charset="0"/>
              <a:buChar char="•"/>
              <a:defRPr sz="2400" kern="1200">
                <a:solidFill>
                  <a:schemeClr val="tx1"/>
                </a:solidFill>
                <a:latin typeface="+mn-lt"/>
                <a:ea typeface="+mn-ea"/>
                <a:cs typeface="+mn-cs"/>
              </a:defRPr>
            </a:lvl2pPr>
            <a:lvl3pPr marL="1828754" lvl="2" indent="-457189" algn="l" defTabSz="914400" rtl="0" eaLnBrk="1" latinLnBrk="0" hangingPunct="1">
              <a:lnSpc>
                <a:spcPct val="90000"/>
              </a:lnSpc>
              <a:spcBef>
                <a:spcPts val="500"/>
              </a:spcBef>
              <a:spcAft>
                <a:spcPts val="0"/>
              </a:spcAft>
              <a:buClr>
                <a:schemeClr val="dk1"/>
              </a:buClr>
              <a:buSzPts val="1800"/>
              <a:buFont typeface="Arial" panose="020B0604020202020204" pitchFamily="34" charset="0"/>
              <a:buChar char="•"/>
              <a:defRPr sz="2000" kern="1200">
                <a:solidFill>
                  <a:schemeClr val="tx1"/>
                </a:solidFill>
                <a:latin typeface="+mn-lt"/>
                <a:ea typeface="+mn-ea"/>
                <a:cs typeface="+mn-cs"/>
              </a:defRPr>
            </a:lvl3pPr>
            <a:lvl4pPr marL="2438339" lvl="3" indent="-457189" algn="l" defTabSz="914400" rtl="0" eaLnBrk="1" latinLnBrk="0" hangingPunct="1">
              <a:lnSpc>
                <a:spcPct val="90000"/>
              </a:lnSpc>
              <a:spcBef>
                <a:spcPts val="500"/>
              </a:spcBef>
              <a:spcAft>
                <a:spcPts val="0"/>
              </a:spcAft>
              <a:buClr>
                <a:schemeClr val="dk1"/>
              </a:buClr>
              <a:buSzPts val="1800"/>
              <a:buFont typeface="Arial" panose="020B0604020202020204" pitchFamily="34" charset="0"/>
              <a:buChar char="•"/>
              <a:defRPr sz="1800" kern="1200">
                <a:solidFill>
                  <a:schemeClr val="tx1"/>
                </a:solidFill>
                <a:latin typeface="+mn-lt"/>
                <a:ea typeface="+mn-ea"/>
                <a:cs typeface="+mn-cs"/>
              </a:defRPr>
            </a:lvl4pPr>
            <a:lvl5pPr marL="3047924" lvl="4" indent="-457189" algn="l" defTabSz="914400" rtl="0" eaLnBrk="1" latinLnBrk="0" hangingPunct="1">
              <a:lnSpc>
                <a:spcPct val="90000"/>
              </a:lnSpc>
              <a:spcBef>
                <a:spcPts val="500"/>
              </a:spcBef>
              <a:spcAft>
                <a:spcPts val="0"/>
              </a:spcAft>
              <a:buClr>
                <a:schemeClr val="dk1"/>
              </a:buClr>
              <a:buSzPts val="1800"/>
              <a:buFont typeface="Arial" panose="020B0604020202020204" pitchFamily="34" charset="0"/>
              <a:buChar char="•"/>
              <a:defRPr sz="1800" kern="1200">
                <a:solidFill>
                  <a:schemeClr val="tx1"/>
                </a:solidFill>
                <a:latin typeface="+mn-lt"/>
                <a:ea typeface="+mn-ea"/>
                <a:cs typeface="+mn-cs"/>
              </a:defRPr>
            </a:lvl5pPr>
            <a:lvl6pPr marL="3657509" lvl="5" indent="-457189" algn="l" defTabSz="914400" rtl="0" eaLnBrk="1" latinLnBrk="0" hangingPunct="1">
              <a:lnSpc>
                <a:spcPct val="90000"/>
              </a:lnSpc>
              <a:spcBef>
                <a:spcPts val="500"/>
              </a:spcBef>
              <a:spcAft>
                <a:spcPts val="0"/>
              </a:spcAft>
              <a:buClr>
                <a:schemeClr val="dk1"/>
              </a:buClr>
              <a:buSzPts val="1800"/>
              <a:buFont typeface="Arial" panose="020B0604020202020204" pitchFamily="34" charset="0"/>
              <a:buChar char="•"/>
              <a:defRPr sz="1800" kern="1200">
                <a:solidFill>
                  <a:schemeClr val="tx1"/>
                </a:solidFill>
                <a:latin typeface="+mn-lt"/>
                <a:ea typeface="+mn-ea"/>
                <a:cs typeface="+mn-cs"/>
              </a:defRPr>
            </a:lvl6pPr>
            <a:lvl7pPr marL="4267093" lvl="6" indent="-457189" algn="l" defTabSz="914400" rtl="0" eaLnBrk="1" latinLnBrk="0" hangingPunct="1">
              <a:lnSpc>
                <a:spcPct val="90000"/>
              </a:lnSpc>
              <a:spcBef>
                <a:spcPts val="500"/>
              </a:spcBef>
              <a:spcAft>
                <a:spcPts val="0"/>
              </a:spcAft>
              <a:buClr>
                <a:schemeClr val="dk1"/>
              </a:buClr>
              <a:buSzPts val="1800"/>
              <a:buFont typeface="Arial" panose="020B0604020202020204" pitchFamily="34" charset="0"/>
              <a:buChar char="•"/>
              <a:defRPr sz="1800" kern="1200">
                <a:solidFill>
                  <a:schemeClr val="tx1"/>
                </a:solidFill>
                <a:latin typeface="+mn-lt"/>
                <a:ea typeface="+mn-ea"/>
                <a:cs typeface="+mn-cs"/>
              </a:defRPr>
            </a:lvl7pPr>
            <a:lvl8pPr marL="4876678" lvl="7" indent="-457189" algn="l" defTabSz="914400" rtl="0" eaLnBrk="1" latinLnBrk="0" hangingPunct="1">
              <a:lnSpc>
                <a:spcPct val="90000"/>
              </a:lnSpc>
              <a:spcBef>
                <a:spcPts val="500"/>
              </a:spcBef>
              <a:spcAft>
                <a:spcPts val="0"/>
              </a:spcAft>
              <a:buClr>
                <a:schemeClr val="dk1"/>
              </a:buClr>
              <a:buSzPts val="1800"/>
              <a:buFont typeface="Arial" panose="020B0604020202020204" pitchFamily="34" charset="0"/>
              <a:buChar char="•"/>
              <a:defRPr sz="1800" kern="1200">
                <a:solidFill>
                  <a:schemeClr val="tx1"/>
                </a:solidFill>
                <a:latin typeface="+mn-lt"/>
                <a:ea typeface="+mn-ea"/>
                <a:cs typeface="+mn-cs"/>
              </a:defRPr>
            </a:lvl8pPr>
            <a:lvl9pPr marL="5486263" lvl="8" indent="-457189" algn="l" defTabSz="914400" rtl="0" eaLnBrk="1" latinLnBrk="0" hangingPunct="1">
              <a:lnSpc>
                <a:spcPct val="90000"/>
              </a:lnSpc>
              <a:spcBef>
                <a:spcPts val="500"/>
              </a:spcBef>
              <a:spcAft>
                <a:spcPts val="0"/>
              </a:spcAft>
              <a:buClr>
                <a:schemeClr val="dk1"/>
              </a:buClr>
              <a:buSzPts val="1800"/>
              <a:buFont typeface="Arial" panose="020B0604020202020204" pitchFamily="34" charset="0"/>
              <a:buChar char="•"/>
              <a:defRPr sz="1800" kern="1200">
                <a:solidFill>
                  <a:schemeClr val="tx1"/>
                </a:solidFill>
                <a:latin typeface="+mn-lt"/>
                <a:ea typeface="+mn-ea"/>
                <a:cs typeface="+mn-cs"/>
              </a:defRPr>
            </a:lvl9pPr>
          </a:lstStyle>
          <a:p>
            <a:pPr marL="152396" indent="0">
              <a:buNone/>
            </a:pPr>
            <a:r>
              <a:rPr lang="en-US" dirty="0"/>
              <a:t>1. Header</a:t>
            </a:r>
          </a:p>
        </p:txBody>
      </p:sp>
      <p:pic>
        <p:nvPicPr>
          <p:cNvPr id="7" name="Picture 6">
            <a:extLst>
              <a:ext uri="{FF2B5EF4-FFF2-40B4-BE49-F238E27FC236}">
                <a16:creationId xmlns:a16="http://schemas.microsoft.com/office/drawing/2014/main" id="{90FB719A-A7BD-8E93-1064-E9BF2A8B1EC8}"/>
              </a:ext>
            </a:extLst>
          </p:cNvPr>
          <p:cNvPicPr>
            <a:picLocks noChangeAspect="1"/>
          </p:cNvPicPr>
          <p:nvPr/>
        </p:nvPicPr>
        <p:blipFill>
          <a:blip r:embed="rId3"/>
          <a:stretch>
            <a:fillRect/>
          </a:stretch>
        </p:blipFill>
        <p:spPr>
          <a:xfrm>
            <a:off x="179736" y="1774757"/>
            <a:ext cx="12012264" cy="3311437"/>
          </a:xfrm>
          <a:prstGeom prst="rect">
            <a:avLst/>
          </a:prstGeom>
        </p:spPr>
      </p:pic>
    </p:spTree>
    <p:extLst>
      <p:ext uri="{BB962C8B-B14F-4D97-AF65-F5344CB8AC3E}">
        <p14:creationId xmlns:p14="http://schemas.microsoft.com/office/powerpoint/2010/main" val="344313325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9D22773-E192-CE44-AF62-1F3EB056B6D9}"/>
              </a:ext>
            </a:extLst>
          </p:cNvPr>
          <p:cNvSpPr txBox="1">
            <a:spLocks/>
          </p:cNvSpPr>
          <p:nvPr/>
        </p:nvSpPr>
        <p:spPr>
          <a:xfrm>
            <a:off x="516892" y="0"/>
            <a:ext cx="10515600" cy="1325563"/>
          </a:xfrm>
          <a:prstGeom prst="rect">
            <a:avLst/>
          </a:prstGeom>
          <a:noFill/>
          <a:ln>
            <a:noFill/>
          </a:ln>
        </p:spPr>
        <p:txBody>
          <a:bodyPr spcFirstLastPara="1" vert="horz" wrap="square" lIns="91425" tIns="45700" rIns="91425" bIns="45700" rtlCol="0" anchor="ctr" anchorCtr="0">
            <a:normAutofit/>
          </a:bodyPr>
          <a:lstStyle>
            <a:lvl1pPr lvl="0" algn="l" defTabSz="914400" rtl="0" eaLnBrk="1" latinLnBrk="0" hangingPunct="1">
              <a:lnSpc>
                <a:spcPct val="90000"/>
              </a:lnSpc>
              <a:spcBef>
                <a:spcPts val="0"/>
              </a:spcBef>
              <a:spcAft>
                <a:spcPts val="0"/>
              </a:spcAft>
              <a:buClr>
                <a:srgbClr val="064170"/>
              </a:buClr>
              <a:buSzPts val="1800"/>
              <a:buNone/>
              <a:defRPr sz="4400" kern="1200">
                <a:solidFill>
                  <a:schemeClr val="tx1"/>
                </a:solidFill>
                <a:latin typeface="+mj-lt"/>
                <a:ea typeface="+mj-ea"/>
                <a:cs typeface="+mj-c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en-US" dirty="0"/>
              <a:t>Particle Summary Components</a:t>
            </a:r>
          </a:p>
        </p:txBody>
      </p:sp>
      <p:sp>
        <p:nvSpPr>
          <p:cNvPr id="5" name="Content Placeholder 6">
            <a:extLst>
              <a:ext uri="{FF2B5EF4-FFF2-40B4-BE49-F238E27FC236}">
                <a16:creationId xmlns:a16="http://schemas.microsoft.com/office/drawing/2014/main" id="{8B3C5274-7D6C-D245-BE80-AB9B6B57C4A8}"/>
              </a:ext>
            </a:extLst>
          </p:cNvPr>
          <p:cNvSpPr txBox="1">
            <a:spLocks/>
          </p:cNvSpPr>
          <p:nvPr/>
        </p:nvSpPr>
        <p:spPr>
          <a:xfrm>
            <a:off x="354724" y="1012054"/>
            <a:ext cx="10515600" cy="4351338"/>
          </a:xfrm>
          <a:prstGeom prst="rect">
            <a:avLst/>
          </a:prstGeom>
          <a:noFill/>
          <a:ln>
            <a:noFill/>
          </a:ln>
        </p:spPr>
        <p:txBody>
          <a:bodyPr spcFirstLastPara="1" vert="horz" wrap="square" lIns="91425" tIns="45700" rIns="91425" bIns="45700" rtlCol="0" anchor="t" anchorCtr="0">
            <a:normAutofit/>
          </a:bodyPr>
          <a:lstStyle>
            <a:lvl1pPr marL="609585" lvl="0" indent="-457189" algn="l" defTabSz="914400" rtl="0" eaLnBrk="1" latinLnBrk="0" hangingPunct="1">
              <a:lnSpc>
                <a:spcPct val="90000"/>
              </a:lnSpc>
              <a:spcBef>
                <a:spcPts val="1000"/>
              </a:spcBef>
              <a:spcAft>
                <a:spcPts val="0"/>
              </a:spcAft>
              <a:buClr>
                <a:schemeClr val="dk1"/>
              </a:buClr>
              <a:buSzPts val="1800"/>
              <a:buFont typeface="Arial" panose="020B0604020202020204" pitchFamily="34" charset="0"/>
              <a:buChar char="•"/>
              <a:defRPr sz="2800" kern="1200">
                <a:solidFill>
                  <a:schemeClr val="tx1"/>
                </a:solidFill>
                <a:latin typeface="+mn-lt"/>
                <a:ea typeface="+mn-ea"/>
                <a:cs typeface="+mn-cs"/>
              </a:defRPr>
            </a:lvl1pPr>
            <a:lvl2pPr marL="1219170" lvl="1" indent="-457189" algn="l" defTabSz="914400" rtl="0" eaLnBrk="1" latinLnBrk="0" hangingPunct="1">
              <a:lnSpc>
                <a:spcPct val="90000"/>
              </a:lnSpc>
              <a:spcBef>
                <a:spcPts val="500"/>
              </a:spcBef>
              <a:spcAft>
                <a:spcPts val="0"/>
              </a:spcAft>
              <a:buClr>
                <a:schemeClr val="dk1"/>
              </a:buClr>
              <a:buSzPts val="1800"/>
              <a:buFont typeface="Arial" panose="020B0604020202020204" pitchFamily="34" charset="0"/>
              <a:buChar char="•"/>
              <a:defRPr sz="2400" kern="1200">
                <a:solidFill>
                  <a:schemeClr val="tx1"/>
                </a:solidFill>
                <a:latin typeface="+mn-lt"/>
                <a:ea typeface="+mn-ea"/>
                <a:cs typeface="+mn-cs"/>
              </a:defRPr>
            </a:lvl2pPr>
            <a:lvl3pPr marL="1828754" lvl="2" indent="-457189" algn="l" defTabSz="914400" rtl="0" eaLnBrk="1" latinLnBrk="0" hangingPunct="1">
              <a:lnSpc>
                <a:spcPct val="90000"/>
              </a:lnSpc>
              <a:spcBef>
                <a:spcPts val="500"/>
              </a:spcBef>
              <a:spcAft>
                <a:spcPts val="0"/>
              </a:spcAft>
              <a:buClr>
                <a:schemeClr val="dk1"/>
              </a:buClr>
              <a:buSzPts val="1800"/>
              <a:buFont typeface="Arial" panose="020B0604020202020204" pitchFamily="34" charset="0"/>
              <a:buChar char="•"/>
              <a:defRPr sz="2000" kern="1200">
                <a:solidFill>
                  <a:schemeClr val="tx1"/>
                </a:solidFill>
                <a:latin typeface="+mn-lt"/>
                <a:ea typeface="+mn-ea"/>
                <a:cs typeface="+mn-cs"/>
              </a:defRPr>
            </a:lvl3pPr>
            <a:lvl4pPr marL="2438339" lvl="3" indent="-457189" algn="l" defTabSz="914400" rtl="0" eaLnBrk="1" latinLnBrk="0" hangingPunct="1">
              <a:lnSpc>
                <a:spcPct val="90000"/>
              </a:lnSpc>
              <a:spcBef>
                <a:spcPts val="500"/>
              </a:spcBef>
              <a:spcAft>
                <a:spcPts val="0"/>
              </a:spcAft>
              <a:buClr>
                <a:schemeClr val="dk1"/>
              </a:buClr>
              <a:buSzPts val="1800"/>
              <a:buFont typeface="Arial" panose="020B0604020202020204" pitchFamily="34" charset="0"/>
              <a:buChar char="•"/>
              <a:defRPr sz="1800" kern="1200">
                <a:solidFill>
                  <a:schemeClr val="tx1"/>
                </a:solidFill>
                <a:latin typeface="+mn-lt"/>
                <a:ea typeface="+mn-ea"/>
                <a:cs typeface="+mn-cs"/>
              </a:defRPr>
            </a:lvl4pPr>
            <a:lvl5pPr marL="3047924" lvl="4" indent="-457189" algn="l" defTabSz="914400" rtl="0" eaLnBrk="1" latinLnBrk="0" hangingPunct="1">
              <a:lnSpc>
                <a:spcPct val="90000"/>
              </a:lnSpc>
              <a:spcBef>
                <a:spcPts val="500"/>
              </a:spcBef>
              <a:spcAft>
                <a:spcPts val="0"/>
              </a:spcAft>
              <a:buClr>
                <a:schemeClr val="dk1"/>
              </a:buClr>
              <a:buSzPts val="1800"/>
              <a:buFont typeface="Arial" panose="020B0604020202020204" pitchFamily="34" charset="0"/>
              <a:buChar char="•"/>
              <a:defRPr sz="1800" kern="1200">
                <a:solidFill>
                  <a:schemeClr val="tx1"/>
                </a:solidFill>
                <a:latin typeface="+mn-lt"/>
                <a:ea typeface="+mn-ea"/>
                <a:cs typeface="+mn-cs"/>
              </a:defRPr>
            </a:lvl5pPr>
            <a:lvl6pPr marL="3657509" lvl="5" indent="-457189" algn="l" defTabSz="914400" rtl="0" eaLnBrk="1" latinLnBrk="0" hangingPunct="1">
              <a:lnSpc>
                <a:spcPct val="90000"/>
              </a:lnSpc>
              <a:spcBef>
                <a:spcPts val="500"/>
              </a:spcBef>
              <a:spcAft>
                <a:spcPts val="0"/>
              </a:spcAft>
              <a:buClr>
                <a:schemeClr val="dk1"/>
              </a:buClr>
              <a:buSzPts val="1800"/>
              <a:buFont typeface="Arial" panose="020B0604020202020204" pitchFamily="34" charset="0"/>
              <a:buChar char="•"/>
              <a:defRPr sz="1800" kern="1200">
                <a:solidFill>
                  <a:schemeClr val="tx1"/>
                </a:solidFill>
                <a:latin typeface="+mn-lt"/>
                <a:ea typeface="+mn-ea"/>
                <a:cs typeface="+mn-cs"/>
              </a:defRPr>
            </a:lvl6pPr>
            <a:lvl7pPr marL="4267093" lvl="6" indent="-457189" algn="l" defTabSz="914400" rtl="0" eaLnBrk="1" latinLnBrk="0" hangingPunct="1">
              <a:lnSpc>
                <a:spcPct val="90000"/>
              </a:lnSpc>
              <a:spcBef>
                <a:spcPts val="500"/>
              </a:spcBef>
              <a:spcAft>
                <a:spcPts val="0"/>
              </a:spcAft>
              <a:buClr>
                <a:schemeClr val="dk1"/>
              </a:buClr>
              <a:buSzPts val="1800"/>
              <a:buFont typeface="Arial" panose="020B0604020202020204" pitchFamily="34" charset="0"/>
              <a:buChar char="•"/>
              <a:defRPr sz="1800" kern="1200">
                <a:solidFill>
                  <a:schemeClr val="tx1"/>
                </a:solidFill>
                <a:latin typeface="+mn-lt"/>
                <a:ea typeface="+mn-ea"/>
                <a:cs typeface="+mn-cs"/>
              </a:defRPr>
            </a:lvl7pPr>
            <a:lvl8pPr marL="4876678" lvl="7" indent="-457189" algn="l" defTabSz="914400" rtl="0" eaLnBrk="1" latinLnBrk="0" hangingPunct="1">
              <a:lnSpc>
                <a:spcPct val="90000"/>
              </a:lnSpc>
              <a:spcBef>
                <a:spcPts val="500"/>
              </a:spcBef>
              <a:spcAft>
                <a:spcPts val="0"/>
              </a:spcAft>
              <a:buClr>
                <a:schemeClr val="dk1"/>
              </a:buClr>
              <a:buSzPts val="1800"/>
              <a:buFont typeface="Arial" panose="020B0604020202020204" pitchFamily="34" charset="0"/>
              <a:buChar char="•"/>
              <a:defRPr sz="1800" kern="1200">
                <a:solidFill>
                  <a:schemeClr val="tx1"/>
                </a:solidFill>
                <a:latin typeface="+mn-lt"/>
                <a:ea typeface="+mn-ea"/>
                <a:cs typeface="+mn-cs"/>
              </a:defRPr>
            </a:lvl8pPr>
            <a:lvl9pPr marL="5486263" lvl="8" indent="-457189" algn="l" defTabSz="914400" rtl="0" eaLnBrk="1" latinLnBrk="0" hangingPunct="1">
              <a:lnSpc>
                <a:spcPct val="90000"/>
              </a:lnSpc>
              <a:spcBef>
                <a:spcPts val="500"/>
              </a:spcBef>
              <a:spcAft>
                <a:spcPts val="0"/>
              </a:spcAft>
              <a:buClr>
                <a:schemeClr val="dk1"/>
              </a:buClr>
              <a:buSzPts val="1800"/>
              <a:buFont typeface="Arial" panose="020B0604020202020204" pitchFamily="34" charset="0"/>
              <a:buChar char="•"/>
              <a:defRPr sz="1800" kern="1200">
                <a:solidFill>
                  <a:schemeClr val="tx1"/>
                </a:solidFill>
                <a:latin typeface="+mn-lt"/>
                <a:ea typeface="+mn-ea"/>
                <a:cs typeface="+mn-cs"/>
              </a:defRPr>
            </a:lvl9pPr>
          </a:lstStyle>
          <a:p>
            <a:pPr marL="152396" indent="0">
              <a:buNone/>
            </a:pPr>
            <a:r>
              <a:rPr lang="en-US" dirty="0"/>
              <a:t>2. FACS info</a:t>
            </a:r>
          </a:p>
        </p:txBody>
      </p:sp>
      <p:pic>
        <p:nvPicPr>
          <p:cNvPr id="8" name="Picture 7">
            <a:extLst>
              <a:ext uri="{FF2B5EF4-FFF2-40B4-BE49-F238E27FC236}">
                <a16:creationId xmlns:a16="http://schemas.microsoft.com/office/drawing/2014/main" id="{0494FD34-EF38-639B-0D44-DDA9D343C7AD}"/>
              </a:ext>
            </a:extLst>
          </p:cNvPr>
          <p:cNvPicPr>
            <a:picLocks noChangeAspect="1"/>
          </p:cNvPicPr>
          <p:nvPr/>
        </p:nvPicPr>
        <p:blipFill>
          <a:blip r:embed="rId3"/>
          <a:stretch>
            <a:fillRect/>
          </a:stretch>
        </p:blipFill>
        <p:spPr>
          <a:xfrm>
            <a:off x="244806" y="1597640"/>
            <a:ext cx="10950061" cy="3765752"/>
          </a:xfrm>
          <a:prstGeom prst="rect">
            <a:avLst/>
          </a:prstGeom>
        </p:spPr>
      </p:pic>
    </p:spTree>
    <p:extLst>
      <p:ext uri="{BB962C8B-B14F-4D97-AF65-F5344CB8AC3E}">
        <p14:creationId xmlns:p14="http://schemas.microsoft.com/office/powerpoint/2010/main" val="27650893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9D22773-E192-CE44-AF62-1F3EB056B6D9}"/>
              </a:ext>
            </a:extLst>
          </p:cNvPr>
          <p:cNvSpPr txBox="1">
            <a:spLocks/>
          </p:cNvSpPr>
          <p:nvPr/>
        </p:nvSpPr>
        <p:spPr>
          <a:xfrm>
            <a:off x="516892" y="0"/>
            <a:ext cx="10515600" cy="1325563"/>
          </a:xfrm>
          <a:prstGeom prst="rect">
            <a:avLst/>
          </a:prstGeom>
          <a:noFill/>
          <a:ln>
            <a:noFill/>
          </a:ln>
        </p:spPr>
        <p:txBody>
          <a:bodyPr spcFirstLastPara="1" vert="horz" wrap="square" lIns="91425" tIns="45700" rIns="91425" bIns="45700" rtlCol="0" anchor="ctr" anchorCtr="0">
            <a:normAutofit/>
          </a:bodyPr>
          <a:lstStyle>
            <a:lvl1pPr lvl="0" algn="l" defTabSz="914400" rtl="0" eaLnBrk="1" latinLnBrk="0" hangingPunct="1">
              <a:lnSpc>
                <a:spcPct val="90000"/>
              </a:lnSpc>
              <a:spcBef>
                <a:spcPts val="0"/>
              </a:spcBef>
              <a:spcAft>
                <a:spcPts val="0"/>
              </a:spcAft>
              <a:buClr>
                <a:srgbClr val="064170"/>
              </a:buClr>
              <a:buSzPts val="1800"/>
              <a:buNone/>
              <a:defRPr sz="4400" kern="1200">
                <a:solidFill>
                  <a:schemeClr val="tx1"/>
                </a:solidFill>
                <a:latin typeface="+mj-lt"/>
                <a:ea typeface="+mj-ea"/>
                <a:cs typeface="+mj-c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en-US" dirty="0"/>
              <a:t>Particle Summary Components</a:t>
            </a:r>
          </a:p>
        </p:txBody>
      </p:sp>
      <p:sp>
        <p:nvSpPr>
          <p:cNvPr id="5" name="Content Placeholder 6">
            <a:extLst>
              <a:ext uri="{FF2B5EF4-FFF2-40B4-BE49-F238E27FC236}">
                <a16:creationId xmlns:a16="http://schemas.microsoft.com/office/drawing/2014/main" id="{8B3C5274-7D6C-D245-BE80-AB9B6B57C4A8}"/>
              </a:ext>
            </a:extLst>
          </p:cNvPr>
          <p:cNvSpPr txBox="1">
            <a:spLocks/>
          </p:cNvSpPr>
          <p:nvPr/>
        </p:nvSpPr>
        <p:spPr>
          <a:xfrm>
            <a:off x="88354" y="1012054"/>
            <a:ext cx="10515600" cy="4351338"/>
          </a:xfrm>
          <a:prstGeom prst="rect">
            <a:avLst/>
          </a:prstGeom>
          <a:noFill/>
          <a:ln>
            <a:noFill/>
          </a:ln>
        </p:spPr>
        <p:txBody>
          <a:bodyPr spcFirstLastPara="1" vert="horz" wrap="square" lIns="91425" tIns="45700" rIns="91425" bIns="45700" rtlCol="0" anchor="t" anchorCtr="0">
            <a:normAutofit/>
          </a:bodyPr>
          <a:lstStyle>
            <a:lvl1pPr marL="609585" lvl="0" indent="-457189" algn="l" defTabSz="914400" rtl="0" eaLnBrk="1" latinLnBrk="0" hangingPunct="1">
              <a:lnSpc>
                <a:spcPct val="90000"/>
              </a:lnSpc>
              <a:spcBef>
                <a:spcPts val="1000"/>
              </a:spcBef>
              <a:spcAft>
                <a:spcPts val="0"/>
              </a:spcAft>
              <a:buClr>
                <a:schemeClr val="dk1"/>
              </a:buClr>
              <a:buSzPts val="1800"/>
              <a:buFont typeface="Arial" panose="020B0604020202020204" pitchFamily="34" charset="0"/>
              <a:buChar char="•"/>
              <a:defRPr sz="2800" kern="1200">
                <a:solidFill>
                  <a:schemeClr val="tx1"/>
                </a:solidFill>
                <a:latin typeface="+mn-lt"/>
                <a:ea typeface="+mn-ea"/>
                <a:cs typeface="+mn-cs"/>
              </a:defRPr>
            </a:lvl1pPr>
            <a:lvl2pPr marL="1219170" lvl="1" indent="-457189" algn="l" defTabSz="914400" rtl="0" eaLnBrk="1" latinLnBrk="0" hangingPunct="1">
              <a:lnSpc>
                <a:spcPct val="90000"/>
              </a:lnSpc>
              <a:spcBef>
                <a:spcPts val="500"/>
              </a:spcBef>
              <a:spcAft>
                <a:spcPts val="0"/>
              </a:spcAft>
              <a:buClr>
                <a:schemeClr val="dk1"/>
              </a:buClr>
              <a:buSzPts val="1800"/>
              <a:buFont typeface="Arial" panose="020B0604020202020204" pitchFamily="34" charset="0"/>
              <a:buChar char="•"/>
              <a:defRPr sz="2400" kern="1200">
                <a:solidFill>
                  <a:schemeClr val="tx1"/>
                </a:solidFill>
                <a:latin typeface="+mn-lt"/>
                <a:ea typeface="+mn-ea"/>
                <a:cs typeface="+mn-cs"/>
              </a:defRPr>
            </a:lvl2pPr>
            <a:lvl3pPr marL="1828754" lvl="2" indent="-457189" algn="l" defTabSz="914400" rtl="0" eaLnBrk="1" latinLnBrk="0" hangingPunct="1">
              <a:lnSpc>
                <a:spcPct val="90000"/>
              </a:lnSpc>
              <a:spcBef>
                <a:spcPts val="500"/>
              </a:spcBef>
              <a:spcAft>
                <a:spcPts val="0"/>
              </a:spcAft>
              <a:buClr>
                <a:schemeClr val="dk1"/>
              </a:buClr>
              <a:buSzPts val="1800"/>
              <a:buFont typeface="Arial" panose="020B0604020202020204" pitchFamily="34" charset="0"/>
              <a:buChar char="•"/>
              <a:defRPr sz="2000" kern="1200">
                <a:solidFill>
                  <a:schemeClr val="tx1"/>
                </a:solidFill>
                <a:latin typeface="+mn-lt"/>
                <a:ea typeface="+mn-ea"/>
                <a:cs typeface="+mn-cs"/>
              </a:defRPr>
            </a:lvl3pPr>
            <a:lvl4pPr marL="2438339" lvl="3" indent="-457189" algn="l" defTabSz="914400" rtl="0" eaLnBrk="1" latinLnBrk="0" hangingPunct="1">
              <a:lnSpc>
                <a:spcPct val="90000"/>
              </a:lnSpc>
              <a:spcBef>
                <a:spcPts val="500"/>
              </a:spcBef>
              <a:spcAft>
                <a:spcPts val="0"/>
              </a:spcAft>
              <a:buClr>
                <a:schemeClr val="dk1"/>
              </a:buClr>
              <a:buSzPts val="1800"/>
              <a:buFont typeface="Arial" panose="020B0604020202020204" pitchFamily="34" charset="0"/>
              <a:buChar char="•"/>
              <a:defRPr sz="1800" kern="1200">
                <a:solidFill>
                  <a:schemeClr val="tx1"/>
                </a:solidFill>
                <a:latin typeface="+mn-lt"/>
                <a:ea typeface="+mn-ea"/>
                <a:cs typeface="+mn-cs"/>
              </a:defRPr>
            </a:lvl4pPr>
            <a:lvl5pPr marL="3047924" lvl="4" indent="-457189" algn="l" defTabSz="914400" rtl="0" eaLnBrk="1" latinLnBrk="0" hangingPunct="1">
              <a:lnSpc>
                <a:spcPct val="90000"/>
              </a:lnSpc>
              <a:spcBef>
                <a:spcPts val="500"/>
              </a:spcBef>
              <a:spcAft>
                <a:spcPts val="0"/>
              </a:spcAft>
              <a:buClr>
                <a:schemeClr val="dk1"/>
              </a:buClr>
              <a:buSzPts val="1800"/>
              <a:buFont typeface="Arial" panose="020B0604020202020204" pitchFamily="34" charset="0"/>
              <a:buChar char="•"/>
              <a:defRPr sz="1800" kern="1200">
                <a:solidFill>
                  <a:schemeClr val="tx1"/>
                </a:solidFill>
                <a:latin typeface="+mn-lt"/>
                <a:ea typeface="+mn-ea"/>
                <a:cs typeface="+mn-cs"/>
              </a:defRPr>
            </a:lvl5pPr>
            <a:lvl6pPr marL="3657509" lvl="5" indent="-457189" algn="l" defTabSz="914400" rtl="0" eaLnBrk="1" latinLnBrk="0" hangingPunct="1">
              <a:lnSpc>
                <a:spcPct val="90000"/>
              </a:lnSpc>
              <a:spcBef>
                <a:spcPts val="500"/>
              </a:spcBef>
              <a:spcAft>
                <a:spcPts val="0"/>
              </a:spcAft>
              <a:buClr>
                <a:schemeClr val="dk1"/>
              </a:buClr>
              <a:buSzPts val="1800"/>
              <a:buFont typeface="Arial" panose="020B0604020202020204" pitchFamily="34" charset="0"/>
              <a:buChar char="•"/>
              <a:defRPr sz="1800" kern="1200">
                <a:solidFill>
                  <a:schemeClr val="tx1"/>
                </a:solidFill>
                <a:latin typeface="+mn-lt"/>
                <a:ea typeface="+mn-ea"/>
                <a:cs typeface="+mn-cs"/>
              </a:defRPr>
            </a:lvl6pPr>
            <a:lvl7pPr marL="4267093" lvl="6" indent="-457189" algn="l" defTabSz="914400" rtl="0" eaLnBrk="1" latinLnBrk="0" hangingPunct="1">
              <a:lnSpc>
                <a:spcPct val="90000"/>
              </a:lnSpc>
              <a:spcBef>
                <a:spcPts val="500"/>
              </a:spcBef>
              <a:spcAft>
                <a:spcPts val="0"/>
              </a:spcAft>
              <a:buClr>
                <a:schemeClr val="dk1"/>
              </a:buClr>
              <a:buSzPts val="1800"/>
              <a:buFont typeface="Arial" panose="020B0604020202020204" pitchFamily="34" charset="0"/>
              <a:buChar char="•"/>
              <a:defRPr sz="1800" kern="1200">
                <a:solidFill>
                  <a:schemeClr val="tx1"/>
                </a:solidFill>
                <a:latin typeface="+mn-lt"/>
                <a:ea typeface="+mn-ea"/>
                <a:cs typeface="+mn-cs"/>
              </a:defRPr>
            </a:lvl7pPr>
            <a:lvl8pPr marL="4876678" lvl="7" indent="-457189" algn="l" defTabSz="914400" rtl="0" eaLnBrk="1" latinLnBrk="0" hangingPunct="1">
              <a:lnSpc>
                <a:spcPct val="90000"/>
              </a:lnSpc>
              <a:spcBef>
                <a:spcPts val="500"/>
              </a:spcBef>
              <a:spcAft>
                <a:spcPts val="0"/>
              </a:spcAft>
              <a:buClr>
                <a:schemeClr val="dk1"/>
              </a:buClr>
              <a:buSzPts val="1800"/>
              <a:buFont typeface="Arial" panose="020B0604020202020204" pitchFamily="34" charset="0"/>
              <a:buChar char="•"/>
              <a:defRPr sz="1800" kern="1200">
                <a:solidFill>
                  <a:schemeClr val="tx1"/>
                </a:solidFill>
                <a:latin typeface="+mn-lt"/>
                <a:ea typeface="+mn-ea"/>
                <a:cs typeface="+mn-cs"/>
              </a:defRPr>
            </a:lvl8pPr>
            <a:lvl9pPr marL="5486263" lvl="8" indent="-457189" algn="l" defTabSz="914400" rtl="0" eaLnBrk="1" latinLnBrk="0" hangingPunct="1">
              <a:lnSpc>
                <a:spcPct val="90000"/>
              </a:lnSpc>
              <a:spcBef>
                <a:spcPts val="500"/>
              </a:spcBef>
              <a:spcAft>
                <a:spcPts val="0"/>
              </a:spcAft>
              <a:buClr>
                <a:schemeClr val="dk1"/>
              </a:buClr>
              <a:buSzPts val="1800"/>
              <a:buFont typeface="Arial" panose="020B0604020202020204" pitchFamily="34" charset="0"/>
              <a:buChar char="•"/>
              <a:defRPr sz="1800" kern="1200">
                <a:solidFill>
                  <a:schemeClr val="tx1"/>
                </a:solidFill>
                <a:latin typeface="+mn-lt"/>
                <a:ea typeface="+mn-ea"/>
                <a:cs typeface="+mn-cs"/>
              </a:defRPr>
            </a:lvl9pPr>
          </a:lstStyle>
          <a:p>
            <a:pPr marL="152396" indent="0">
              <a:buNone/>
            </a:pPr>
            <a:r>
              <a:rPr lang="en-US" dirty="0"/>
              <a:t>3. Everything</a:t>
            </a:r>
          </a:p>
          <a:p>
            <a:pPr marL="152396" indent="0">
              <a:buNone/>
            </a:pPr>
            <a:r>
              <a:rPr lang="en-US" dirty="0"/>
              <a:t>     else…</a:t>
            </a:r>
          </a:p>
        </p:txBody>
      </p:sp>
      <p:pic>
        <p:nvPicPr>
          <p:cNvPr id="3" name="Picture 2">
            <a:extLst>
              <a:ext uri="{FF2B5EF4-FFF2-40B4-BE49-F238E27FC236}">
                <a16:creationId xmlns:a16="http://schemas.microsoft.com/office/drawing/2014/main" id="{CB308D06-46E6-B1E0-F926-6CD80D03E8A0}"/>
              </a:ext>
            </a:extLst>
          </p:cNvPr>
          <p:cNvPicPr>
            <a:picLocks noChangeAspect="1"/>
          </p:cNvPicPr>
          <p:nvPr/>
        </p:nvPicPr>
        <p:blipFill>
          <a:blip r:embed="rId3"/>
          <a:stretch>
            <a:fillRect/>
          </a:stretch>
        </p:blipFill>
        <p:spPr>
          <a:xfrm>
            <a:off x="2418804" y="1012054"/>
            <a:ext cx="8197765" cy="5845946"/>
          </a:xfrm>
          <a:prstGeom prst="rect">
            <a:avLst/>
          </a:prstGeom>
        </p:spPr>
      </p:pic>
    </p:spTree>
    <p:extLst>
      <p:ext uri="{BB962C8B-B14F-4D97-AF65-F5344CB8AC3E}">
        <p14:creationId xmlns:p14="http://schemas.microsoft.com/office/powerpoint/2010/main" val="368044198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9D22773-E192-CE44-AF62-1F3EB056B6D9}"/>
              </a:ext>
            </a:extLst>
          </p:cNvPr>
          <p:cNvSpPr txBox="1">
            <a:spLocks/>
          </p:cNvSpPr>
          <p:nvPr/>
        </p:nvSpPr>
        <p:spPr>
          <a:xfrm>
            <a:off x="516892" y="0"/>
            <a:ext cx="10515600" cy="1325563"/>
          </a:xfrm>
          <a:prstGeom prst="rect">
            <a:avLst/>
          </a:prstGeom>
          <a:noFill/>
          <a:ln>
            <a:noFill/>
          </a:ln>
        </p:spPr>
        <p:txBody>
          <a:bodyPr spcFirstLastPara="1" vert="horz" wrap="square" lIns="91425" tIns="45700" rIns="91425" bIns="45700" rtlCol="0" anchor="ctr" anchorCtr="0">
            <a:normAutofit/>
          </a:bodyPr>
          <a:lstStyle>
            <a:lvl1pPr lvl="0" algn="l" defTabSz="914400" rtl="0" eaLnBrk="1" latinLnBrk="0" hangingPunct="1">
              <a:lnSpc>
                <a:spcPct val="90000"/>
              </a:lnSpc>
              <a:spcBef>
                <a:spcPts val="0"/>
              </a:spcBef>
              <a:spcAft>
                <a:spcPts val="0"/>
              </a:spcAft>
              <a:buClr>
                <a:srgbClr val="064170"/>
              </a:buClr>
              <a:buSzPts val="1800"/>
              <a:buNone/>
              <a:defRPr sz="4400" kern="1200">
                <a:solidFill>
                  <a:schemeClr val="tx1"/>
                </a:solidFill>
                <a:latin typeface="+mj-lt"/>
                <a:ea typeface="+mj-ea"/>
                <a:cs typeface="+mj-c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en-US" dirty="0"/>
              <a:t>Future Improvements:</a:t>
            </a:r>
          </a:p>
        </p:txBody>
      </p:sp>
      <p:sp>
        <p:nvSpPr>
          <p:cNvPr id="5" name="Content Placeholder 6">
            <a:extLst>
              <a:ext uri="{FF2B5EF4-FFF2-40B4-BE49-F238E27FC236}">
                <a16:creationId xmlns:a16="http://schemas.microsoft.com/office/drawing/2014/main" id="{8B3C5274-7D6C-D245-BE80-AB9B6B57C4A8}"/>
              </a:ext>
            </a:extLst>
          </p:cNvPr>
          <p:cNvSpPr txBox="1">
            <a:spLocks/>
          </p:cNvSpPr>
          <p:nvPr/>
        </p:nvSpPr>
        <p:spPr>
          <a:xfrm>
            <a:off x="354724" y="1325563"/>
            <a:ext cx="10515600" cy="4351338"/>
          </a:xfrm>
          <a:prstGeom prst="rect">
            <a:avLst/>
          </a:prstGeom>
          <a:noFill/>
          <a:ln>
            <a:noFill/>
          </a:ln>
        </p:spPr>
        <p:txBody>
          <a:bodyPr spcFirstLastPara="1" vert="horz" wrap="square" lIns="91425" tIns="45700" rIns="91425" bIns="45700" rtlCol="0" anchor="t" anchorCtr="0">
            <a:normAutofit/>
          </a:bodyPr>
          <a:lstStyle>
            <a:lvl1pPr marL="609585" lvl="0" indent="-457189" algn="l" defTabSz="914400" rtl="0" eaLnBrk="1" latinLnBrk="0" hangingPunct="1">
              <a:lnSpc>
                <a:spcPct val="90000"/>
              </a:lnSpc>
              <a:spcBef>
                <a:spcPts val="1000"/>
              </a:spcBef>
              <a:spcAft>
                <a:spcPts val="0"/>
              </a:spcAft>
              <a:buClr>
                <a:schemeClr val="dk1"/>
              </a:buClr>
              <a:buSzPts val="1800"/>
              <a:buFont typeface="Arial" panose="020B0604020202020204" pitchFamily="34" charset="0"/>
              <a:buChar char="•"/>
              <a:defRPr sz="2800" kern="1200">
                <a:solidFill>
                  <a:schemeClr val="tx1"/>
                </a:solidFill>
                <a:latin typeface="+mn-lt"/>
                <a:ea typeface="+mn-ea"/>
                <a:cs typeface="+mn-cs"/>
              </a:defRPr>
            </a:lvl1pPr>
            <a:lvl2pPr marL="1219170" lvl="1" indent="-457189" algn="l" defTabSz="914400" rtl="0" eaLnBrk="1" latinLnBrk="0" hangingPunct="1">
              <a:lnSpc>
                <a:spcPct val="90000"/>
              </a:lnSpc>
              <a:spcBef>
                <a:spcPts val="500"/>
              </a:spcBef>
              <a:spcAft>
                <a:spcPts val="0"/>
              </a:spcAft>
              <a:buClr>
                <a:schemeClr val="dk1"/>
              </a:buClr>
              <a:buSzPts val="1800"/>
              <a:buFont typeface="Arial" panose="020B0604020202020204" pitchFamily="34" charset="0"/>
              <a:buChar char="•"/>
              <a:defRPr sz="2400" kern="1200">
                <a:solidFill>
                  <a:schemeClr val="tx1"/>
                </a:solidFill>
                <a:latin typeface="+mn-lt"/>
                <a:ea typeface="+mn-ea"/>
                <a:cs typeface="+mn-cs"/>
              </a:defRPr>
            </a:lvl2pPr>
            <a:lvl3pPr marL="1828754" lvl="2" indent="-457189" algn="l" defTabSz="914400" rtl="0" eaLnBrk="1" latinLnBrk="0" hangingPunct="1">
              <a:lnSpc>
                <a:spcPct val="90000"/>
              </a:lnSpc>
              <a:spcBef>
                <a:spcPts val="500"/>
              </a:spcBef>
              <a:spcAft>
                <a:spcPts val="0"/>
              </a:spcAft>
              <a:buClr>
                <a:schemeClr val="dk1"/>
              </a:buClr>
              <a:buSzPts val="1800"/>
              <a:buFont typeface="Arial" panose="020B0604020202020204" pitchFamily="34" charset="0"/>
              <a:buChar char="•"/>
              <a:defRPr sz="2000" kern="1200">
                <a:solidFill>
                  <a:schemeClr val="tx1"/>
                </a:solidFill>
                <a:latin typeface="+mn-lt"/>
                <a:ea typeface="+mn-ea"/>
                <a:cs typeface="+mn-cs"/>
              </a:defRPr>
            </a:lvl3pPr>
            <a:lvl4pPr marL="2438339" lvl="3" indent="-457189" algn="l" defTabSz="914400" rtl="0" eaLnBrk="1" latinLnBrk="0" hangingPunct="1">
              <a:lnSpc>
                <a:spcPct val="90000"/>
              </a:lnSpc>
              <a:spcBef>
                <a:spcPts val="500"/>
              </a:spcBef>
              <a:spcAft>
                <a:spcPts val="0"/>
              </a:spcAft>
              <a:buClr>
                <a:schemeClr val="dk1"/>
              </a:buClr>
              <a:buSzPts val="1800"/>
              <a:buFont typeface="Arial" panose="020B0604020202020204" pitchFamily="34" charset="0"/>
              <a:buChar char="•"/>
              <a:defRPr sz="1800" kern="1200">
                <a:solidFill>
                  <a:schemeClr val="tx1"/>
                </a:solidFill>
                <a:latin typeface="+mn-lt"/>
                <a:ea typeface="+mn-ea"/>
                <a:cs typeface="+mn-cs"/>
              </a:defRPr>
            </a:lvl4pPr>
            <a:lvl5pPr marL="3047924" lvl="4" indent="-457189" algn="l" defTabSz="914400" rtl="0" eaLnBrk="1" latinLnBrk="0" hangingPunct="1">
              <a:lnSpc>
                <a:spcPct val="90000"/>
              </a:lnSpc>
              <a:spcBef>
                <a:spcPts val="500"/>
              </a:spcBef>
              <a:spcAft>
                <a:spcPts val="0"/>
              </a:spcAft>
              <a:buClr>
                <a:schemeClr val="dk1"/>
              </a:buClr>
              <a:buSzPts val="1800"/>
              <a:buFont typeface="Arial" panose="020B0604020202020204" pitchFamily="34" charset="0"/>
              <a:buChar char="•"/>
              <a:defRPr sz="1800" kern="1200">
                <a:solidFill>
                  <a:schemeClr val="tx1"/>
                </a:solidFill>
                <a:latin typeface="+mn-lt"/>
                <a:ea typeface="+mn-ea"/>
                <a:cs typeface="+mn-cs"/>
              </a:defRPr>
            </a:lvl5pPr>
            <a:lvl6pPr marL="3657509" lvl="5" indent="-457189" algn="l" defTabSz="914400" rtl="0" eaLnBrk="1" latinLnBrk="0" hangingPunct="1">
              <a:lnSpc>
                <a:spcPct val="90000"/>
              </a:lnSpc>
              <a:spcBef>
                <a:spcPts val="500"/>
              </a:spcBef>
              <a:spcAft>
                <a:spcPts val="0"/>
              </a:spcAft>
              <a:buClr>
                <a:schemeClr val="dk1"/>
              </a:buClr>
              <a:buSzPts val="1800"/>
              <a:buFont typeface="Arial" panose="020B0604020202020204" pitchFamily="34" charset="0"/>
              <a:buChar char="•"/>
              <a:defRPr sz="1800" kern="1200">
                <a:solidFill>
                  <a:schemeClr val="tx1"/>
                </a:solidFill>
                <a:latin typeface="+mn-lt"/>
                <a:ea typeface="+mn-ea"/>
                <a:cs typeface="+mn-cs"/>
              </a:defRPr>
            </a:lvl6pPr>
            <a:lvl7pPr marL="4267093" lvl="6" indent="-457189" algn="l" defTabSz="914400" rtl="0" eaLnBrk="1" latinLnBrk="0" hangingPunct="1">
              <a:lnSpc>
                <a:spcPct val="90000"/>
              </a:lnSpc>
              <a:spcBef>
                <a:spcPts val="500"/>
              </a:spcBef>
              <a:spcAft>
                <a:spcPts val="0"/>
              </a:spcAft>
              <a:buClr>
                <a:schemeClr val="dk1"/>
              </a:buClr>
              <a:buSzPts val="1800"/>
              <a:buFont typeface="Arial" panose="020B0604020202020204" pitchFamily="34" charset="0"/>
              <a:buChar char="•"/>
              <a:defRPr sz="1800" kern="1200">
                <a:solidFill>
                  <a:schemeClr val="tx1"/>
                </a:solidFill>
                <a:latin typeface="+mn-lt"/>
                <a:ea typeface="+mn-ea"/>
                <a:cs typeface="+mn-cs"/>
              </a:defRPr>
            </a:lvl7pPr>
            <a:lvl8pPr marL="4876678" lvl="7" indent="-457189" algn="l" defTabSz="914400" rtl="0" eaLnBrk="1" latinLnBrk="0" hangingPunct="1">
              <a:lnSpc>
                <a:spcPct val="90000"/>
              </a:lnSpc>
              <a:spcBef>
                <a:spcPts val="500"/>
              </a:spcBef>
              <a:spcAft>
                <a:spcPts val="0"/>
              </a:spcAft>
              <a:buClr>
                <a:schemeClr val="dk1"/>
              </a:buClr>
              <a:buSzPts val="1800"/>
              <a:buFont typeface="Arial" panose="020B0604020202020204" pitchFamily="34" charset="0"/>
              <a:buChar char="•"/>
              <a:defRPr sz="1800" kern="1200">
                <a:solidFill>
                  <a:schemeClr val="tx1"/>
                </a:solidFill>
                <a:latin typeface="+mn-lt"/>
                <a:ea typeface="+mn-ea"/>
                <a:cs typeface="+mn-cs"/>
              </a:defRPr>
            </a:lvl8pPr>
            <a:lvl9pPr marL="5486263" lvl="8" indent="-457189" algn="l" defTabSz="914400" rtl="0" eaLnBrk="1" latinLnBrk="0" hangingPunct="1">
              <a:lnSpc>
                <a:spcPct val="90000"/>
              </a:lnSpc>
              <a:spcBef>
                <a:spcPts val="500"/>
              </a:spcBef>
              <a:spcAft>
                <a:spcPts val="0"/>
              </a:spcAft>
              <a:buClr>
                <a:schemeClr val="dk1"/>
              </a:buClr>
              <a:buSzPts val="1800"/>
              <a:buFont typeface="Arial" panose="020B0604020202020204" pitchFamily="34" charset="0"/>
              <a:buChar char="•"/>
              <a:defRPr sz="1800" kern="1200">
                <a:solidFill>
                  <a:schemeClr val="tx1"/>
                </a:solidFill>
                <a:latin typeface="+mn-lt"/>
                <a:ea typeface="+mn-ea"/>
                <a:cs typeface="+mn-cs"/>
              </a:defRPr>
            </a:lvl9pPr>
          </a:lstStyle>
          <a:p>
            <a:r>
              <a:rPr lang="en-US" dirty="0"/>
              <a:t>Please let us know what tools could be used to improve our pipeline</a:t>
            </a:r>
          </a:p>
          <a:p>
            <a:pPr marL="152396" indent="0">
              <a:buNone/>
            </a:pPr>
            <a:endParaRPr lang="en-US" dirty="0"/>
          </a:p>
          <a:p>
            <a:r>
              <a:rPr lang="en-US" dirty="0"/>
              <a:t>Thanks!</a:t>
            </a:r>
          </a:p>
        </p:txBody>
      </p:sp>
    </p:spTree>
    <p:extLst>
      <p:ext uri="{BB962C8B-B14F-4D97-AF65-F5344CB8AC3E}">
        <p14:creationId xmlns:p14="http://schemas.microsoft.com/office/powerpoint/2010/main" val="380748189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5BE734-9D27-7179-A63D-ED67AD78C523}"/>
              </a:ext>
            </a:extLst>
          </p:cNvPr>
          <p:cNvSpPr>
            <a:spLocks noGrp="1"/>
          </p:cNvSpPr>
          <p:nvPr>
            <p:ph type="title"/>
          </p:nvPr>
        </p:nvSpPr>
        <p:spPr>
          <a:xfrm>
            <a:off x="328748" y="1305652"/>
            <a:ext cx="3929743" cy="2025378"/>
          </a:xfrm>
        </p:spPr>
        <p:txBody>
          <a:bodyPr>
            <a:normAutofit fontScale="90000"/>
          </a:bodyPr>
          <a:lstStyle/>
          <a:p>
            <a:r>
              <a:rPr lang="en-US" dirty="0"/>
              <a:t>Q1:</a:t>
            </a:r>
            <a:br>
              <a:rPr lang="en-US" dirty="0"/>
            </a:br>
            <a:br>
              <a:rPr lang="en-US" i="1" dirty="0"/>
            </a:br>
            <a:r>
              <a:rPr lang="en-US" i="1" dirty="0"/>
              <a:t>What went wrong with this sample?</a:t>
            </a:r>
            <a:endParaRPr lang="en-US" dirty="0"/>
          </a:p>
        </p:txBody>
      </p:sp>
      <p:pic>
        <p:nvPicPr>
          <p:cNvPr id="5" name="Picture 4">
            <a:extLst>
              <a:ext uri="{FF2B5EF4-FFF2-40B4-BE49-F238E27FC236}">
                <a16:creationId xmlns:a16="http://schemas.microsoft.com/office/drawing/2014/main" id="{65B9DBAB-C81D-8F8A-F583-8EBD9C4F137E}"/>
              </a:ext>
            </a:extLst>
          </p:cNvPr>
          <p:cNvPicPr>
            <a:picLocks noChangeAspect="1"/>
          </p:cNvPicPr>
          <p:nvPr/>
        </p:nvPicPr>
        <p:blipFill>
          <a:blip r:embed="rId2"/>
          <a:stretch>
            <a:fillRect/>
          </a:stretch>
        </p:blipFill>
        <p:spPr>
          <a:xfrm>
            <a:off x="4532811" y="-280852"/>
            <a:ext cx="5117036" cy="7419703"/>
          </a:xfrm>
          <a:prstGeom prst="rect">
            <a:avLst/>
          </a:prstGeom>
        </p:spPr>
      </p:pic>
    </p:spTree>
    <p:extLst>
      <p:ext uri="{BB962C8B-B14F-4D97-AF65-F5344CB8AC3E}">
        <p14:creationId xmlns:p14="http://schemas.microsoft.com/office/powerpoint/2010/main" val="15891201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4146E28D-2BD8-BA49-B45A-2BCA309DA2DF}"/>
              </a:ext>
            </a:extLst>
          </p:cNvPr>
          <p:cNvSpPr>
            <a:spLocks noGrp="1"/>
          </p:cNvSpPr>
          <p:nvPr>
            <p:ph type="title"/>
          </p:nvPr>
        </p:nvSpPr>
        <p:spPr>
          <a:xfrm>
            <a:off x="339412" y="418245"/>
            <a:ext cx="12027877" cy="1325563"/>
          </a:xfrm>
        </p:spPr>
        <p:txBody>
          <a:bodyPr>
            <a:normAutofit fontScale="90000"/>
          </a:bodyPr>
          <a:lstStyle/>
          <a:p>
            <a:r>
              <a:rPr lang="en-US" sz="4000" dirty="0"/>
              <a:t>I. How we generate SAGs &amp; annotations</a:t>
            </a:r>
            <a:br>
              <a:rPr lang="en-US" sz="4000" dirty="0"/>
            </a:br>
            <a:br>
              <a:rPr lang="en-US" sz="4000" dirty="0"/>
            </a:br>
            <a:r>
              <a:rPr lang="en-US" sz="4000" dirty="0"/>
              <a:t>II. Where to find these files</a:t>
            </a:r>
          </a:p>
        </p:txBody>
      </p:sp>
      <p:sp>
        <p:nvSpPr>
          <p:cNvPr id="14" name="Rectangle 13">
            <a:extLst>
              <a:ext uri="{FF2B5EF4-FFF2-40B4-BE49-F238E27FC236}">
                <a16:creationId xmlns:a16="http://schemas.microsoft.com/office/drawing/2014/main" id="{E715DD7C-0718-EB41-B197-A0A709A0B170}"/>
              </a:ext>
            </a:extLst>
          </p:cNvPr>
          <p:cNvSpPr/>
          <p:nvPr/>
        </p:nvSpPr>
        <p:spPr>
          <a:xfrm>
            <a:off x="6251341" y="1919090"/>
            <a:ext cx="3062890" cy="523220"/>
          </a:xfrm>
          <a:prstGeom prst="rect">
            <a:avLst/>
          </a:prstGeom>
        </p:spPr>
        <p:txBody>
          <a:bodyPr wrap="none">
            <a:spAutoFit/>
          </a:bodyPr>
          <a:lstStyle/>
          <a:p>
            <a:r>
              <a:rPr lang="en-US" sz="2800" dirty="0">
                <a:latin typeface="+mj-lt"/>
              </a:rPr>
              <a:t>Plate name: AG-910</a:t>
            </a:r>
            <a:endParaRPr lang="en-US" sz="2800" b="1" dirty="0">
              <a:latin typeface="+mj-lt"/>
            </a:endParaRPr>
          </a:p>
        </p:txBody>
      </p:sp>
      <p:sp>
        <p:nvSpPr>
          <p:cNvPr id="15" name="TextBox 14">
            <a:extLst>
              <a:ext uri="{FF2B5EF4-FFF2-40B4-BE49-F238E27FC236}">
                <a16:creationId xmlns:a16="http://schemas.microsoft.com/office/drawing/2014/main" id="{7E33BE92-525A-E147-B014-79AC7789E5CC}"/>
              </a:ext>
            </a:extLst>
          </p:cNvPr>
          <p:cNvSpPr txBox="1"/>
          <p:nvPr/>
        </p:nvSpPr>
        <p:spPr>
          <a:xfrm>
            <a:off x="339412" y="2419923"/>
            <a:ext cx="4448167" cy="3046988"/>
          </a:xfrm>
          <a:prstGeom prst="rect">
            <a:avLst/>
          </a:prstGeom>
          <a:noFill/>
        </p:spPr>
        <p:txBody>
          <a:bodyPr wrap="square" rtlCol="0">
            <a:spAutoFit/>
          </a:bodyPr>
          <a:lstStyle/>
          <a:p>
            <a:r>
              <a:rPr lang="en-US" sz="2400" dirty="0"/>
              <a:t>We name SAGs like:</a:t>
            </a:r>
          </a:p>
          <a:p>
            <a:endParaRPr lang="en-US" sz="2400" dirty="0"/>
          </a:p>
          <a:p>
            <a:r>
              <a:rPr lang="en-US" sz="2400" dirty="0"/>
              <a:t>	AG-910-A01</a:t>
            </a:r>
          </a:p>
          <a:p>
            <a:r>
              <a:rPr lang="en-US" sz="2400" dirty="0"/>
              <a:t>	AG-910-A02</a:t>
            </a:r>
          </a:p>
          <a:p>
            <a:r>
              <a:rPr lang="en-US" sz="2400" dirty="0"/>
              <a:t>	AG-910-A03</a:t>
            </a:r>
          </a:p>
          <a:p>
            <a:endParaRPr lang="en-US" dirty="0"/>
          </a:p>
          <a:p>
            <a:r>
              <a:rPr lang="en-US" dirty="0">
                <a:solidFill>
                  <a:schemeClr val="bg1"/>
                </a:solidFill>
              </a:rPr>
              <a:t>We’ve generated &gt;200,000 SAGs, across 100s of plates.</a:t>
            </a:r>
          </a:p>
          <a:p>
            <a:r>
              <a:rPr lang="en-US" dirty="0">
                <a:solidFill>
                  <a:schemeClr val="bg1"/>
                </a:solidFill>
              </a:rPr>
              <a:t>So it’s important to keep the data organized.</a:t>
            </a:r>
          </a:p>
        </p:txBody>
      </p:sp>
      <p:pic>
        <p:nvPicPr>
          <p:cNvPr id="1028" name="Picture 4">
            <a:extLst>
              <a:ext uri="{FF2B5EF4-FFF2-40B4-BE49-F238E27FC236}">
                <a16:creationId xmlns:a16="http://schemas.microsoft.com/office/drawing/2014/main" id="{5F7AE0B9-E3A9-ED20-A0FE-0C090C06A5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61072" y="2617593"/>
            <a:ext cx="5443429" cy="3640969"/>
          </a:xfrm>
          <a:prstGeom prst="rect">
            <a:avLst/>
          </a:prstGeom>
          <a:noFill/>
          <a:extLst>
            <a:ext uri="{909E8E84-426E-40DD-AFC4-6F175D3DCCD1}">
              <a14:hiddenFill xmlns:a14="http://schemas.microsoft.com/office/drawing/2010/main">
                <a:solidFill>
                  <a:srgbClr val="FFFFFF"/>
                </a:solidFill>
              </a14:hiddenFill>
            </a:ext>
          </a:extLst>
        </p:spPr>
      </p:pic>
      <p:sp>
        <p:nvSpPr>
          <p:cNvPr id="16" name="Left Brace 15">
            <a:extLst>
              <a:ext uri="{FF2B5EF4-FFF2-40B4-BE49-F238E27FC236}">
                <a16:creationId xmlns:a16="http://schemas.microsoft.com/office/drawing/2014/main" id="{99924EEF-37C6-FFD8-6918-6C080A63107D}"/>
              </a:ext>
            </a:extLst>
          </p:cNvPr>
          <p:cNvSpPr/>
          <p:nvPr/>
        </p:nvSpPr>
        <p:spPr>
          <a:xfrm rot="16200000">
            <a:off x="1524002" y="4062338"/>
            <a:ext cx="502024" cy="894911"/>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Left Brace 16">
            <a:extLst>
              <a:ext uri="{FF2B5EF4-FFF2-40B4-BE49-F238E27FC236}">
                <a16:creationId xmlns:a16="http://schemas.microsoft.com/office/drawing/2014/main" id="{4917E400-6F32-2480-3912-2A619BF526CC}"/>
              </a:ext>
            </a:extLst>
          </p:cNvPr>
          <p:cNvSpPr/>
          <p:nvPr/>
        </p:nvSpPr>
        <p:spPr>
          <a:xfrm rot="16200000">
            <a:off x="2313914" y="4276167"/>
            <a:ext cx="502024" cy="499992"/>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TextBox 17">
            <a:extLst>
              <a:ext uri="{FF2B5EF4-FFF2-40B4-BE49-F238E27FC236}">
                <a16:creationId xmlns:a16="http://schemas.microsoft.com/office/drawing/2014/main" id="{5403839A-2E46-D40B-3DE3-28BDA46354ED}"/>
              </a:ext>
            </a:extLst>
          </p:cNvPr>
          <p:cNvSpPr txBox="1"/>
          <p:nvPr/>
        </p:nvSpPr>
        <p:spPr>
          <a:xfrm>
            <a:off x="1415646" y="4777175"/>
            <a:ext cx="1613647" cy="369332"/>
          </a:xfrm>
          <a:prstGeom prst="rect">
            <a:avLst/>
          </a:prstGeom>
          <a:noFill/>
        </p:spPr>
        <p:txBody>
          <a:bodyPr wrap="square" rtlCol="0">
            <a:spAutoFit/>
          </a:bodyPr>
          <a:lstStyle/>
          <a:p>
            <a:r>
              <a:rPr lang="en-US" dirty="0"/>
              <a:t>Plate        Well</a:t>
            </a:r>
          </a:p>
        </p:txBody>
      </p:sp>
    </p:spTree>
    <p:extLst>
      <p:ext uri="{BB962C8B-B14F-4D97-AF65-F5344CB8AC3E}">
        <p14:creationId xmlns:p14="http://schemas.microsoft.com/office/powerpoint/2010/main" val="75644913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5BE734-9D27-7179-A63D-ED67AD78C523}"/>
              </a:ext>
            </a:extLst>
          </p:cNvPr>
          <p:cNvSpPr>
            <a:spLocks noGrp="1"/>
          </p:cNvSpPr>
          <p:nvPr>
            <p:ph type="title"/>
          </p:nvPr>
        </p:nvSpPr>
        <p:spPr>
          <a:xfrm>
            <a:off x="328748" y="1305652"/>
            <a:ext cx="3929743" cy="2025378"/>
          </a:xfrm>
        </p:spPr>
        <p:txBody>
          <a:bodyPr>
            <a:normAutofit fontScale="90000"/>
          </a:bodyPr>
          <a:lstStyle/>
          <a:p>
            <a:r>
              <a:rPr lang="en-US" dirty="0"/>
              <a:t>Q2:</a:t>
            </a:r>
            <a:br>
              <a:rPr lang="en-US" dirty="0"/>
            </a:br>
            <a:br>
              <a:rPr lang="en-US" i="1" dirty="0"/>
            </a:br>
            <a:r>
              <a:rPr lang="en-US" i="1" dirty="0"/>
              <a:t>What went wrong with this sample?</a:t>
            </a:r>
            <a:endParaRPr lang="en-US" dirty="0"/>
          </a:p>
        </p:txBody>
      </p:sp>
      <p:pic>
        <p:nvPicPr>
          <p:cNvPr id="4" name="Picture 3">
            <a:extLst>
              <a:ext uri="{FF2B5EF4-FFF2-40B4-BE49-F238E27FC236}">
                <a16:creationId xmlns:a16="http://schemas.microsoft.com/office/drawing/2014/main" id="{2E247937-EA56-4ACD-48F4-F6430FE996D5}"/>
              </a:ext>
            </a:extLst>
          </p:cNvPr>
          <p:cNvPicPr>
            <a:picLocks noChangeAspect="1"/>
          </p:cNvPicPr>
          <p:nvPr/>
        </p:nvPicPr>
        <p:blipFill>
          <a:blip r:embed="rId2"/>
          <a:stretch>
            <a:fillRect/>
          </a:stretch>
        </p:blipFill>
        <p:spPr>
          <a:xfrm>
            <a:off x="4288973" y="-308721"/>
            <a:ext cx="5203822" cy="7545543"/>
          </a:xfrm>
          <a:prstGeom prst="rect">
            <a:avLst/>
          </a:prstGeom>
        </p:spPr>
      </p:pic>
    </p:spTree>
    <p:extLst>
      <p:ext uri="{BB962C8B-B14F-4D97-AF65-F5344CB8AC3E}">
        <p14:creationId xmlns:p14="http://schemas.microsoft.com/office/powerpoint/2010/main" val="318009566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5BE734-9D27-7179-A63D-ED67AD78C523}"/>
              </a:ext>
            </a:extLst>
          </p:cNvPr>
          <p:cNvSpPr>
            <a:spLocks noGrp="1"/>
          </p:cNvSpPr>
          <p:nvPr>
            <p:ph type="title"/>
          </p:nvPr>
        </p:nvSpPr>
        <p:spPr>
          <a:xfrm>
            <a:off x="328748" y="1305652"/>
            <a:ext cx="3929743" cy="2025378"/>
          </a:xfrm>
        </p:spPr>
        <p:txBody>
          <a:bodyPr>
            <a:normAutofit fontScale="90000"/>
          </a:bodyPr>
          <a:lstStyle/>
          <a:p>
            <a:r>
              <a:rPr lang="en-US" dirty="0"/>
              <a:t>Q3:</a:t>
            </a:r>
            <a:br>
              <a:rPr lang="en-US" dirty="0"/>
            </a:br>
            <a:br>
              <a:rPr lang="en-US" i="1" dirty="0"/>
            </a:br>
            <a:r>
              <a:rPr lang="en-US" i="1" dirty="0"/>
              <a:t>What went wrong with this sample?</a:t>
            </a:r>
            <a:endParaRPr lang="en-US" dirty="0"/>
          </a:p>
        </p:txBody>
      </p:sp>
      <p:pic>
        <p:nvPicPr>
          <p:cNvPr id="5" name="Picture 4">
            <a:extLst>
              <a:ext uri="{FF2B5EF4-FFF2-40B4-BE49-F238E27FC236}">
                <a16:creationId xmlns:a16="http://schemas.microsoft.com/office/drawing/2014/main" id="{5F9A7ABD-D3CE-F867-70A6-A59771EBC9EA}"/>
              </a:ext>
            </a:extLst>
          </p:cNvPr>
          <p:cNvPicPr>
            <a:picLocks noChangeAspect="1"/>
          </p:cNvPicPr>
          <p:nvPr/>
        </p:nvPicPr>
        <p:blipFill>
          <a:blip r:embed="rId2"/>
          <a:stretch>
            <a:fillRect/>
          </a:stretch>
        </p:blipFill>
        <p:spPr>
          <a:xfrm>
            <a:off x="4558937" y="-318080"/>
            <a:ext cx="5120640" cy="7424928"/>
          </a:xfrm>
          <a:prstGeom prst="rect">
            <a:avLst/>
          </a:prstGeom>
        </p:spPr>
      </p:pic>
    </p:spTree>
    <p:extLst>
      <p:ext uri="{BB962C8B-B14F-4D97-AF65-F5344CB8AC3E}">
        <p14:creationId xmlns:p14="http://schemas.microsoft.com/office/powerpoint/2010/main" val="31236147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5BE734-9D27-7179-A63D-ED67AD78C523}"/>
              </a:ext>
            </a:extLst>
          </p:cNvPr>
          <p:cNvSpPr>
            <a:spLocks noGrp="1"/>
          </p:cNvSpPr>
          <p:nvPr>
            <p:ph type="title"/>
          </p:nvPr>
        </p:nvSpPr>
        <p:spPr>
          <a:xfrm>
            <a:off x="328748" y="1305652"/>
            <a:ext cx="3929743" cy="2025378"/>
          </a:xfrm>
        </p:spPr>
        <p:txBody>
          <a:bodyPr>
            <a:normAutofit fontScale="90000"/>
          </a:bodyPr>
          <a:lstStyle/>
          <a:p>
            <a:r>
              <a:rPr lang="en-US" dirty="0"/>
              <a:t>Q4:</a:t>
            </a:r>
            <a:br>
              <a:rPr lang="en-US" dirty="0"/>
            </a:br>
            <a:br>
              <a:rPr lang="en-US" i="1" dirty="0"/>
            </a:br>
            <a:r>
              <a:rPr lang="en-US" i="1" dirty="0"/>
              <a:t>What went wrong with this sample?</a:t>
            </a:r>
            <a:endParaRPr lang="en-US" dirty="0"/>
          </a:p>
        </p:txBody>
      </p:sp>
      <p:pic>
        <p:nvPicPr>
          <p:cNvPr id="5" name="Picture 4">
            <a:extLst>
              <a:ext uri="{FF2B5EF4-FFF2-40B4-BE49-F238E27FC236}">
                <a16:creationId xmlns:a16="http://schemas.microsoft.com/office/drawing/2014/main" id="{048DA5B8-7367-9E43-E756-092239C123BD}"/>
              </a:ext>
            </a:extLst>
          </p:cNvPr>
          <p:cNvPicPr>
            <a:picLocks noChangeAspect="1"/>
          </p:cNvPicPr>
          <p:nvPr/>
        </p:nvPicPr>
        <p:blipFill>
          <a:blip r:embed="rId2"/>
          <a:stretch>
            <a:fillRect/>
          </a:stretch>
        </p:blipFill>
        <p:spPr>
          <a:xfrm>
            <a:off x="4384315" y="-313509"/>
            <a:ext cx="5135054" cy="7445829"/>
          </a:xfrm>
          <a:prstGeom prst="rect">
            <a:avLst/>
          </a:prstGeom>
        </p:spPr>
      </p:pic>
    </p:spTree>
    <p:extLst>
      <p:ext uri="{BB962C8B-B14F-4D97-AF65-F5344CB8AC3E}">
        <p14:creationId xmlns:p14="http://schemas.microsoft.com/office/powerpoint/2010/main" val="301974073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5BE734-9D27-7179-A63D-ED67AD78C523}"/>
              </a:ext>
            </a:extLst>
          </p:cNvPr>
          <p:cNvSpPr>
            <a:spLocks noGrp="1"/>
          </p:cNvSpPr>
          <p:nvPr>
            <p:ph type="title"/>
          </p:nvPr>
        </p:nvSpPr>
        <p:spPr>
          <a:xfrm>
            <a:off x="328748" y="1305652"/>
            <a:ext cx="3929743" cy="2025378"/>
          </a:xfrm>
        </p:spPr>
        <p:txBody>
          <a:bodyPr>
            <a:normAutofit fontScale="90000"/>
          </a:bodyPr>
          <a:lstStyle/>
          <a:p>
            <a:r>
              <a:rPr lang="en-US" u="sng" dirty="0"/>
              <a:t>Bonus</a:t>
            </a:r>
            <a:r>
              <a:rPr lang="en-US" dirty="0"/>
              <a:t> Q5:</a:t>
            </a:r>
            <a:br>
              <a:rPr lang="en-US" dirty="0"/>
            </a:br>
            <a:br>
              <a:rPr lang="en-US" i="1" dirty="0"/>
            </a:br>
            <a:r>
              <a:rPr lang="en-US" i="1" dirty="0"/>
              <a:t>What went wrong with this sample?</a:t>
            </a:r>
            <a:endParaRPr lang="en-US" dirty="0"/>
          </a:p>
        </p:txBody>
      </p:sp>
      <p:pic>
        <p:nvPicPr>
          <p:cNvPr id="4" name="Picture 3">
            <a:extLst>
              <a:ext uri="{FF2B5EF4-FFF2-40B4-BE49-F238E27FC236}">
                <a16:creationId xmlns:a16="http://schemas.microsoft.com/office/drawing/2014/main" id="{313DE0E4-EE59-BA32-9754-CDFF9D511AAA}"/>
              </a:ext>
            </a:extLst>
          </p:cNvPr>
          <p:cNvPicPr>
            <a:picLocks noChangeAspect="1"/>
          </p:cNvPicPr>
          <p:nvPr/>
        </p:nvPicPr>
        <p:blipFill>
          <a:blip r:embed="rId2"/>
          <a:stretch>
            <a:fillRect/>
          </a:stretch>
        </p:blipFill>
        <p:spPr>
          <a:xfrm>
            <a:off x="4258491" y="-313509"/>
            <a:ext cx="5104424" cy="7401415"/>
          </a:xfrm>
          <a:prstGeom prst="rect">
            <a:avLst/>
          </a:prstGeom>
        </p:spPr>
      </p:pic>
    </p:spTree>
    <p:extLst>
      <p:ext uri="{BB962C8B-B14F-4D97-AF65-F5344CB8AC3E}">
        <p14:creationId xmlns:p14="http://schemas.microsoft.com/office/powerpoint/2010/main" val="238495235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9D22773-E192-CE44-AF62-1F3EB056B6D9}"/>
              </a:ext>
            </a:extLst>
          </p:cNvPr>
          <p:cNvSpPr txBox="1">
            <a:spLocks/>
          </p:cNvSpPr>
          <p:nvPr/>
        </p:nvSpPr>
        <p:spPr>
          <a:xfrm>
            <a:off x="-27409" y="0"/>
            <a:ext cx="6094430" cy="2329132"/>
          </a:xfrm>
          <a:prstGeom prst="rect">
            <a:avLst/>
          </a:prstGeom>
          <a:noFill/>
          <a:ln>
            <a:noFill/>
          </a:ln>
        </p:spPr>
        <p:txBody>
          <a:bodyPr spcFirstLastPara="1" vert="horz" wrap="square" lIns="91425" tIns="45700" rIns="91425" bIns="45700" rtlCol="0" anchor="ctr" anchorCtr="0">
            <a:normAutofit/>
          </a:bodyPr>
          <a:lstStyle>
            <a:lvl1pPr lvl="0" algn="l" defTabSz="914400" rtl="0" eaLnBrk="1" latinLnBrk="0" hangingPunct="1">
              <a:lnSpc>
                <a:spcPct val="90000"/>
              </a:lnSpc>
              <a:spcBef>
                <a:spcPts val="0"/>
              </a:spcBef>
              <a:spcAft>
                <a:spcPts val="0"/>
              </a:spcAft>
              <a:buClr>
                <a:srgbClr val="064170"/>
              </a:buClr>
              <a:buSzPts val="1800"/>
              <a:buNone/>
              <a:defRPr sz="4400" kern="1200">
                <a:solidFill>
                  <a:schemeClr val="tx1"/>
                </a:solidFill>
                <a:latin typeface="+mj-lt"/>
                <a:ea typeface="+mj-ea"/>
                <a:cs typeface="+mj-c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en-US" b="1" dirty="0"/>
              <a:t> Summary table</a:t>
            </a:r>
            <a:endParaRPr lang="en-US" dirty="0"/>
          </a:p>
          <a:p>
            <a:endParaRPr lang="en-US" dirty="0"/>
          </a:p>
        </p:txBody>
      </p:sp>
      <p:pic>
        <p:nvPicPr>
          <p:cNvPr id="3" name="Picture 2">
            <a:extLst>
              <a:ext uri="{FF2B5EF4-FFF2-40B4-BE49-F238E27FC236}">
                <a16:creationId xmlns:a16="http://schemas.microsoft.com/office/drawing/2014/main" id="{D5F34542-F5B5-5D43-AEB9-9B657AE088C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30503" y="0"/>
            <a:ext cx="4862945" cy="6852404"/>
          </a:xfrm>
          <a:prstGeom prst="rect">
            <a:avLst/>
          </a:prstGeom>
        </p:spPr>
      </p:pic>
      <p:pic>
        <p:nvPicPr>
          <p:cNvPr id="2" name="Content Placeholder 4">
            <a:extLst>
              <a:ext uri="{FF2B5EF4-FFF2-40B4-BE49-F238E27FC236}">
                <a16:creationId xmlns:a16="http://schemas.microsoft.com/office/drawing/2014/main" id="{0312AC62-BA21-4E7C-8727-E9CB0FE9030E}"/>
              </a:ext>
            </a:extLst>
          </p:cNvPr>
          <p:cNvPicPr>
            <a:picLocks noChangeAspect="1"/>
          </p:cNvPicPr>
          <p:nvPr/>
        </p:nvPicPr>
        <p:blipFill rotWithShape="1">
          <a:blip r:embed="rId4"/>
          <a:srcRect l="18121" t="23131" r="17741" b="29743"/>
          <a:stretch/>
        </p:blipFill>
        <p:spPr>
          <a:xfrm>
            <a:off x="6096000" y="188196"/>
            <a:ext cx="1076545" cy="855128"/>
          </a:xfrm>
          <a:prstGeom prst="rect">
            <a:avLst/>
          </a:prstGeom>
          <a:noFill/>
          <a:ln>
            <a:noFill/>
          </a:ln>
        </p:spPr>
      </p:pic>
      <p:sp>
        <p:nvSpPr>
          <p:cNvPr id="5" name="Rectangle 4">
            <a:extLst>
              <a:ext uri="{FF2B5EF4-FFF2-40B4-BE49-F238E27FC236}">
                <a16:creationId xmlns:a16="http://schemas.microsoft.com/office/drawing/2014/main" id="{CDB5BD23-656C-7962-8D74-E6DDC0964F74}"/>
              </a:ext>
            </a:extLst>
          </p:cNvPr>
          <p:cNvSpPr/>
          <p:nvPr/>
        </p:nvSpPr>
        <p:spPr>
          <a:xfrm>
            <a:off x="6342635" y="431094"/>
            <a:ext cx="572593" cy="369332"/>
          </a:xfrm>
          <a:prstGeom prst="rect">
            <a:avLst/>
          </a:prstGeom>
        </p:spPr>
        <p:txBody>
          <a:bodyPr wrap="none">
            <a:spAutoFit/>
          </a:bodyPr>
          <a:lstStyle/>
          <a:p>
            <a:r>
              <a:rPr lang="en-US" dirty="0">
                <a:latin typeface="Century Gothic" panose="020B0502020202020204" pitchFamily="34" charset="0"/>
              </a:rPr>
              <a:t>{ID}</a:t>
            </a:r>
          </a:p>
        </p:txBody>
      </p:sp>
      <p:sp>
        <p:nvSpPr>
          <p:cNvPr id="7" name="TextBox 6">
            <a:extLst>
              <a:ext uri="{FF2B5EF4-FFF2-40B4-BE49-F238E27FC236}">
                <a16:creationId xmlns:a16="http://schemas.microsoft.com/office/drawing/2014/main" id="{DA8A5A91-D918-59D6-8ACD-1CF0DED18E5E}"/>
              </a:ext>
            </a:extLst>
          </p:cNvPr>
          <p:cNvSpPr txBox="1"/>
          <p:nvPr/>
        </p:nvSpPr>
        <p:spPr>
          <a:xfrm>
            <a:off x="406394" y="2202698"/>
            <a:ext cx="6242368" cy="738664"/>
          </a:xfrm>
          <a:prstGeom prst="rect">
            <a:avLst/>
          </a:prstGeom>
          <a:noFill/>
        </p:spPr>
        <p:txBody>
          <a:bodyPr wrap="square" rtlCol="0">
            <a:spAutoFit/>
          </a:bodyPr>
          <a:lstStyle/>
          <a:p>
            <a:r>
              <a:rPr lang="en-US" sz="2400" dirty="0"/>
              <a:t>Aggregates metrics from FACS, QC &amp; annotation</a:t>
            </a:r>
          </a:p>
          <a:p>
            <a:endParaRPr lang="en-US" dirty="0"/>
          </a:p>
        </p:txBody>
      </p:sp>
    </p:spTree>
    <p:extLst>
      <p:ext uri="{BB962C8B-B14F-4D97-AF65-F5344CB8AC3E}">
        <p14:creationId xmlns:p14="http://schemas.microsoft.com/office/powerpoint/2010/main" val="7604039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4146E28D-2BD8-BA49-B45A-2BCA309DA2DF}"/>
              </a:ext>
            </a:extLst>
          </p:cNvPr>
          <p:cNvSpPr>
            <a:spLocks noGrp="1"/>
          </p:cNvSpPr>
          <p:nvPr>
            <p:ph type="title"/>
          </p:nvPr>
        </p:nvSpPr>
        <p:spPr>
          <a:xfrm>
            <a:off x="339412" y="418245"/>
            <a:ext cx="12027877" cy="1325563"/>
          </a:xfrm>
        </p:spPr>
        <p:txBody>
          <a:bodyPr>
            <a:normAutofit fontScale="90000"/>
          </a:bodyPr>
          <a:lstStyle/>
          <a:p>
            <a:r>
              <a:rPr lang="en-US" sz="4000" dirty="0"/>
              <a:t>I. How we generate SAGs &amp; annotations</a:t>
            </a:r>
            <a:br>
              <a:rPr lang="en-US" sz="4000" dirty="0"/>
            </a:br>
            <a:br>
              <a:rPr lang="en-US" sz="4000" dirty="0"/>
            </a:br>
            <a:r>
              <a:rPr lang="en-US" sz="4000" dirty="0"/>
              <a:t>II. Where to find these files</a:t>
            </a:r>
          </a:p>
        </p:txBody>
      </p:sp>
      <p:sp>
        <p:nvSpPr>
          <p:cNvPr id="14" name="Rectangle 13">
            <a:extLst>
              <a:ext uri="{FF2B5EF4-FFF2-40B4-BE49-F238E27FC236}">
                <a16:creationId xmlns:a16="http://schemas.microsoft.com/office/drawing/2014/main" id="{E715DD7C-0718-EB41-B197-A0A709A0B170}"/>
              </a:ext>
            </a:extLst>
          </p:cNvPr>
          <p:cNvSpPr/>
          <p:nvPr/>
        </p:nvSpPr>
        <p:spPr>
          <a:xfrm>
            <a:off x="6251341" y="1919090"/>
            <a:ext cx="3062890" cy="523220"/>
          </a:xfrm>
          <a:prstGeom prst="rect">
            <a:avLst/>
          </a:prstGeom>
        </p:spPr>
        <p:txBody>
          <a:bodyPr wrap="none">
            <a:spAutoFit/>
          </a:bodyPr>
          <a:lstStyle/>
          <a:p>
            <a:r>
              <a:rPr lang="en-US" sz="2800" dirty="0">
                <a:latin typeface="+mj-lt"/>
              </a:rPr>
              <a:t>Plate name: AG-910</a:t>
            </a:r>
            <a:endParaRPr lang="en-US" sz="2800" b="1" dirty="0">
              <a:latin typeface="+mj-lt"/>
            </a:endParaRPr>
          </a:p>
        </p:txBody>
      </p:sp>
      <p:sp>
        <p:nvSpPr>
          <p:cNvPr id="15" name="TextBox 14">
            <a:extLst>
              <a:ext uri="{FF2B5EF4-FFF2-40B4-BE49-F238E27FC236}">
                <a16:creationId xmlns:a16="http://schemas.microsoft.com/office/drawing/2014/main" id="{7E33BE92-525A-E147-B014-79AC7789E5CC}"/>
              </a:ext>
            </a:extLst>
          </p:cNvPr>
          <p:cNvSpPr txBox="1"/>
          <p:nvPr/>
        </p:nvSpPr>
        <p:spPr>
          <a:xfrm>
            <a:off x="339412" y="2085002"/>
            <a:ext cx="4465671" cy="2954655"/>
          </a:xfrm>
          <a:prstGeom prst="rect">
            <a:avLst/>
          </a:prstGeom>
          <a:noFill/>
        </p:spPr>
        <p:txBody>
          <a:bodyPr wrap="square" rtlCol="0">
            <a:spAutoFit/>
          </a:bodyPr>
          <a:lstStyle/>
          <a:p>
            <a:pPr marL="342900" indent="-342900">
              <a:buFont typeface="Arial" panose="020B0604020202020204" pitchFamily="34" charset="0"/>
              <a:buChar char="•"/>
            </a:pPr>
            <a:r>
              <a:rPr lang="en-US" sz="2400" dirty="0"/>
              <a:t>We’ve generated &gt;200,000 SAGs, across 100s of plates.</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So it’s important to keep the data organized!</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Each SAG gets its own folder</a:t>
            </a:r>
          </a:p>
          <a:p>
            <a:endParaRPr lang="en-US" dirty="0"/>
          </a:p>
        </p:txBody>
      </p:sp>
      <p:pic>
        <p:nvPicPr>
          <p:cNvPr id="1028" name="Picture 4">
            <a:extLst>
              <a:ext uri="{FF2B5EF4-FFF2-40B4-BE49-F238E27FC236}">
                <a16:creationId xmlns:a16="http://schemas.microsoft.com/office/drawing/2014/main" id="{5F7AE0B9-E3A9-ED20-A0FE-0C090C06A5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61072" y="2617593"/>
            <a:ext cx="5443429" cy="3640969"/>
          </a:xfrm>
          <a:prstGeom prst="rect">
            <a:avLst/>
          </a:prstGeom>
          <a:noFill/>
          <a:extLst>
            <a:ext uri="{909E8E84-426E-40DD-AFC4-6F175D3DCCD1}">
              <a14:hiddenFill xmlns:a14="http://schemas.microsoft.com/office/drawing/2010/main">
                <a:solidFill>
                  <a:srgbClr val="FFFFFF"/>
                </a:solidFill>
              </a14:hiddenFill>
            </a:ext>
          </a:extLst>
        </p:spPr>
      </p:pic>
      <p:pic>
        <p:nvPicPr>
          <p:cNvPr id="2" name="Content Placeholder 4">
            <a:extLst>
              <a:ext uri="{FF2B5EF4-FFF2-40B4-BE49-F238E27FC236}">
                <a16:creationId xmlns:a16="http://schemas.microsoft.com/office/drawing/2014/main" id="{12B8CE82-D0B2-10FA-C4CA-83DFAAA6A972}"/>
              </a:ext>
            </a:extLst>
          </p:cNvPr>
          <p:cNvPicPr>
            <a:picLocks noChangeAspect="1"/>
          </p:cNvPicPr>
          <p:nvPr/>
        </p:nvPicPr>
        <p:blipFill rotWithShape="1">
          <a:blip r:embed="rId4"/>
          <a:srcRect l="18121" t="23131" r="17741" b="29743"/>
          <a:stretch/>
        </p:blipFill>
        <p:spPr>
          <a:xfrm>
            <a:off x="1199817" y="5304489"/>
            <a:ext cx="1955760" cy="1553511"/>
          </a:xfrm>
          <a:prstGeom prst="rect">
            <a:avLst/>
          </a:prstGeom>
          <a:noFill/>
          <a:ln>
            <a:noFill/>
          </a:ln>
        </p:spPr>
      </p:pic>
      <p:sp>
        <p:nvSpPr>
          <p:cNvPr id="3" name="Rectangle 2">
            <a:extLst>
              <a:ext uri="{FF2B5EF4-FFF2-40B4-BE49-F238E27FC236}">
                <a16:creationId xmlns:a16="http://schemas.microsoft.com/office/drawing/2014/main" id="{BB3BE34C-86C6-ADA3-6B71-6B4D8EB78456}"/>
              </a:ext>
            </a:extLst>
          </p:cNvPr>
          <p:cNvSpPr/>
          <p:nvPr/>
        </p:nvSpPr>
        <p:spPr>
          <a:xfrm>
            <a:off x="1415309" y="6004372"/>
            <a:ext cx="1524776" cy="369332"/>
          </a:xfrm>
          <a:prstGeom prst="rect">
            <a:avLst/>
          </a:prstGeom>
        </p:spPr>
        <p:txBody>
          <a:bodyPr wrap="none">
            <a:spAutoFit/>
          </a:bodyPr>
          <a:lstStyle/>
          <a:p>
            <a:r>
              <a:rPr lang="en-US" dirty="0">
                <a:latin typeface="Century Gothic" panose="020B0502020202020204" pitchFamily="34" charset="0"/>
              </a:rPr>
              <a:t>AG-910-A01</a:t>
            </a:r>
            <a:endParaRPr lang="en-US" b="1" dirty="0">
              <a:latin typeface="Century Gothic" panose="020B0502020202020204" pitchFamily="34" charset="0"/>
            </a:endParaRPr>
          </a:p>
        </p:txBody>
      </p:sp>
    </p:spTree>
    <p:extLst>
      <p:ext uri="{BB962C8B-B14F-4D97-AF65-F5344CB8AC3E}">
        <p14:creationId xmlns:p14="http://schemas.microsoft.com/office/powerpoint/2010/main" val="33663736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4146E28D-2BD8-BA49-B45A-2BCA309DA2DF}"/>
              </a:ext>
            </a:extLst>
          </p:cNvPr>
          <p:cNvSpPr>
            <a:spLocks noGrp="1"/>
          </p:cNvSpPr>
          <p:nvPr>
            <p:ph type="title"/>
          </p:nvPr>
        </p:nvSpPr>
        <p:spPr>
          <a:xfrm>
            <a:off x="462980" y="319476"/>
            <a:ext cx="12027877" cy="1325563"/>
          </a:xfrm>
        </p:spPr>
        <p:txBody>
          <a:bodyPr>
            <a:normAutofit fontScale="90000"/>
          </a:bodyPr>
          <a:lstStyle/>
          <a:p>
            <a:br>
              <a:rPr lang="en-US" sz="4000" dirty="0"/>
            </a:br>
            <a:br>
              <a:rPr lang="en-US" sz="4000" dirty="0"/>
            </a:br>
            <a:r>
              <a:rPr lang="en-US" sz="4000" dirty="0"/>
              <a:t>II. Where to find these files</a:t>
            </a:r>
            <a:br>
              <a:rPr lang="en-US" sz="4000" dirty="0"/>
            </a:br>
            <a:r>
              <a:rPr lang="en-US" sz="4000" dirty="0">
                <a:latin typeface="TH SarabunPSK" panose="020B0500040200020003" pitchFamily="34" charset="-34"/>
                <a:cs typeface="TH SarabunPSK" panose="020B0500040200020003" pitchFamily="34" charset="-34"/>
              </a:rPr>
              <a:t>	</a:t>
            </a:r>
            <a:br>
              <a:rPr lang="en-US" sz="4000" dirty="0">
                <a:latin typeface="TH SarabunPSK" panose="020B0500040200020003" pitchFamily="34" charset="-34"/>
                <a:cs typeface="TH SarabunPSK" panose="020B0500040200020003" pitchFamily="34" charset="-34"/>
              </a:rPr>
            </a:br>
            <a:r>
              <a:rPr lang="en-US" sz="4000" dirty="0">
                <a:latin typeface="TH SarabunPSK" panose="020B0500040200020003" pitchFamily="34" charset="-34"/>
                <a:cs typeface="TH SarabunPSK" panose="020B0500040200020003" pitchFamily="34" charset="-34"/>
              </a:rPr>
              <a:t>	/</a:t>
            </a:r>
            <a:r>
              <a:rPr lang="en-US" sz="4000" dirty="0" err="1">
                <a:latin typeface="TH SarabunPSK" panose="020B0500040200020003" pitchFamily="34" charset="-34"/>
                <a:cs typeface="TH SarabunPSK" panose="020B0500040200020003" pitchFamily="34" charset="-34"/>
              </a:rPr>
              <a:t>mnt</a:t>
            </a:r>
            <a:r>
              <a:rPr lang="en-US" sz="4000" dirty="0">
                <a:latin typeface="TH SarabunPSK" panose="020B0500040200020003" pitchFamily="34" charset="-34"/>
                <a:cs typeface="TH SarabunPSK" panose="020B0500040200020003" pitchFamily="34" charset="-34"/>
              </a:rPr>
              <a:t>/storage/data/ag-910</a:t>
            </a:r>
          </a:p>
        </p:txBody>
      </p:sp>
      <p:pic>
        <p:nvPicPr>
          <p:cNvPr id="7" name="Content Placeholder 4">
            <a:extLst>
              <a:ext uri="{FF2B5EF4-FFF2-40B4-BE49-F238E27FC236}">
                <a16:creationId xmlns:a16="http://schemas.microsoft.com/office/drawing/2014/main" id="{15A79A24-26AA-0F45-AA81-8EDA47BD95B9}"/>
              </a:ext>
            </a:extLst>
          </p:cNvPr>
          <p:cNvPicPr>
            <a:picLocks noChangeAspect="1"/>
          </p:cNvPicPr>
          <p:nvPr/>
        </p:nvPicPr>
        <p:blipFill rotWithShape="1">
          <a:blip r:embed="rId3"/>
          <a:srcRect l="18121" t="23131" r="17741" b="29743"/>
          <a:stretch/>
        </p:blipFill>
        <p:spPr>
          <a:xfrm>
            <a:off x="7045854" y="1206381"/>
            <a:ext cx="2378944" cy="1889657"/>
          </a:xfrm>
          <a:prstGeom prst="rect">
            <a:avLst/>
          </a:prstGeom>
          <a:noFill/>
          <a:ln>
            <a:noFill/>
          </a:ln>
        </p:spPr>
      </p:pic>
      <p:sp>
        <p:nvSpPr>
          <p:cNvPr id="14" name="Rectangle 13">
            <a:extLst>
              <a:ext uri="{FF2B5EF4-FFF2-40B4-BE49-F238E27FC236}">
                <a16:creationId xmlns:a16="http://schemas.microsoft.com/office/drawing/2014/main" id="{E715DD7C-0718-EB41-B197-A0A709A0B170}"/>
              </a:ext>
            </a:extLst>
          </p:cNvPr>
          <p:cNvSpPr/>
          <p:nvPr/>
        </p:nvSpPr>
        <p:spPr>
          <a:xfrm>
            <a:off x="7472938" y="2083698"/>
            <a:ext cx="1524776" cy="369332"/>
          </a:xfrm>
          <a:prstGeom prst="rect">
            <a:avLst/>
          </a:prstGeom>
        </p:spPr>
        <p:txBody>
          <a:bodyPr wrap="none">
            <a:spAutoFit/>
          </a:bodyPr>
          <a:lstStyle/>
          <a:p>
            <a:r>
              <a:rPr lang="en-US" dirty="0">
                <a:latin typeface="Century Gothic" panose="020B0502020202020204" pitchFamily="34" charset="0"/>
              </a:rPr>
              <a:t>AG-910-A01</a:t>
            </a:r>
            <a:endParaRPr lang="en-US" b="1" dirty="0">
              <a:latin typeface="Century Gothic" panose="020B0502020202020204" pitchFamily="34" charset="0"/>
            </a:endParaRPr>
          </a:p>
        </p:txBody>
      </p:sp>
      <p:pic>
        <p:nvPicPr>
          <p:cNvPr id="4" name="Picture 3">
            <a:extLst>
              <a:ext uri="{FF2B5EF4-FFF2-40B4-BE49-F238E27FC236}">
                <a16:creationId xmlns:a16="http://schemas.microsoft.com/office/drawing/2014/main" id="{A8F9F380-F144-B4CA-9312-C7609BA65C60}"/>
              </a:ext>
            </a:extLst>
          </p:cNvPr>
          <p:cNvPicPr>
            <a:picLocks noChangeAspect="1"/>
          </p:cNvPicPr>
          <p:nvPr/>
        </p:nvPicPr>
        <p:blipFill>
          <a:blip r:embed="rId4"/>
          <a:stretch>
            <a:fillRect/>
          </a:stretch>
        </p:blipFill>
        <p:spPr>
          <a:xfrm>
            <a:off x="462980" y="2959100"/>
            <a:ext cx="5524500" cy="3898900"/>
          </a:xfrm>
          <a:prstGeom prst="rect">
            <a:avLst/>
          </a:prstGeom>
        </p:spPr>
      </p:pic>
    </p:spTree>
    <p:extLst>
      <p:ext uri="{BB962C8B-B14F-4D97-AF65-F5344CB8AC3E}">
        <p14:creationId xmlns:p14="http://schemas.microsoft.com/office/powerpoint/2010/main" val="3997546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4146E28D-2BD8-BA49-B45A-2BCA309DA2DF}"/>
              </a:ext>
            </a:extLst>
          </p:cNvPr>
          <p:cNvSpPr>
            <a:spLocks noGrp="1"/>
          </p:cNvSpPr>
          <p:nvPr>
            <p:ph type="title"/>
          </p:nvPr>
        </p:nvSpPr>
        <p:spPr>
          <a:xfrm>
            <a:off x="339412" y="-136348"/>
            <a:ext cx="12027877" cy="1325563"/>
          </a:xfrm>
        </p:spPr>
        <p:txBody>
          <a:bodyPr>
            <a:normAutofit fontScale="90000"/>
          </a:bodyPr>
          <a:lstStyle/>
          <a:p>
            <a:br>
              <a:rPr lang="en-US" sz="4000" dirty="0"/>
            </a:br>
            <a:br>
              <a:rPr lang="en-US" sz="4000" dirty="0"/>
            </a:br>
            <a:r>
              <a:rPr lang="en-US" sz="4000" dirty="0"/>
              <a:t>II. Where to find these files</a:t>
            </a:r>
          </a:p>
        </p:txBody>
      </p:sp>
      <p:pic>
        <p:nvPicPr>
          <p:cNvPr id="7" name="Content Placeholder 4">
            <a:extLst>
              <a:ext uri="{FF2B5EF4-FFF2-40B4-BE49-F238E27FC236}">
                <a16:creationId xmlns:a16="http://schemas.microsoft.com/office/drawing/2014/main" id="{15A79A24-26AA-0F45-AA81-8EDA47BD95B9}"/>
              </a:ext>
            </a:extLst>
          </p:cNvPr>
          <p:cNvPicPr>
            <a:picLocks noChangeAspect="1"/>
          </p:cNvPicPr>
          <p:nvPr/>
        </p:nvPicPr>
        <p:blipFill rotWithShape="1">
          <a:blip r:embed="rId3"/>
          <a:srcRect l="18121" t="23131" r="17741" b="29743"/>
          <a:stretch/>
        </p:blipFill>
        <p:spPr>
          <a:xfrm>
            <a:off x="7045854" y="1206381"/>
            <a:ext cx="2378944" cy="1889657"/>
          </a:xfrm>
          <a:prstGeom prst="rect">
            <a:avLst/>
          </a:prstGeom>
          <a:noFill/>
          <a:ln>
            <a:noFill/>
          </a:ln>
        </p:spPr>
      </p:pic>
      <p:pic>
        <p:nvPicPr>
          <p:cNvPr id="8" name="Picture 7">
            <a:extLst>
              <a:ext uri="{FF2B5EF4-FFF2-40B4-BE49-F238E27FC236}">
                <a16:creationId xmlns:a16="http://schemas.microsoft.com/office/drawing/2014/main" id="{4CFD5684-9F09-8B4E-B274-66C3B1554B30}"/>
              </a:ext>
            </a:extLst>
          </p:cNvPr>
          <p:cNvPicPr>
            <a:picLocks noChangeAspect="1"/>
          </p:cNvPicPr>
          <p:nvPr/>
        </p:nvPicPr>
        <p:blipFill>
          <a:blip r:embed="rId4"/>
          <a:stretch>
            <a:fillRect/>
          </a:stretch>
        </p:blipFill>
        <p:spPr>
          <a:xfrm>
            <a:off x="6470446" y="2714713"/>
            <a:ext cx="3529757" cy="2497015"/>
          </a:xfrm>
          <a:prstGeom prst="rect">
            <a:avLst/>
          </a:prstGeom>
        </p:spPr>
      </p:pic>
      <p:pic>
        <p:nvPicPr>
          <p:cNvPr id="9" name="Picture 8">
            <a:extLst>
              <a:ext uri="{FF2B5EF4-FFF2-40B4-BE49-F238E27FC236}">
                <a16:creationId xmlns:a16="http://schemas.microsoft.com/office/drawing/2014/main" id="{9C9586E6-0F66-3948-B096-3FD159355FCD}"/>
              </a:ext>
            </a:extLst>
          </p:cNvPr>
          <p:cNvPicPr>
            <a:picLocks noChangeAspect="1"/>
          </p:cNvPicPr>
          <p:nvPr/>
        </p:nvPicPr>
        <p:blipFill>
          <a:blip r:embed="rId5"/>
          <a:stretch>
            <a:fillRect/>
          </a:stretch>
        </p:blipFill>
        <p:spPr>
          <a:xfrm>
            <a:off x="8837531" y="2714711"/>
            <a:ext cx="3529758" cy="2497016"/>
          </a:xfrm>
          <a:prstGeom prst="rect">
            <a:avLst/>
          </a:prstGeom>
        </p:spPr>
      </p:pic>
      <p:pic>
        <p:nvPicPr>
          <p:cNvPr id="10" name="Picture 9">
            <a:extLst>
              <a:ext uri="{FF2B5EF4-FFF2-40B4-BE49-F238E27FC236}">
                <a16:creationId xmlns:a16="http://schemas.microsoft.com/office/drawing/2014/main" id="{5A834785-AB6D-FF42-8D39-165C831CC266}"/>
              </a:ext>
            </a:extLst>
          </p:cNvPr>
          <p:cNvPicPr>
            <a:picLocks noChangeAspect="1"/>
          </p:cNvPicPr>
          <p:nvPr/>
        </p:nvPicPr>
        <p:blipFill>
          <a:blip r:embed="rId6"/>
          <a:stretch>
            <a:fillRect/>
          </a:stretch>
        </p:blipFill>
        <p:spPr>
          <a:xfrm>
            <a:off x="4103360" y="2714711"/>
            <a:ext cx="3529760" cy="2497017"/>
          </a:xfrm>
          <a:prstGeom prst="rect">
            <a:avLst/>
          </a:prstGeom>
        </p:spPr>
      </p:pic>
      <p:sp>
        <p:nvSpPr>
          <p:cNvPr id="11" name="TextBox 10">
            <a:extLst>
              <a:ext uri="{FF2B5EF4-FFF2-40B4-BE49-F238E27FC236}">
                <a16:creationId xmlns:a16="http://schemas.microsoft.com/office/drawing/2014/main" id="{EF7C2793-6833-6F4B-87EB-240FC9A6B014}"/>
              </a:ext>
            </a:extLst>
          </p:cNvPr>
          <p:cNvSpPr txBox="1"/>
          <p:nvPr/>
        </p:nvSpPr>
        <p:spPr>
          <a:xfrm>
            <a:off x="4806461" y="4010111"/>
            <a:ext cx="3529757" cy="400110"/>
          </a:xfrm>
          <a:prstGeom prst="rect">
            <a:avLst/>
          </a:prstGeom>
          <a:noFill/>
        </p:spPr>
        <p:txBody>
          <a:bodyPr wrap="square" rtlCol="0">
            <a:spAutoFit/>
          </a:bodyPr>
          <a:lstStyle/>
          <a:p>
            <a:r>
              <a:rPr lang="en-US" sz="2000" b="1" dirty="0">
                <a:latin typeface="Century Gothic" panose="020B0502020202020204" pitchFamily="34" charset="0"/>
              </a:rPr>
              <a:t>    reads</a:t>
            </a:r>
            <a:r>
              <a:rPr lang="en-US" sz="2000" dirty="0">
                <a:latin typeface="Century Gothic" panose="020B0502020202020204" pitchFamily="34" charset="0"/>
              </a:rPr>
              <a:t>_{ID}</a:t>
            </a:r>
          </a:p>
        </p:txBody>
      </p:sp>
      <p:sp>
        <p:nvSpPr>
          <p:cNvPr id="12" name="Rectangle 11">
            <a:extLst>
              <a:ext uri="{FF2B5EF4-FFF2-40B4-BE49-F238E27FC236}">
                <a16:creationId xmlns:a16="http://schemas.microsoft.com/office/drawing/2014/main" id="{7BC04409-31BD-DA42-8745-6B9C390F58AD}"/>
              </a:ext>
            </a:extLst>
          </p:cNvPr>
          <p:cNvSpPr/>
          <p:nvPr/>
        </p:nvSpPr>
        <p:spPr>
          <a:xfrm>
            <a:off x="7738232" y="4010111"/>
            <a:ext cx="1075936" cy="369332"/>
          </a:xfrm>
          <a:prstGeom prst="rect">
            <a:avLst/>
          </a:prstGeom>
        </p:spPr>
        <p:txBody>
          <a:bodyPr wrap="none">
            <a:spAutoFit/>
          </a:bodyPr>
          <a:lstStyle/>
          <a:p>
            <a:r>
              <a:rPr lang="en-US" b="1" dirty="0">
                <a:latin typeface="Century Gothic" panose="020B0502020202020204" pitchFamily="34" charset="0"/>
              </a:rPr>
              <a:t>QC</a:t>
            </a:r>
            <a:r>
              <a:rPr lang="en-US" dirty="0">
                <a:latin typeface="Century Gothic" panose="020B0502020202020204" pitchFamily="34" charset="0"/>
              </a:rPr>
              <a:t>_{ID}</a:t>
            </a:r>
          </a:p>
        </p:txBody>
      </p:sp>
      <p:sp>
        <p:nvSpPr>
          <p:cNvPr id="13" name="Rectangle 12">
            <a:extLst>
              <a:ext uri="{FF2B5EF4-FFF2-40B4-BE49-F238E27FC236}">
                <a16:creationId xmlns:a16="http://schemas.microsoft.com/office/drawing/2014/main" id="{5E9AE64C-78BD-2D49-80C3-01AA8B5A2269}"/>
              </a:ext>
            </a:extLst>
          </p:cNvPr>
          <p:cNvSpPr/>
          <p:nvPr/>
        </p:nvSpPr>
        <p:spPr>
          <a:xfrm>
            <a:off x="9633213" y="3963219"/>
            <a:ext cx="1959191" cy="369332"/>
          </a:xfrm>
          <a:prstGeom prst="rect">
            <a:avLst/>
          </a:prstGeom>
        </p:spPr>
        <p:txBody>
          <a:bodyPr wrap="none">
            <a:spAutoFit/>
          </a:bodyPr>
          <a:lstStyle/>
          <a:p>
            <a:r>
              <a:rPr lang="en-US" b="1" dirty="0">
                <a:latin typeface="Century Gothic" panose="020B0502020202020204" pitchFamily="34" charset="0"/>
              </a:rPr>
              <a:t>annotation_</a:t>
            </a:r>
            <a:r>
              <a:rPr lang="en-US" dirty="0">
                <a:latin typeface="Century Gothic" panose="020B0502020202020204" pitchFamily="34" charset="0"/>
              </a:rPr>
              <a:t> {ID}</a:t>
            </a:r>
            <a:endParaRPr lang="en-US" b="1" dirty="0">
              <a:latin typeface="Century Gothic" panose="020B0502020202020204" pitchFamily="34" charset="0"/>
            </a:endParaRPr>
          </a:p>
        </p:txBody>
      </p:sp>
      <p:sp>
        <p:nvSpPr>
          <p:cNvPr id="14" name="Rectangle 13">
            <a:extLst>
              <a:ext uri="{FF2B5EF4-FFF2-40B4-BE49-F238E27FC236}">
                <a16:creationId xmlns:a16="http://schemas.microsoft.com/office/drawing/2014/main" id="{E715DD7C-0718-EB41-B197-A0A709A0B170}"/>
              </a:ext>
            </a:extLst>
          </p:cNvPr>
          <p:cNvSpPr/>
          <p:nvPr/>
        </p:nvSpPr>
        <p:spPr>
          <a:xfrm>
            <a:off x="7446485" y="2044593"/>
            <a:ext cx="1524776" cy="369332"/>
          </a:xfrm>
          <a:prstGeom prst="rect">
            <a:avLst/>
          </a:prstGeom>
        </p:spPr>
        <p:txBody>
          <a:bodyPr wrap="none">
            <a:spAutoFit/>
          </a:bodyPr>
          <a:lstStyle/>
          <a:p>
            <a:r>
              <a:rPr lang="en-US" dirty="0">
                <a:latin typeface="Century Gothic" panose="020B0502020202020204" pitchFamily="34" charset="0"/>
              </a:rPr>
              <a:t>AG-910-A01</a:t>
            </a:r>
            <a:endParaRPr lang="en-US" b="1" dirty="0">
              <a:latin typeface="Century Gothic" panose="020B0502020202020204" pitchFamily="34" charset="0"/>
            </a:endParaRPr>
          </a:p>
        </p:txBody>
      </p:sp>
      <p:sp>
        <p:nvSpPr>
          <p:cNvPr id="2" name="TextBox 1">
            <a:extLst>
              <a:ext uri="{FF2B5EF4-FFF2-40B4-BE49-F238E27FC236}">
                <a16:creationId xmlns:a16="http://schemas.microsoft.com/office/drawing/2014/main" id="{FD745B25-5772-A49E-CB8A-59FA7AA4D4B5}"/>
              </a:ext>
            </a:extLst>
          </p:cNvPr>
          <p:cNvSpPr txBox="1"/>
          <p:nvPr/>
        </p:nvSpPr>
        <p:spPr>
          <a:xfrm>
            <a:off x="710213" y="2436343"/>
            <a:ext cx="4448167" cy="2123658"/>
          </a:xfrm>
          <a:prstGeom prst="rect">
            <a:avLst/>
          </a:prstGeom>
          <a:noFill/>
        </p:spPr>
        <p:txBody>
          <a:bodyPr wrap="square" rtlCol="0">
            <a:spAutoFit/>
          </a:bodyPr>
          <a:lstStyle/>
          <a:p>
            <a:r>
              <a:rPr lang="en-US" sz="2400" dirty="0">
                <a:latin typeface="TH SarabunPSK" panose="020B0500040200020003" pitchFamily="34" charset="-34"/>
                <a:cs typeface="TH SarabunPSK" panose="020B0500040200020003" pitchFamily="34" charset="-34"/>
              </a:rPr>
              <a:t>/</a:t>
            </a:r>
            <a:r>
              <a:rPr lang="en-US" sz="2400" dirty="0" err="1">
                <a:latin typeface="TH SarabunPSK" panose="020B0500040200020003" pitchFamily="34" charset="-34"/>
                <a:cs typeface="TH SarabunPSK" panose="020B0500040200020003" pitchFamily="34" charset="-34"/>
              </a:rPr>
              <a:t>mnt</a:t>
            </a:r>
            <a:r>
              <a:rPr lang="en-US" sz="2400" dirty="0">
                <a:latin typeface="TH SarabunPSK" panose="020B0500040200020003" pitchFamily="34" charset="-34"/>
                <a:cs typeface="TH SarabunPSK" panose="020B0500040200020003" pitchFamily="34" charset="-34"/>
              </a:rPr>
              <a:t>/storage/data/ag-910/AG-910-A01</a:t>
            </a:r>
            <a:endParaRPr lang="en-US" sz="2400" dirty="0"/>
          </a:p>
          <a:p>
            <a:r>
              <a:rPr lang="en-US" sz="2400" dirty="0"/>
              <a:t>	</a:t>
            </a:r>
          </a:p>
          <a:p>
            <a:r>
              <a:rPr lang="en-US" sz="2400" dirty="0"/>
              <a:t>	AH-141-D10</a:t>
            </a:r>
          </a:p>
          <a:p>
            <a:r>
              <a:rPr lang="en-US" sz="2400" dirty="0"/>
              <a:t>	AH-141-I04</a:t>
            </a:r>
          </a:p>
          <a:p>
            <a:endParaRPr lang="en-US" dirty="0"/>
          </a:p>
          <a:p>
            <a:r>
              <a:rPr lang="en-US" dirty="0"/>
              <a:t>Have generated &gt;200,000 of them!</a:t>
            </a:r>
          </a:p>
        </p:txBody>
      </p:sp>
      <p:pic>
        <p:nvPicPr>
          <p:cNvPr id="5" name="Picture 4">
            <a:extLst>
              <a:ext uri="{FF2B5EF4-FFF2-40B4-BE49-F238E27FC236}">
                <a16:creationId xmlns:a16="http://schemas.microsoft.com/office/drawing/2014/main" id="{092E50C2-5517-2E0C-219B-27B3F9215A12}"/>
              </a:ext>
            </a:extLst>
          </p:cNvPr>
          <p:cNvPicPr>
            <a:picLocks noChangeAspect="1"/>
          </p:cNvPicPr>
          <p:nvPr/>
        </p:nvPicPr>
        <p:blipFill>
          <a:blip r:embed="rId7"/>
          <a:stretch>
            <a:fillRect/>
          </a:stretch>
        </p:blipFill>
        <p:spPr>
          <a:xfrm>
            <a:off x="-29061" y="3200400"/>
            <a:ext cx="4555664" cy="3239355"/>
          </a:xfrm>
          <a:prstGeom prst="rect">
            <a:avLst/>
          </a:prstGeom>
        </p:spPr>
      </p:pic>
    </p:spTree>
    <p:extLst>
      <p:ext uri="{BB962C8B-B14F-4D97-AF65-F5344CB8AC3E}">
        <p14:creationId xmlns:p14="http://schemas.microsoft.com/office/powerpoint/2010/main" val="34746906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4146E28D-2BD8-BA49-B45A-2BCA309DA2DF}"/>
              </a:ext>
            </a:extLst>
          </p:cNvPr>
          <p:cNvSpPr>
            <a:spLocks noGrp="1"/>
          </p:cNvSpPr>
          <p:nvPr>
            <p:ph type="title"/>
          </p:nvPr>
        </p:nvSpPr>
        <p:spPr>
          <a:xfrm>
            <a:off x="339412" y="-119182"/>
            <a:ext cx="12027877" cy="1325563"/>
          </a:xfrm>
        </p:spPr>
        <p:txBody>
          <a:bodyPr>
            <a:normAutofit fontScale="90000"/>
          </a:bodyPr>
          <a:lstStyle/>
          <a:p>
            <a:br>
              <a:rPr lang="en-US" sz="4000" dirty="0"/>
            </a:br>
            <a:br>
              <a:rPr lang="en-US" sz="4000" dirty="0"/>
            </a:br>
            <a:r>
              <a:rPr lang="en-US" sz="4000" dirty="0"/>
              <a:t>II. Where to find these files</a:t>
            </a:r>
          </a:p>
        </p:txBody>
      </p:sp>
      <p:pic>
        <p:nvPicPr>
          <p:cNvPr id="7" name="Content Placeholder 4">
            <a:extLst>
              <a:ext uri="{FF2B5EF4-FFF2-40B4-BE49-F238E27FC236}">
                <a16:creationId xmlns:a16="http://schemas.microsoft.com/office/drawing/2014/main" id="{15A79A24-26AA-0F45-AA81-8EDA47BD95B9}"/>
              </a:ext>
            </a:extLst>
          </p:cNvPr>
          <p:cNvPicPr>
            <a:picLocks noChangeAspect="1"/>
          </p:cNvPicPr>
          <p:nvPr/>
        </p:nvPicPr>
        <p:blipFill rotWithShape="1">
          <a:blip r:embed="rId3"/>
          <a:srcRect l="18121" t="23131" r="17741" b="29743"/>
          <a:stretch/>
        </p:blipFill>
        <p:spPr>
          <a:xfrm>
            <a:off x="7045854" y="1206381"/>
            <a:ext cx="2378944" cy="1889657"/>
          </a:xfrm>
          <a:prstGeom prst="rect">
            <a:avLst/>
          </a:prstGeom>
          <a:noFill/>
          <a:ln>
            <a:noFill/>
          </a:ln>
        </p:spPr>
      </p:pic>
      <p:pic>
        <p:nvPicPr>
          <p:cNvPr id="8" name="Picture 7">
            <a:extLst>
              <a:ext uri="{FF2B5EF4-FFF2-40B4-BE49-F238E27FC236}">
                <a16:creationId xmlns:a16="http://schemas.microsoft.com/office/drawing/2014/main" id="{4CFD5684-9F09-8B4E-B274-66C3B1554B30}"/>
              </a:ext>
            </a:extLst>
          </p:cNvPr>
          <p:cNvPicPr>
            <a:picLocks noChangeAspect="1"/>
          </p:cNvPicPr>
          <p:nvPr/>
        </p:nvPicPr>
        <p:blipFill>
          <a:blip r:embed="rId4"/>
          <a:stretch>
            <a:fillRect/>
          </a:stretch>
        </p:blipFill>
        <p:spPr>
          <a:xfrm>
            <a:off x="6470446" y="2714713"/>
            <a:ext cx="3529757" cy="2497015"/>
          </a:xfrm>
          <a:prstGeom prst="rect">
            <a:avLst/>
          </a:prstGeom>
        </p:spPr>
      </p:pic>
      <p:pic>
        <p:nvPicPr>
          <p:cNvPr id="9" name="Picture 8">
            <a:extLst>
              <a:ext uri="{FF2B5EF4-FFF2-40B4-BE49-F238E27FC236}">
                <a16:creationId xmlns:a16="http://schemas.microsoft.com/office/drawing/2014/main" id="{9C9586E6-0F66-3948-B096-3FD159355FCD}"/>
              </a:ext>
            </a:extLst>
          </p:cNvPr>
          <p:cNvPicPr>
            <a:picLocks noChangeAspect="1"/>
          </p:cNvPicPr>
          <p:nvPr/>
        </p:nvPicPr>
        <p:blipFill>
          <a:blip r:embed="rId5"/>
          <a:stretch>
            <a:fillRect/>
          </a:stretch>
        </p:blipFill>
        <p:spPr>
          <a:xfrm>
            <a:off x="8837531" y="2714711"/>
            <a:ext cx="3529758" cy="2497016"/>
          </a:xfrm>
          <a:prstGeom prst="rect">
            <a:avLst/>
          </a:prstGeom>
        </p:spPr>
      </p:pic>
      <p:pic>
        <p:nvPicPr>
          <p:cNvPr id="10" name="Picture 9">
            <a:extLst>
              <a:ext uri="{FF2B5EF4-FFF2-40B4-BE49-F238E27FC236}">
                <a16:creationId xmlns:a16="http://schemas.microsoft.com/office/drawing/2014/main" id="{5A834785-AB6D-FF42-8D39-165C831CC266}"/>
              </a:ext>
            </a:extLst>
          </p:cNvPr>
          <p:cNvPicPr>
            <a:picLocks noChangeAspect="1"/>
          </p:cNvPicPr>
          <p:nvPr/>
        </p:nvPicPr>
        <p:blipFill>
          <a:blip r:embed="rId6"/>
          <a:stretch>
            <a:fillRect/>
          </a:stretch>
        </p:blipFill>
        <p:spPr>
          <a:xfrm>
            <a:off x="4103360" y="2714711"/>
            <a:ext cx="3529760" cy="2497017"/>
          </a:xfrm>
          <a:prstGeom prst="rect">
            <a:avLst/>
          </a:prstGeom>
        </p:spPr>
      </p:pic>
      <p:sp>
        <p:nvSpPr>
          <p:cNvPr id="11" name="TextBox 10">
            <a:extLst>
              <a:ext uri="{FF2B5EF4-FFF2-40B4-BE49-F238E27FC236}">
                <a16:creationId xmlns:a16="http://schemas.microsoft.com/office/drawing/2014/main" id="{EF7C2793-6833-6F4B-87EB-240FC9A6B014}"/>
              </a:ext>
            </a:extLst>
          </p:cNvPr>
          <p:cNvSpPr txBox="1"/>
          <p:nvPr/>
        </p:nvSpPr>
        <p:spPr>
          <a:xfrm>
            <a:off x="4806461" y="4010111"/>
            <a:ext cx="3529757" cy="400110"/>
          </a:xfrm>
          <a:prstGeom prst="rect">
            <a:avLst/>
          </a:prstGeom>
          <a:noFill/>
        </p:spPr>
        <p:txBody>
          <a:bodyPr wrap="square" rtlCol="0">
            <a:spAutoFit/>
          </a:bodyPr>
          <a:lstStyle/>
          <a:p>
            <a:r>
              <a:rPr lang="en-US" sz="2000" b="1" dirty="0">
                <a:latin typeface="Century Gothic" panose="020B0502020202020204" pitchFamily="34" charset="0"/>
              </a:rPr>
              <a:t>    reads</a:t>
            </a:r>
            <a:r>
              <a:rPr lang="en-US" sz="2000" dirty="0">
                <a:latin typeface="Century Gothic" panose="020B0502020202020204" pitchFamily="34" charset="0"/>
              </a:rPr>
              <a:t>_{ID}</a:t>
            </a:r>
          </a:p>
        </p:txBody>
      </p:sp>
      <p:sp>
        <p:nvSpPr>
          <p:cNvPr id="12" name="Rectangle 11">
            <a:extLst>
              <a:ext uri="{FF2B5EF4-FFF2-40B4-BE49-F238E27FC236}">
                <a16:creationId xmlns:a16="http://schemas.microsoft.com/office/drawing/2014/main" id="{7BC04409-31BD-DA42-8745-6B9C390F58AD}"/>
              </a:ext>
            </a:extLst>
          </p:cNvPr>
          <p:cNvSpPr/>
          <p:nvPr/>
        </p:nvSpPr>
        <p:spPr>
          <a:xfrm>
            <a:off x="7738232" y="4010111"/>
            <a:ext cx="1075936" cy="369332"/>
          </a:xfrm>
          <a:prstGeom prst="rect">
            <a:avLst/>
          </a:prstGeom>
        </p:spPr>
        <p:txBody>
          <a:bodyPr wrap="none">
            <a:spAutoFit/>
          </a:bodyPr>
          <a:lstStyle/>
          <a:p>
            <a:r>
              <a:rPr lang="en-US" b="1" dirty="0">
                <a:latin typeface="Century Gothic" panose="020B0502020202020204" pitchFamily="34" charset="0"/>
              </a:rPr>
              <a:t>QC</a:t>
            </a:r>
            <a:r>
              <a:rPr lang="en-US" dirty="0">
                <a:latin typeface="Century Gothic" panose="020B0502020202020204" pitchFamily="34" charset="0"/>
              </a:rPr>
              <a:t>_{ID}</a:t>
            </a:r>
          </a:p>
        </p:txBody>
      </p:sp>
      <p:sp>
        <p:nvSpPr>
          <p:cNvPr id="13" name="Rectangle 12">
            <a:extLst>
              <a:ext uri="{FF2B5EF4-FFF2-40B4-BE49-F238E27FC236}">
                <a16:creationId xmlns:a16="http://schemas.microsoft.com/office/drawing/2014/main" id="{5E9AE64C-78BD-2D49-80C3-01AA8B5A2269}"/>
              </a:ext>
            </a:extLst>
          </p:cNvPr>
          <p:cNvSpPr/>
          <p:nvPr/>
        </p:nvSpPr>
        <p:spPr>
          <a:xfrm>
            <a:off x="9633213" y="3963219"/>
            <a:ext cx="1959191" cy="369332"/>
          </a:xfrm>
          <a:prstGeom prst="rect">
            <a:avLst/>
          </a:prstGeom>
        </p:spPr>
        <p:txBody>
          <a:bodyPr wrap="none">
            <a:spAutoFit/>
          </a:bodyPr>
          <a:lstStyle/>
          <a:p>
            <a:r>
              <a:rPr lang="en-US" b="1" dirty="0">
                <a:latin typeface="Century Gothic" panose="020B0502020202020204" pitchFamily="34" charset="0"/>
              </a:rPr>
              <a:t>annotation_</a:t>
            </a:r>
            <a:r>
              <a:rPr lang="en-US" dirty="0">
                <a:latin typeface="Century Gothic" panose="020B0502020202020204" pitchFamily="34" charset="0"/>
              </a:rPr>
              <a:t> {ID}</a:t>
            </a:r>
            <a:endParaRPr lang="en-US" b="1" dirty="0">
              <a:latin typeface="Century Gothic" panose="020B0502020202020204" pitchFamily="34" charset="0"/>
            </a:endParaRPr>
          </a:p>
        </p:txBody>
      </p:sp>
      <p:sp>
        <p:nvSpPr>
          <p:cNvPr id="14" name="Rectangle 13">
            <a:extLst>
              <a:ext uri="{FF2B5EF4-FFF2-40B4-BE49-F238E27FC236}">
                <a16:creationId xmlns:a16="http://schemas.microsoft.com/office/drawing/2014/main" id="{E715DD7C-0718-EB41-B197-A0A709A0B170}"/>
              </a:ext>
            </a:extLst>
          </p:cNvPr>
          <p:cNvSpPr/>
          <p:nvPr/>
        </p:nvSpPr>
        <p:spPr>
          <a:xfrm>
            <a:off x="7446485" y="2044593"/>
            <a:ext cx="1524776" cy="369332"/>
          </a:xfrm>
          <a:prstGeom prst="rect">
            <a:avLst/>
          </a:prstGeom>
        </p:spPr>
        <p:txBody>
          <a:bodyPr wrap="none">
            <a:spAutoFit/>
          </a:bodyPr>
          <a:lstStyle/>
          <a:p>
            <a:r>
              <a:rPr lang="en-US" dirty="0">
                <a:latin typeface="Century Gothic" panose="020B0502020202020204" pitchFamily="34" charset="0"/>
              </a:rPr>
              <a:t>AG-910-A01</a:t>
            </a:r>
            <a:endParaRPr lang="en-US" b="1" dirty="0">
              <a:latin typeface="Century Gothic" panose="020B0502020202020204" pitchFamily="34" charset="0"/>
            </a:endParaRPr>
          </a:p>
        </p:txBody>
      </p:sp>
      <p:sp>
        <p:nvSpPr>
          <p:cNvPr id="2" name="TextBox 1">
            <a:extLst>
              <a:ext uri="{FF2B5EF4-FFF2-40B4-BE49-F238E27FC236}">
                <a16:creationId xmlns:a16="http://schemas.microsoft.com/office/drawing/2014/main" id="{FD745B25-5772-A49E-CB8A-59FA7AA4D4B5}"/>
              </a:ext>
            </a:extLst>
          </p:cNvPr>
          <p:cNvSpPr txBox="1"/>
          <p:nvPr/>
        </p:nvSpPr>
        <p:spPr>
          <a:xfrm>
            <a:off x="710213" y="2436343"/>
            <a:ext cx="4448167" cy="2123658"/>
          </a:xfrm>
          <a:prstGeom prst="rect">
            <a:avLst/>
          </a:prstGeom>
          <a:noFill/>
        </p:spPr>
        <p:txBody>
          <a:bodyPr wrap="square" rtlCol="0">
            <a:spAutoFit/>
          </a:bodyPr>
          <a:lstStyle/>
          <a:p>
            <a:r>
              <a:rPr lang="en-US" sz="2400" dirty="0">
                <a:latin typeface="TH SarabunPSK" panose="020B0500040200020003" pitchFamily="34" charset="-34"/>
                <a:cs typeface="TH SarabunPSK" panose="020B0500040200020003" pitchFamily="34" charset="-34"/>
              </a:rPr>
              <a:t>/</a:t>
            </a:r>
            <a:r>
              <a:rPr lang="en-US" sz="2400" dirty="0" err="1">
                <a:latin typeface="TH SarabunPSK" panose="020B0500040200020003" pitchFamily="34" charset="-34"/>
                <a:cs typeface="TH SarabunPSK" panose="020B0500040200020003" pitchFamily="34" charset="-34"/>
              </a:rPr>
              <a:t>mnt</a:t>
            </a:r>
            <a:r>
              <a:rPr lang="en-US" sz="2400" dirty="0">
                <a:latin typeface="TH SarabunPSK" panose="020B0500040200020003" pitchFamily="34" charset="-34"/>
                <a:cs typeface="TH SarabunPSK" panose="020B0500040200020003" pitchFamily="34" charset="-34"/>
              </a:rPr>
              <a:t>/storage/data/ag-910/AG-910-A01</a:t>
            </a:r>
            <a:endParaRPr lang="en-US" sz="2400" dirty="0"/>
          </a:p>
          <a:p>
            <a:r>
              <a:rPr lang="en-US" sz="2400" dirty="0"/>
              <a:t>	</a:t>
            </a:r>
          </a:p>
          <a:p>
            <a:r>
              <a:rPr lang="en-US" sz="2400" dirty="0"/>
              <a:t>	AH-141-D10</a:t>
            </a:r>
          </a:p>
          <a:p>
            <a:r>
              <a:rPr lang="en-US" sz="2400" dirty="0"/>
              <a:t>	AH-141-I04</a:t>
            </a:r>
          </a:p>
          <a:p>
            <a:endParaRPr lang="en-US" dirty="0"/>
          </a:p>
          <a:p>
            <a:r>
              <a:rPr lang="en-US" dirty="0"/>
              <a:t>Have generated &gt;200,000 of them!</a:t>
            </a:r>
          </a:p>
        </p:txBody>
      </p:sp>
      <p:pic>
        <p:nvPicPr>
          <p:cNvPr id="5" name="Picture 4">
            <a:extLst>
              <a:ext uri="{FF2B5EF4-FFF2-40B4-BE49-F238E27FC236}">
                <a16:creationId xmlns:a16="http://schemas.microsoft.com/office/drawing/2014/main" id="{092E50C2-5517-2E0C-219B-27B3F9215A12}"/>
              </a:ext>
            </a:extLst>
          </p:cNvPr>
          <p:cNvPicPr>
            <a:picLocks noChangeAspect="1"/>
          </p:cNvPicPr>
          <p:nvPr/>
        </p:nvPicPr>
        <p:blipFill>
          <a:blip r:embed="rId7"/>
          <a:stretch>
            <a:fillRect/>
          </a:stretch>
        </p:blipFill>
        <p:spPr>
          <a:xfrm>
            <a:off x="-29061" y="3200400"/>
            <a:ext cx="4555664" cy="3239355"/>
          </a:xfrm>
          <a:prstGeom prst="rect">
            <a:avLst/>
          </a:prstGeom>
        </p:spPr>
      </p:pic>
      <p:pic>
        <p:nvPicPr>
          <p:cNvPr id="3" name="Picture 2">
            <a:extLst>
              <a:ext uri="{FF2B5EF4-FFF2-40B4-BE49-F238E27FC236}">
                <a16:creationId xmlns:a16="http://schemas.microsoft.com/office/drawing/2014/main" id="{CDD2C6FD-FC3D-4BF5-891E-282ED4A5BC88}"/>
              </a:ext>
            </a:extLst>
          </p:cNvPr>
          <p:cNvPicPr>
            <a:picLocks noChangeAspect="1"/>
          </p:cNvPicPr>
          <p:nvPr/>
        </p:nvPicPr>
        <p:blipFill>
          <a:blip r:embed="rId8"/>
          <a:stretch>
            <a:fillRect/>
          </a:stretch>
        </p:blipFill>
        <p:spPr>
          <a:xfrm>
            <a:off x="9452014" y="0"/>
            <a:ext cx="2650787" cy="6858000"/>
          </a:xfrm>
          <a:prstGeom prst="rect">
            <a:avLst/>
          </a:prstGeom>
        </p:spPr>
      </p:pic>
    </p:spTree>
    <p:extLst>
      <p:ext uri="{BB962C8B-B14F-4D97-AF65-F5344CB8AC3E}">
        <p14:creationId xmlns:p14="http://schemas.microsoft.com/office/powerpoint/2010/main" val="275280617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5049</TotalTime>
  <Words>3783</Words>
  <Application>Microsoft Macintosh PowerPoint</Application>
  <PresentationFormat>Widescreen</PresentationFormat>
  <Paragraphs>701</Paragraphs>
  <Slides>54</Slides>
  <Notes>40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54</vt:i4>
      </vt:variant>
    </vt:vector>
  </HeadingPairs>
  <TitlesOfParts>
    <vt:vector size="61" baseType="lpstr">
      <vt:lpstr>Arial</vt:lpstr>
      <vt:lpstr>Arial Narrow</vt:lpstr>
      <vt:lpstr>Calibri</vt:lpstr>
      <vt:lpstr>Calibri Light</vt:lpstr>
      <vt:lpstr>Century Gothic</vt:lpstr>
      <vt:lpstr>TH SarabunPSK</vt:lpstr>
      <vt:lpstr>Office Theme</vt:lpstr>
      <vt:lpstr>PowerPoint Presentation</vt:lpstr>
      <vt:lpstr>I. How we generate SAGs &amp; annotations  </vt:lpstr>
      <vt:lpstr>I. How we generate SAGs &amp; annotations  </vt:lpstr>
      <vt:lpstr>I. How we generate SAGs &amp; annotations  </vt:lpstr>
      <vt:lpstr>I. How we generate SAGs &amp; annotations  II. Where to find these files</vt:lpstr>
      <vt:lpstr>I. How we generate SAGs &amp; annotations  II. Where to find these files</vt:lpstr>
      <vt:lpstr>  II. Where to find these files    /mnt/storage/data/ag-910</vt:lpstr>
      <vt:lpstr>  II. Where to find these files</vt:lpstr>
      <vt:lpstr>  II. Where to find these files</vt:lpstr>
      <vt:lpstr>PowerPoint Presentation</vt:lpstr>
      <vt:lpstr>1. Report Read Quality</vt:lpstr>
      <vt:lpstr>2. Trim Reads</vt:lpstr>
      <vt:lpstr>3. Remove low-complexity read pairs</vt:lpstr>
      <vt:lpstr>4. Normalize reads</vt:lpstr>
      <vt:lpstr>5. Remove contaminant reads</vt:lpstr>
      <vt:lpstr>Midway review:  How did we prepare  our reads?  Which step removes the  most reads? </vt:lpstr>
      <vt:lpstr>Midway review:  How did we prepare  our reads?  Which step removes the  most reads? </vt:lpstr>
      <vt:lpstr>6. Time to assemble the genome!</vt:lpstr>
      <vt:lpstr>7. SPAdes</vt:lpstr>
      <vt:lpstr>8. BLAST raw contigs against NCBI nr/</vt:lpstr>
      <vt:lpstr>PowerPoint Presentation</vt:lpstr>
      <vt:lpstr>10. Filter contaminant contigs</vt:lpstr>
      <vt:lpstr>11. How complete is the genome assembly? </vt:lpstr>
      <vt:lpstr>12. Who is this genome from?  SSU / 16s-based classification</vt:lpstr>
      <vt:lpstr>12. Who is this genome from?  SSU / 16s-based classification</vt:lpstr>
      <vt:lpstr>12. Who is this genome from?  SSU / 16s-based classification</vt:lpstr>
      <vt:lpstr>12. Who is this genome from?  SSU / 16s-based classification</vt:lpstr>
      <vt:lpstr>13. Who is this genome from?  GTDB-Tk (v2) for multigene classification</vt:lpstr>
      <vt:lpstr>13. Who is this genome from?  GTDB-Tk (v2) for multigene classification</vt:lpstr>
      <vt:lpstr>14. What genes does my SAG encode?  Prokka for genome annotation</vt:lpstr>
      <vt:lpstr>15. Prokka usage</vt:lpstr>
      <vt:lpstr>15. Prokka usage</vt:lpstr>
      <vt:lpstr>16. Prokka outputs</vt:lpstr>
      <vt:lpstr>17. Prokka outputs</vt:lpstr>
      <vt:lpstr>18. Are there divergent regions in my SAG?  Tetramer PCA  </vt:lpstr>
      <vt:lpstr>18. Are there divergent regions in my SAG?  Tetramer PCA  </vt:lpstr>
      <vt:lpstr>18. Are there divergent regions in my SAG?  Tetramer PCA  </vt:lpstr>
      <vt:lpstr>19. Are there divergent regions in my SAG?  Tetramer PCA  </vt:lpstr>
      <vt:lpstr>PowerPoint Presentation</vt:lpstr>
      <vt:lpstr>PowerPoint Presentation</vt:lpstr>
      <vt:lpstr>PowerPoint Presentation</vt:lpstr>
      <vt:lpstr>PowerPoint Presentation</vt:lpstr>
      <vt:lpstr>PowerPoint Presentation</vt:lpstr>
      <vt:lpstr>New from SCGC:  Particle Summary</vt:lpstr>
      <vt:lpstr>PowerPoint Presentation</vt:lpstr>
      <vt:lpstr>PowerPoint Presentation</vt:lpstr>
      <vt:lpstr>PowerPoint Presentation</vt:lpstr>
      <vt:lpstr>PowerPoint Presentation</vt:lpstr>
      <vt:lpstr>Q1:  What went wrong with this sample?</vt:lpstr>
      <vt:lpstr>Q2:  What went wrong with this sample?</vt:lpstr>
      <vt:lpstr>Q3:  What went wrong with this sample?</vt:lpstr>
      <vt:lpstr>Q4:  What went wrong with this sample?</vt:lpstr>
      <vt:lpstr>Bonus Q5:  What went wrong with this sample?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Jacob Munson-McGee</dc:creator>
  <cp:lastModifiedBy>Microsoft Office User</cp:lastModifiedBy>
  <cp:revision>131</cp:revision>
  <cp:lastPrinted>2022-04-01T21:57:41Z</cp:lastPrinted>
  <dcterms:created xsi:type="dcterms:W3CDTF">2022-03-21T19:15:44Z</dcterms:created>
  <dcterms:modified xsi:type="dcterms:W3CDTF">2024-04-03T14:46:34Z</dcterms:modified>
</cp:coreProperties>
</file>